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3"/>
  </p:notesMasterIdLst>
  <p:handoutMasterIdLst>
    <p:handoutMasterId r:id="rId54"/>
  </p:handoutMasterIdLst>
  <p:sldIdLst>
    <p:sldId id="776" r:id="rId5"/>
    <p:sldId id="781" r:id="rId6"/>
    <p:sldId id="763" r:id="rId7"/>
    <p:sldId id="777" r:id="rId8"/>
    <p:sldId id="707" r:id="rId9"/>
    <p:sldId id="739" r:id="rId10"/>
    <p:sldId id="741" r:id="rId11"/>
    <p:sldId id="740" r:id="rId12"/>
    <p:sldId id="742" r:id="rId13"/>
    <p:sldId id="714" r:id="rId14"/>
    <p:sldId id="715" r:id="rId15"/>
    <p:sldId id="716" r:id="rId16"/>
    <p:sldId id="718" r:id="rId17"/>
    <p:sldId id="719" r:id="rId18"/>
    <p:sldId id="720" r:id="rId19"/>
    <p:sldId id="745" r:id="rId20"/>
    <p:sldId id="721" r:id="rId21"/>
    <p:sldId id="722" r:id="rId22"/>
    <p:sldId id="755" r:id="rId23"/>
    <p:sldId id="724" r:id="rId24"/>
    <p:sldId id="726" r:id="rId25"/>
    <p:sldId id="779" r:id="rId26"/>
    <p:sldId id="728" r:id="rId27"/>
    <p:sldId id="731" r:id="rId28"/>
    <p:sldId id="734" r:id="rId29"/>
    <p:sldId id="736" r:id="rId30"/>
    <p:sldId id="783" r:id="rId31"/>
    <p:sldId id="733" r:id="rId32"/>
    <p:sldId id="735" r:id="rId33"/>
    <p:sldId id="737" r:id="rId34"/>
    <p:sldId id="746" r:id="rId35"/>
    <p:sldId id="747" r:id="rId36"/>
    <p:sldId id="756" r:id="rId37"/>
    <p:sldId id="751" r:id="rId38"/>
    <p:sldId id="757" r:id="rId39"/>
    <p:sldId id="692" r:id="rId40"/>
    <p:sldId id="762" r:id="rId41"/>
    <p:sldId id="764" r:id="rId42"/>
    <p:sldId id="759" r:id="rId43"/>
    <p:sldId id="765" r:id="rId44"/>
    <p:sldId id="766" r:id="rId45"/>
    <p:sldId id="768" r:id="rId46"/>
    <p:sldId id="767" r:id="rId47"/>
    <p:sldId id="769" r:id="rId48"/>
    <p:sldId id="784" r:id="rId49"/>
    <p:sldId id="785" r:id="rId50"/>
    <p:sldId id="772" r:id="rId51"/>
    <p:sldId id="773" r:id="rId52"/>
  </p:sldIdLst>
  <p:sldSz cx="12192000" cy="6858000"/>
  <p:notesSz cx="6797675" cy="9928225"/>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82FC2951-F669-43E0-AA49-41AA6D8CC25D}">
          <p14:sldIdLst>
            <p14:sldId id="776"/>
          </p14:sldIdLst>
        </p14:section>
        <p14:section name="Le secteur du bâtiment" id="{91004ADB-44F4-43B2-93A9-04A0E1F2026D}">
          <p14:sldIdLst>
            <p14:sldId id="781"/>
            <p14:sldId id="763"/>
            <p14:sldId id="777"/>
            <p14:sldId id="707"/>
            <p14:sldId id="739"/>
            <p14:sldId id="741"/>
            <p14:sldId id="740"/>
            <p14:sldId id="742"/>
            <p14:sldId id="714"/>
            <p14:sldId id="715"/>
            <p14:sldId id="716"/>
          </p14:sldIdLst>
        </p14:section>
        <p14:section name="La FFB" id="{B9897DA9-0CDF-4823-8CB7-079904DAB913}">
          <p14:sldIdLst>
            <p14:sldId id="718"/>
            <p14:sldId id="719"/>
            <p14:sldId id="720"/>
            <p14:sldId id="745"/>
            <p14:sldId id="721"/>
            <p14:sldId id="722"/>
            <p14:sldId id="755"/>
            <p14:sldId id="724"/>
            <p14:sldId id="726"/>
            <p14:sldId id="779"/>
            <p14:sldId id="728"/>
          </p14:sldIdLst>
        </p14:section>
        <p14:section name="Présentation des métiers" id="{A5B5A5D9-F66B-4FB6-905F-0D0E8A447F15}">
          <p14:sldIdLst>
            <p14:sldId id="731"/>
            <p14:sldId id="734"/>
            <p14:sldId id="736"/>
            <p14:sldId id="783"/>
            <p14:sldId id="733"/>
            <p14:sldId id="735"/>
            <p14:sldId id="737"/>
            <p14:sldId id="746"/>
            <p14:sldId id="747"/>
            <p14:sldId id="756"/>
            <p14:sldId id="751"/>
            <p14:sldId id="757"/>
            <p14:sldId id="692"/>
            <p14:sldId id="762"/>
            <p14:sldId id="764"/>
            <p14:sldId id="759"/>
          </p14:sldIdLst>
        </p14:section>
        <p14:section name="Les opérations de communication" id="{4558178B-66EE-404F-AE92-513F45D9DA54}">
          <p14:sldIdLst>
            <p14:sldId id="765"/>
            <p14:sldId id="766"/>
            <p14:sldId id="768"/>
            <p14:sldId id="767"/>
            <p14:sldId id="769"/>
            <p14:sldId id="784"/>
            <p14:sldId id="785"/>
            <p14:sldId id="772"/>
            <p14:sldId id="77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COURTOIS Christophe ( FFB SI )" initials="LC(FS)" lastIdx="1" clrIdx="0">
    <p:extLst>
      <p:ext uri="{19B8F6BF-5375-455C-9EA6-DF929625EA0E}">
        <p15:presenceInfo xmlns:p15="http://schemas.microsoft.com/office/powerpoint/2012/main" userId="S::LecourtoisC@national.ffbatiment.fr::4b6ee815-2a20-4a69-9f2c-2658ce58370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0A00B"/>
    <a:srgbClr val="FF6F60"/>
    <a:srgbClr val="FBE1DC"/>
    <a:srgbClr val="ADBCDB"/>
    <a:srgbClr val="FBE5D6"/>
    <a:srgbClr val="6A7364"/>
    <a:srgbClr val="6CACDC"/>
    <a:srgbClr val="293B8C"/>
    <a:srgbClr val="C9BE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7" d="100"/>
          <a:sy n="97" d="100"/>
        </p:scale>
        <p:origin x="144" y="-846"/>
      </p:cViewPr>
      <p:guideLst/>
    </p:cSldViewPr>
  </p:slideViewPr>
  <p:notesTextViewPr>
    <p:cViewPr>
      <p:scale>
        <a:sx n="1" d="1"/>
        <a:sy n="1" d="1"/>
      </p:scale>
      <p:origin x="0" y="0"/>
    </p:cViewPr>
  </p:notesTextViewPr>
  <p:notesViewPr>
    <p:cSldViewPr snapToGrid="0" showGuides="1">
      <p:cViewPr varScale="1">
        <p:scale>
          <a:sx n="76" d="100"/>
          <a:sy n="76" d="100"/>
        </p:scale>
        <p:origin x="4026"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50443" y="0"/>
            <a:ext cx="2945659" cy="498135"/>
          </a:xfrm>
          <a:prstGeom prst="rect">
            <a:avLst/>
          </a:prstGeom>
        </p:spPr>
        <p:txBody>
          <a:bodyPr vert="horz" lIns="91440" tIns="45720" rIns="91440" bIns="45720" rtlCol="0"/>
          <a:lstStyle>
            <a:lvl1pPr algn="r">
              <a:defRPr sz="1200"/>
            </a:lvl1pPr>
          </a:lstStyle>
          <a:p>
            <a:fld id="{CFF500E9-AFE9-4D3B-AFCF-2A6EA4478DED}" type="datetimeFigureOut">
              <a:rPr lang="fr-FR" smtClean="0"/>
              <a:t>01/07/2024</a:t>
            </a:fld>
            <a:endParaRPr lang="fr-FR"/>
          </a:p>
        </p:txBody>
      </p:sp>
      <p:sp>
        <p:nvSpPr>
          <p:cNvPr id="4" name="Espace réservé du pied de page 3"/>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fld id="{0744EF30-7897-4A2D-8623-8C48D2E307FD}" type="slidenum">
              <a:rPr lang="fr-FR" smtClean="0"/>
              <a:t>‹N°›</a:t>
            </a:fld>
            <a:endParaRPr lang="fr-FR"/>
          </a:p>
        </p:txBody>
      </p:sp>
    </p:spTree>
    <p:extLst>
      <p:ext uri="{BB962C8B-B14F-4D97-AF65-F5344CB8AC3E}">
        <p14:creationId xmlns:p14="http://schemas.microsoft.com/office/powerpoint/2010/main" val="1045047191"/>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127" userDrawn="1">
          <p15:clr>
            <a:srgbClr val="F26B43"/>
          </p15:clr>
        </p15:guide>
        <p15:guide id="2" pos="2141"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F9FF95CE-8A6E-41C7-B031-00B5E4B09A38}" type="datetimeFigureOut">
              <a:rPr lang="fr-FR" smtClean="0"/>
              <a:t>01/07/2024</a:t>
            </a:fld>
            <a:endParaRPr lang="fr-FR"/>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D59CAF8B-31C8-4E30-8654-820B3274736C}" type="slidenum">
              <a:rPr lang="fr-FR" smtClean="0"/>
              <a:t>‹N°›</a:t>
            </a:fld>
            <a:endParaRPr lang="fr-FR"/>
          </a:p>
        </p:txBody>
      </p:sp>
    </p:spTree>
    <p:extLst>
      <p:ext uri="{BB962C8B-B14F-4D97-AF65-F5344CB8AC3E}">
        <p14:creationId xmlns:p14="http://schemas.microsoft.com/office/powerpoint/2010/main" val="3749105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59CAF8B-31C8-4E30-8654-820B3274736C}" type="slidenum">
              <a:rPr lang="fr-FR" smtClean="0"/>
              <a:t>1</a:t>
            </a:fld>
            <a:endParaRPr lang="fr-FR"/>
          </a:p>
        </p:txBody>
      </p:sp>
    </p:spTree>
    <p:extLst>
      <p:ext uri="{BB962C8B-B14F-4D97-AF65-F5344CB8AC3E}">
        <p14:creationId xmlns:p14="http://schemas.microsoft.com/office/powerpoint/2010/main" val="3084415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0DF81D-3454-4AD9-9F44-F5CABE42D726}"/>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3224EF90-6C85-401E-A452-770D2234CE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D859CC8B-9F21-48AA-A15E-DE69DF0E1E6D}"/>
              </a:ext>
            </a:extLst>
          </p:cNvPr>
          <p:cNvSpPr>
            <a:spLocks noGrp="1"/>
          </p:cNvSpPr>
          <p:nvPr>
            <p:ph type="dt" sz="half" idx="10"/>
          </p:nvPr>
        </p:nvSpPr>
        <p:spPr/>
        <p:txBody>
          <a:bodyPr/>
          <a:lstStyle/>
          <a:p>
            <a:fld id="{4C0B03AC-1F27-4F09-AFDE-80048FE42858}" type="datetimeFigureOut">
              <a:rPr lang="fr-FR" smtClean="0"/>
              <a:t>01/07/2024</a:t>
            </a:fld>
            <a:endParaRPr lang="fr-FR"/>
          </a:p>
        </p:txBody>
      </p:sp>
      <p:sp>
        <p:nvSpPr>
          <p:cNvPr id="5" name="Espace réservé du pied de page 4">
            <a:extLst>
              <a:ext uri="{FF2B5EF4-FFF2-40B4-BE49-F238E27FC236}">
                <a16:creationId xmlns:a16="http://schemas.microsoft.com/office/drawing/2014/main" id="{C3FFD712-5E4C-4F0D-9317-24C9D0B94B0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97FC325-2955-4074-9CB0-E967DA1A0083}"/>
              </a:ext>
            </a:extLst>
          </p:cNvPr>
          <p:cNvSpPr>
            <a:spLocks noGrp="1"/>
          </p:cNvSpPr>
          <p:nvPr>
            <p:ph type="sldNum" sz="quarter" idx="12"/>
          </p:nvPr>
        </p:nvSpPr>
        <p:spPr/>
        <p:txBody>
          <a:bodyPr/>
          <a:lstStyle/>
          <a:p>
            <a:fld id="{AF8C86F8-AB8B-43F0-A058-2D9F77F3A9B2}" type="slidenum">
              <a:rPr lang="fr-FR" smtClean="0"/>
              <a:t>‹N°›</a:t>
            </a:fld>
            <a:endParaRPr lang="fr-FR"/>
          </a:p>
        </p:txBody>
      </p:sp>
    </p:spTree>
    <p:extLst>
      <p:ext uri="{BB962C8B-B14F-4D97-AF65-F5344CB8AC3E}">
        <p14:creationId xmlns:p14="http://schemas.microsoft.com/office/powerpoint/2010/main" val="3279080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F2BD0C-4087-4C7E-80CE-46D7C3EE0D21}"/>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CC39C555-1DD1-41AA-BE4F-345A88CB6C67}"/>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9E4EAE9-BBF6-45D0-80F6-F1B5B89D5640}"/>
              </a:ext>
            </a:extLst>
          </p:cNvPr>
          <p:cNvSpPr>
            <a:spLocks noGrp="1"/>
          </p:cNvSpPr>
          <p:nvPr>
            <p:ph type="dt" sz="half" idx="10"/>
          </p:nvPr>
        </p:nvSpPr>
        <p:spPr/>
        <p:txBody>
          <a:bodyPr/>
          <a:lstStyle/>
          <a:p>
            <a:fld id="{4C0B03AC-1F27-4F09-AFDE-80048FE42858}" type="datetimeFigureOut">
              <a:rPr lang="fr-FR" smtClean="0"/>
              <a:t>01/07/2024</a:t>
            </a:fld>
            <a:endParaRPr lang="fr-FR"/>
          </a:p>
        </p:txBody>
      </p:sp>
      <p:sp>
        <p:nvSpPr>
          <p:cNvPr id="5" name="Espace réservé du pied de page 4">
            <a:extLst>
              <a:ext uri="{FF2B5EF4-FFF2-40B4-BE49-F238E27FC236}">
                <a16:creationId xmlns:a16="http://schemas.microsoft.com/office/drawing/2014/main" id="{3D380AA9-401E-42D6-9010-FB59BC74D32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DE4AF92-90BF-4711-A2B9-300EB50523C0}"/>
              </a:ext>
            </a:extLst>
          </p:cNvPr>
          <p:cNvSpPr>
            <a:spLocks noGrp="1"/>
          </p:cNvSpPr>
          <p:nvPr>
            <p:ph type="sldNum" sz="quarter" idx="12"/>
          </p:nvPr>
        </p:nvSpPr>
        <p:spPr/>
        <p:txBody>
          <a:bodyPr/>
          <a:lstStyle/>
          <a:p>
            <a:fld id="{AF8C86F8-AB8B-43F0-A058-2D9F77F3A9B2}" type="slidenum">
              <a:rPr lang="fr-FR" smtClean="0"/>
              <a:t>‹N°›</a:t>
            </a:fld>
            <a:endParaRPr lang="fr-FR"/>
          </a:p>
        </p:txBody>
      </p:sp>
    </p:spTree>
    <p:extLst>
      <p:ext uri="{BB962C8B-B14F-4D97-AF65-F5344CB8AC3E}">
        <p14:creationId xmlns:p14="http://schemas.microsoft.com/office/powerpoint/2010/main" val="1201899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B2E0B06A-7CB7-49A3-A3E8-A60D0D3AB9DA}"/>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3CFFCFD8-FDB5-4E4D-A804-495DA175331E}"/>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439C2A1-9D7F-43C6-8D8F-BA455FA9A724}"/>
              </a:ext>
            </a:extLst>
          </p:cNvPr>
          <p:cNvSpPr>
            <a:spLocks noGrp="1"/>
          </p:cNvSpPr>
          <p:nvPr>
            <p:ph type="dt" sz="half" idx="10"/>
          </p:nvPr>
        </p:nvSpPr>
        <p:spPr/>
        <p:txBody>
          <a:bodyPr/>
          <a:lstStyle/>
          <a:p>
            <a:fld id="{4C0B03AC-1F27-4F09-AFDE-80048FE42858}" type="datetimeFigureOut">
              <a:rPr lang="fr-FR" smtClean="0"/>
              <a:t>01/07/2024</a:t>
            </a:fld>
            <a:endParaRPr lang="fr-FR"/>
          </a:p>
        </p:txBody>
      </p:sp>
      <p:sp>
        <p:nvSpPr>
          <p:cNvPr id="5" name="Espace réservé du pied de page 4">
            <a:extLst>
              <a:ext uri="{FF2B5EF4-FFF2-40B4-BE49-F238E27FC236}">
                <a16:creationId xmlns:a16="http://schemas.microsoft.com/office/drawing/2014/main" id="{FCA43DB8-B6B3-487A-A703-C7A6B082719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FAC2CA9-8584-42AA-85B7-B3846760A7E8}"/>
              </a:ext>
            </a:extLst>
          </p:cNvPr>
          <p:cNvSpPr>
            <a:spLocks noGrp="1"/>
          </p:cNvSpPr>
          <p:nvPr>
            <p:ph type="sldNum" sz="quarter" idx="12"/>
          </p:nvPr>
        </p:nvSpPr>
        <p:spPr/>
        <p:txBody>
          <a:bodyPr/>
          <a:lstStyle/>
          <a:p>
            <a:fld id="{AF8C86F8-AB8B-43F0-A058-2D9F77F3A9B2}" type="slidenum">
              <a:rPr lang="fr-FR" smtClean="0"/>
              <a:t>‹N°›</a:t>
            </a:fld>
            <a:endParaRPr lang="fr-FR"/>
          </a:p>
        </p:txBody>
      </p:sp>
    </p:spTree>
    <p:extLst>
      <p:ext uri="{BB962C8B-B14F-4D97-AF65-F5344CB8AC3E}">
        <p14:creationId xmlns:p14="http://schemas.microsoft.com/office/powerpoint/2010/main" val="1105616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2DB665-0865-4234-963A-E64D1CE52E0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A152EDA-AFC0-45F4-93E0-7D7381425099}"/>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660D4A3-8C20-4824-8ED3-94F565DCFE9E}"/>
              </a:ext>
            </a:extLst>
          </p:cNvPr>
          <p:cNvSpPr>
            <a:spLocks noGrp="1"/>
          </p:cNvSpPr>
          <p:nvPr>
            <p:ph type="dt" sz="half" idx="10"/>
          </p:nvPr>
        </p:nvSpPr>
        <p:spPr/>
        <p:txBody>
          <a:bodyPr/>
          <a:lstStyle/>
          <a:p>
            <a:fld id="{4C0B03AC-1F27-4F09-AFDE-80048FE42858}" type="datetimeFigureOut">
              <a:rPr lang="fr-FR" smtClean="0"/>
              <a:t>01/07/2024</a:t>
            </a:fld>
            <a:endParaRPr lang="fr-FR"/>
          </a:p>
        </p:txBody>
      </p:sp>
      <p:sp>
        <p:nvSpPr>
          <p:cNvPr id="5" name="Espace réservé du pied de page 4">
            <a:extLst>
              <a:ext uri="{FF2B5EF4-FFF2-40B4-BE49-F238E27FC236}">
                <a16:creationId xmlns:a16="http://schemas.microsoft.com/office/drawing/2014/main" id="{D44B7095-F6BB-4650-8EA5-BA600375CBD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353DC54-8BC8-4D65-BD88-B1D640910499}"/>
              </a:ext>
            </a:extLst>
          </p:cNvPr>
          <p:cNvSpPr>
            <a:spLocks noGrp="1"/>
          </p:cNvSpPr>
          <p:nvPr>
            <p:ph type="sldNum" sz="quarter" idx="12"/>
          </p:nvPr>
        </p:nvSpPr>
        <p:spPr/>
        <p:txBody>
          <a:bodyPr/>
          <a:lstStyle/>
          <a:p>
            <a:fld id="{AF8C86F8-AB8B-43F0-A058-2D9F77F3A9B2}" type="slidenum">
              <a:rPr lang="fr-FR" smtClean="0"/>
              <a:t>‹N°›</a:t>
            </a:fld>
            <a:endParaRPr lang="fr-FR"/>
          </a:p>
        </p:txBody>
      </p:sp>
    </p:spTree>
    <p:extLst>
      <p:ext uri="{BB962C8B-B14F-4D97-AF65-F5344CB8AC3E}">
        <p14:creationId xmlns:p14="http://schemas.microsoft.com/office/powerpoint/2010/main" val="3527684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10F9E5-36D5-443D-B7DB-FA9A0E3EA59F}"/>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CBF03E1D-F597-4E91-8FCC-80D6001B3C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4275ED2D-E0EE-4CDA-9428-59ECA958E190}"/>
              </a:ext>
            </a:extLst>
          </p:cNvPr>
          <p:cNvSpPr>
            <a:spLocks noGrp="1"/>
          </p:cNvSpPr>
          <p:nvPr>
            <p:ph type="dt" sz="half" idx="10"/>
          </p:nvPr>
        </p:nvSpPr>
        <p:spPr/>
        <p:txBody>
          <a:bodyPr/>
          <a:lstStyle/>
          <a:p>
            <a:fld id="{4C0B03AC-1F27-4F09-AFDE-80048FE42858}" type="datetimeFigureOut">
              <a:rPr lang="fr-FR" smtClean="0"/>
              <a:t>01/07/2024</a:t>
            </a:fld>
            <a:endParaRPr lang="fr-FR"/>
          </a:p>
        </p:txBody>
      </p:sp>
      <p:sp>
        <p:nvSpPr>
          <p:cNvPr id="5" name="Espace réservé du pied de page 4">
            <a:extLst>
              <a:ext uri="{FF2B5EF4-FFF2-40B4-BE49-F238E27FC236}">
                <a16:creationId xmlns:a16="http://schemas.microsoft.com/office/drawing/2014/main" id="{709C9A0B-849B-408F-B90E-0741B36EC78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B3355E3-F614-4AB4-AD72-93BC93ADE687}"/>
              </a:ext>
            </a:extLst>
          </p:cNvPr>
          <p:cNvSpPr>
            <a:spLocks noGrp="1"/>
          </p:cNvSpPr>
          <p:nvPr>
            <p:ph type="sldNum" sz="quarter" idx="12"/>
          </p:nvPr>
        </p:nvSpPr>
        <p:spPr/>
        <p:txBody>
          <a:bodyPr/>
          <a:lstStyle/>
          <a:p>
            <a:fld id="{AF8C86F8-AB8B-43F0-A058-2D9F77F3A9B2}" type="slidenum">
              <a:rPr lang="fr-FR" smtClean="0"/>
              <a:t>‹N°›</a:t>
            </a:fld>
            <a:endParaRPr lang="fr-FR"/>
          </a:p>
        </p:txBody>
      </p:sp>
    </p:spTree>
    <p:extLst>
      <p:ext uri="{BB962C8B-B14F-4D97-AF65-F5344CB8AC3E}">
        <p14:creationId xmlns:p14="http://schemas.microsoft.com/office/powerpoint/2010/main" val="2475959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D569C6-19B7-4894-A258-E31758234D4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9934E3B8-EE77-49EF-A888-48088FED6D8B}"/>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7F5D95B6-F299-4C6D-AA18-30DE4232219D}"/>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5A694F6A-3A3E-47EC-AA98-7FC6EDA26F3D}"/>
              </a:ext>
            </a:extLst>
          </p:cNvPr>
          <p:cNvSpPr>
            <a:spLocks noGrp="1"/>
          </p:cNvSpPr>
          <p:nvPr>
            <p:ph type="dt" sz="half" idx="10"/>
          </p:nvPr>
        </p:nvSpPr>
        <p:spPr/>
        <p:txBody>
          <a:bodyPr/>
          <a:lstStyle/>
          <a:p>
            <a:fld id="{4C0B03AC-1F27-4F09-AFDE-80048FE42858}" type="datetimeFigureOut">
              <a:rPr lang="fr-FR" smtClean="0"/>
              <a:t>01/07/2024</a:t>
            </a:fld>
            <a:endParaRPr lang="fr-FR"/>
          </a:p>
        </p:txBody>
      </p:sp>
      <p:sp>
        <p:nvSpPr>
          <p:cNvPr id="6" name="Espace réservé du pied de page 5">
            <a:extLst>
              <a:ext uri="{FF2B5EF4-FFF2-40B4-BE49-F238E27FC236}">
                <a16:creationId xmlns:a16="http://schemas.microsoft.com/office/drawing/2014/main" id="{036E8FAB-E710-4479-B96B-14BD1178837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DCDD4E2-18FF-4E6C-90DD-C7FB81904BAA}"/>
              </a:ext>
            </a:extLst>
          </p:cNvPr>
          <p:cNvSpPr>
            <a:spLocks noGrp="1"/>
          </p:cNvSpPr>
          <p:nvPr>
            <p:ph type="sldNum" sz="quarter" idx="12"/>
          </p:nvPr>
        </p:nvSpPr>
        <p:spPr/>
        <p:txBody>
          <a:bodyPr/>
          <a:lstStyle/>
          <a:p>
            <a:fld id="{AF8C86F8-AB8B-43F0-A058-2D9F77F3A9B2}" type="slidenum">
              <a:rPr lang="fr-FR" smtClean="0"/>
              <a:t>‹N°›</a:t>
            </a:fld>
            <a:endParaRPr lang="fr-FR"/>
          </a:p>
        </p:txBody>
      </p:sp>
    </p:spTree>
    <p:extLst>
      <p:ext uri="{BB962C8B-B14F-4D97-AF65-F5344CB8AC3E}">
        <p14:creationId xmlns:p14="http://schemas.microsoft.com/office/powerpoint/2010/main" val="2730442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72BAEC-9EFE-4029-A7BD-D7DFF440A181}"/>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F88E9325-1B92-49F1-9313-F8169A1E8A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F955FE46-5B1F-4CBB-BEFF-7C6147456D38}"/>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C060249E-4D82-456D-9335-EF21B270CA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755758F5-12D2-4A85-ABB0-AC7790CA9F28}"/>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C4F0C8EA-0076-4655-A00B-CCF2C8FC0C61}"/>
              </a:ext>
            </a:extLst>
          </p:cNvPr>
          <p:cNvSpPr>
            <a:spLocks noGrp="1"/>
          </p:cNvSpPr>
          <p:nvPr>
            <p:ph type="dt" sz="half" idx="10"/>
          </p:nvPr>
        </p:nvSpPr>
        <p:spPr/>
        <p:txBody>
          <a:bodyPr/>
          <a:lstStyle/>
          <a:p>
            <a:fld id="{4C0B03AC-1F27-4F09-AFDE-80048FE42858}" type="datetimeFigureOut">
              <a:rPr lang="fr-FR" smtClean="0"/>
              <a:t>01/07/2024</a:t>
            </a:fld>
            <a:endParaRPr lang="fr-FR"/>
          </a:p>
        </p:txBody>
      </p:sp>
      <p:sp>
        <p:nvSpPr>
          <p:cNvPr id="8" name="Espace réservé du pied de page 7">
            <a:extLst>
              <a:ext uri="{FF2B5EF4-FFF2-40B4-BE49-F238E27FC236}">
                <a16:creationId xmlns:a16="http://schemas.microsoft.com/office/drawing/2014/main" id="{74163426-4D75-4718-A548-9915DF3BE5F8}"/>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9005A259-AF0B-460B-9D19-899331407C8D}"/>
              </a:ext>
            </a:extLst>
          </p:cNvPr>
          <p:cNvSpPr>
            <a:spLocks noGrp="1"/>
          </p:cNvSpPr>
          <p:nvPr>
            <p:ph type="sldNum" sz="quarter" idx="12"/>
          </p:nvPr>
        </p:nvSpPr>
        <p:spPr/>
        <p:txBody>
          <a:bodyPr/>
          <a:lstStyle/>
          <a:p>
            <a:fld id="{AF8C86F8-AB8B-43F0-A058-2D9F77F3A9B2}" type="slidenum">
              <a:rPr lang="fr-FR" smtClean="0"/>
              <a:t>‹N°›</a:t>
            </a:fld>
            <a:endParaRPr lang="fr-FR"/>
          </a:p>
        </p:txBody>
      </p:sp>
    </p:spTree>
    <p:extLst>
      <p:ext uri="{BB962C8B-B14F-4D97-AF65-F5344CB8AC3E}">
        <p14:creationId xmlns:p14="http://schemas.microsoft.com/office/powerpoint/2010/main" val="4163170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B4C3A3-AFD1-496B-8F84-B6B0C76D82A9}"/>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6CA135DC-77A8-4125-87C5-EBAF794D51ED}"/>
              </a:ext>
            </a:extLst>
          </p:cNvPr>
          <p:cNvSpPr>
            <a:spLocks noGrp="1"/>
          </p:cNvSpPr>
          <p:nvPr>
            <p:ph type="dt" sz="half" idx="10"/>
          </p:nvPr>
        </p:nvSpPr>
        <p:spPr/>
        <p:txBody>
          <a:bodyPr/>
          <a:lstStyle/>
          <a:p>
            <a:fld id="{4C0B03AC-1F27-4F09-AFDE-80048FE42858}" type="datetimeFigureOut">
              <a:rPr lang="fr-FR" smtClean="0"/>
              <a:t>01/07/2024</a:t>
            </a:fld>
            <a:endParaRPr lang="fr-FR"/>
          </a:p>
        </p:txBody>
      </p:sp>
      <p:sp>
        <p:nvSpPr>
          <p:cNvPr id="4" name="Espace réservé du pied de page 3">
            <a:extLst>
              <a:ext uri="{FF2B5EF4-FFF2-40B4-BE49-F238E27FC236}">
                <a16:creationId xmlns:a16="http://schemas.microsoft.com/office/drawing/2014/main" id="{A6327F83-C909-4AEC-87CB-D2DC6CAF8E35}"/>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42A0B232-8617-4823-B71B-7DA55342D0DE}"/>
              </a:ext>
            </a:extLst>
          </p:cNvPr>
          <p:cNvSpPr>
            <a:spLocks noGrp="1"/>
          </p:cNvSpPr>
          <p:nvPr>
            <p:ph type="sldNum" sz="quarter" idx="12"/>
          </p:nvPr>
        </p:nvSpPr>
        <p:spPr/>
        <p:txBody>
          <a:bodyPr/>
          <a:lstStyle/>
          <a:p>
            <a:fld id="{AF8C86F8-AB8B-43F0-A058-2D9F77F3A9B2}" type="slidenum">
              <a:rPr lang="fr-FR" smtClean="0"/>
              <a:t>‹N°›</a:t>
            </a:fld>
            <a:endParaRPr lang="fr-FR"/>
          </a:p>
        </p:txBody>
      </p:sp>
    </p:spTree>
    <p:extLst>
      <p:ext uri="{BB962C8B-B14F-4D97-AF65-F5344CB8AC3E}">
        <p14:creationId xmlns:p14="http://schemas.microsoft.com/office/powerpoint/2010/main" val="3386955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4D0F935-0816-4FD2-B521-B1A382995860}"/>
              </a:ext>
            </a:extLst>
          </p:cNvPr>
          <p:cNvSpPr>
            <a:spLocks noGrp="1"/>
          </p:cNvSpPr>
          <p:nvPr>
            <p:ph type="dt" sz="half" idx="10"/>
          </p:nvPr>
        </p:nvSpPr>
        <p:spPr/>
        <p:txBody>
          <a:bodyPr/>
          <a:lstStyle/>
          <a:p>
            <a:fld id="{4C0B03AC-1F27-4F09-AFDE-80048FE42858}" type="datetimeFigureOut">
              <a:rPr lang="fr-FR" smtClean="0"/>
              <a:t>01/07/2024</a:t>
            </a:fld>
            <a:endParaRPr lang="fr-FR"/>
          </a:p>
        </p:txBody>
      </p:sp>
      <p:sp>
        <p:nvSpPr>
          <p:cNvPr id="3" name="Espace réservé du pied de page 2">
            <a:extLst>
              <a:ext uri="{FF2B5EF4-FFF2-40B4-BE49-F238E27FC236}">
                <a16:creationId xmlns:a16="http://schemas.microsoft.com/office/drawing/2014/main" id="{748F3ACB-C074-416E-A385-D6C246053FA7}"/>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F783E9EB-7AA5-41AE-ACC9-F77632E6F1BB}"/>
              </a:ext>
            </a:extLst>
          </p:cNvPr>
          <p:cNvSpPr>
            <a:spLocks noGrp="1"/>
          </p:cNvSpPr>
          <p:nvPr>
            <p:ph type="sldNum" sz="quarter" idx="12"/>
          </p:nvPr>
        </p:nvSpPr>
        <p:spPr/>
        <p:txBody>
          <a:bodyPr/>
          <a:lstStyle/>
          <a:p>
            <a:fld id="{AF8C86F8-AB8B-43F0-A058-2D9F77F3A9B2}" type="slidenum">
              <a:rPr lang="fr-FR" smtClean="0"/>
              <a:t>‹N°›</a:t>
            </a:fld>
            <a:endParaRPr lang="fr-FR"/>
          </a:p>
        </p:txBody>
      </p:sp>
    </p:spTree>
    <p:extLst>
      <p:ext uri="{BB962C8B-B14F-4D97-AF65-F5344CB8AC3E}">
        <p14:creationId xmlns:p14="http://schemas.microsoft.com/office/powerpoint/2010/main" val="775572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03319A-DA5F-444D-A0B2-F269EC0A775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A9EBB7DF-0429-47F4-8F19-969C875BE9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B3A4AD51-0F19-420D-90D7-EEEAE774B7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3B3B1D9-FE2E-49AF-9723-D9643A9C7018}"/>
              </a:ext>
            </a:extLst>
          </p:cNvPr>
          <p:cNvSpPr>
            <a:spLocks noGrp="1"/>
          </p:cNvSpPr>
          <p:nvPr>
            <p:ph type="dt" sz="half" idx="10"/>
          </p:nvPr>
        </p:nvSpPr>
        <p:spPr/>
        <p:txBody>
          <a:bodyPr/>
          <a:lstStyle/>
          <a:p>
            <a:fld id="{4C0B03AC-1F27-4F09-AFDE-80048FE42858}" type="datetimeFigureOut">
              <a:rPr lang="fr-FR" smtClean="0"/>
              <a:t>01/07/2024</a:t>
            </a:fld>
            <a:endParaRPr lang="fr-FR"/>
          </a:p>
        </p:txBody>
      </p:sp>
      <p:sp>
        <p:nvSpPr>
          <p:cNvPr id="6" name="Espace réservé du pied de page 5">
            <a:extLst>
              <a:ext uri="{FF2B5EF4-FFF2-40B4-BE49-F238E27FC236}">
                <a16:creationId xmlns:a16="http://schemas.microsoft.com/office/drawing/2014/main" id="{EC32D7DD-89A1-4646-A703-FB3CEE100DB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D94989EC-746E-49C4-A4C1-C3A4EFB20C3F}"/>
              </a:ext>
            </a:extLst>
          </p:cNvPr>
          <p:cNvSpPr>
            <a:spLocks noGrp="1"/>
          </p:cNvSpPr>
          <p:nvPr>
            <p:ph type="sldNum" sz="quarter" idx="12"/>
          </p:nvPr>
        </p:nvSpPr>
        <p:spPr/>
        <p:txBody>
          <a:bodyPr/>
          <a:lstStyle/>
          <a:p>
            <a:fld id="{AF8C86F8-AB8B-43F0-A058-2D9F77F3A9B2}" type="slidenum">
              <a:rPr lang="fr-FR" smtClean="0"/>
              <a:t>‹N°›</a:t>
            </a:fld>
            <a:endParaRPr lang="fr-FR"/>
          </a:p>
        </p:txBody>
      </p:sp>
    </p:spTree>
    <p:extLst>
      <p:ext uri="{BB962C8B-B14F-4D97-AF65-F5344CB8AC3E}">
        <p14:creationId xmlns:p14="http://schemas.microsoft.com/office/powerpoint/2010/main" val="2871084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3B6F48B-C368-4F7F-9F94-812169ED890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2BF6D665-F206-4B96-BE85-D51F7A193E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D7D5304E-E87C-4DD5-878B-6BD2E62BA7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4F81ABD-EAA2-44F2-A465-53B5559D3999}"/>
              </a:ext>
            </a:extLst>
          </p:cNvPr>
          <p:cNvSpPr>
            <a:spLocks noGrp="1"/>
          </p:cNvSpPr>
          <p:nvPr>
            <p:ph type="dt" sz="half" idx="10"/>
          </p:nvPr>
        </p:nvSpPr>
        <p:spPr/>
        <p:txBody>
          <a:bodyPr/>
          <a:lstStyle/>
          <a:p>
            <a:fld id="{4C0B03AC-1F27-4F09-AFDE-80048FE42858}" type="datetimeFigureOut">
              <a:rPr lang="fr-FR" smtClean="0"/>
              <a:t>01/07/2024</a:t>
            </a:fld>
            <a:endParaRPr lang="fr-FR"/>
          </a:p>
        </p:txBody>
      </p:sp>
      <p:sp>
        <p:nvSpPr>
          <p:cNvPr id="6" name="Espace réservé du pied de page 5">
            <a:extLst>
              <a:ext uri="{FF2B5EF4-FFF2-40B4-BE49-F238E27FC236}">
                <a16:creationId xmlns:a16="http://schemas.microsoft.com/office/drawing/2014/main" id="{5FA6F163-9642-4806-8078-15F903AFCD0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F2F2B33-611A-4B25-839B-E9E2C8DC4F54}"/>
              </a:ext>
            </a:extLst>
          </p:cNvPr>
          <p:cNvSpPr>
            <a:spLocks noGrp="1"/>
          </p:cNvSpPr>
          <p:nvPr>
            <p:ph type="sldNum" sz="quarter" idx="12"/>
          </p:nvPr>
        </p:nvSpPr>
        <p:spPr/>
        <p:txBody>
          <a:bodyPr/>
          <a:lstStyle/>
          <a:p>
            <a:fld id="{AF8C86F8-AB8B-43F0-A058-2D9F77F3A9B2}" type="slidenum">
              <a:rPr lang="fr-FR" smtClean="0"/>
              <a:t>‹N°›</a:t>
            </a:fld>
            <a:endParaRPr lang="fr-FR"/>
          </a:p>
        </p:txBody>
      </p:sp>
    </p:spTree>
    <p:extLst>
      <p:ext uri="{BB962C8B-B14F-4D97-AF65-F5344CB8AC3E}">
        <p14:creationId xmlns:p14="http://schemas.microsoft.com/office/powerpoint/2010/main" val="3974814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37F43E2C-E744-4377-A3F0-3E8D66CBAB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03C4674E-32E2-40A3-88D3-5B33B642C8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84EE34E-2FBF-4832-AAEF-02BB9B5FC3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0B03AC-1F27-4F09-AFDE-80048FE42858}" type="datetimeFigureOut">
              <a:rPr lang="fr-FR" smtClean="0"/>
              <a:t>01/07/2024</a:t>
            </a:fld>
            <a:endParaRPr lang="fr-FR"/>
          </a:p>
        </p:txBody>
      </p:sp>
      <p:sp>
        <p:nvSpPr>
          <p:cNvPr id="5" name="Espace réservé du pied de page 4">
            <a:extLst>
              <a:ext uri="{FF2B5EF4-FFF2-40B4-BE49-F238E27FC236}">
                <a16:creationId xmlns:a16="http://schemas.microsoft.com/office/drawing/2014/main" id="{9B814D4F-4D52-450A-9E1E-D70753FE07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D5BFEF23-6A2E-471C-9BEC-B813AB9008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8C86F8-AB8B-43F0-A058-2D9F77F3A9B2}" type="slidenum">
              <a:rPr lang="fr-FR" smtClean="0"/>
              <a:t>‹N°›</a:t>
            </a:fld>
            <a:endParaRPr lang="fr-FR"/>
          </a:p>
        </p:txBody>
      </p:sp>
      <p:sp>
        <p:nvSpPr>
          <p:cNvPr id="15" name="Ellipse 14">
            <a:extLst>
              <a:ext uri="{FF2B5EF4-FFF2-40B4-BE49-F238E27FC236}">
                <a16:creationId xmlns:a16="http://schemas.microsoft.com/office/drawing/2014/main" id="{A729B66B-D98D-48E5-983F-CE3D438ACCC7}"/>
              </a:ext>
            </a:extLst>
          </p:cNvPr>
          <p:cNvSpPr/>
          <p:nvPr userDrawn="1"/>
        </p:nvSpPr>
        <p:spPr>
          <a:xfrm>
            <a:off x="9601200" y="-1016000"/>
            <a:ext cx="723900" cy="723900"/>
          </a:xfrm>
          <a:prstGeom prst="ellipse">
            <a:avLst/>
          </a:prstGeom>
          <a:solidFill>
            <a:srgbClr val="ADBC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2B9169E6-ECBF-4F25-A5A4-A9B1FC2DC20B}"/>
              </a:ext>
            </a:extLst>
          </p:cNvPr>
          <p:cNvSpPr/>
          <p:nvPr userDrawn="1"/>
        </p:nvSpPr>
        <p:spPr>
          <a:xfrm>
            <a:off x="8695635" y="-1016000"/>
            <a:ext cx="723900" cy="723900"/>
          </a:xfrm>
          <a:prstGeom prst="ellipse">
            <a:avLst/>
          </a:prstGeom>
          <a:solidFill>
            <a:srgbClr val="FF6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BA0C8376-FF96-456A-BBC5-3FE35E22E71E}"/>
              </a:ext>
            </a:extLst>
          </p:cNvPr>
          <p:cNvSpPr/>
          <p:nvPr userDrawn="1"/>
        </p:nvSpPr>
        <p:spPr>
          <a:xfrm>
            <a:off x="7790070" y="-1016000"/>
            <a:ext cx="723900" cy="723900"/>
          </a:xfrm>
          <a:prstGeom prst="ellipse">
            <a:avLst/>
          </a:prstGeom>
          <a:solidFill>
            <a:srgbClr val="6A7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76B7DE27-D9A8-4267-85BF-8EAA0CAEB1E6}"/>
              </a:ext>
            </a:extLst>
          </p:cNvPr>
          <p:cNvSpPr/>
          <p:nvPr userDrawn="1"/>
        </p:nvSpPr>
        <p:spPr>
          <a:xfrm>
            <a:off x="6884505" y="-1016000"/>
            <a:ext cx="723900" cy="723900"/>
          </a:xfrm>
          <a:prstGeom prst="ellipse">
            <a:avLst/>
          </a:prstGeom>
          <a:solidFill>
            <a:srgbClr val="E0A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877D17ED-1181-4551-935C-7D664D2C7748}"/>
              </a:ext>
            </a:extLst>
          </p:cNvPr>
          <p:cNvSpPr/>
          <p:nvPr userDrawn="1"/>
        </p:nvSpPr>
        <p:spPr>
          <a:xfrm>
            <a:off x="10506765" y="-1016000"/>
            <a:ext cx="723900" cy="723900"/>
          </a:xfrm>
          <a:prstGeom prst="ellipse">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919424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4.svg"/><Relationship Id="rId12" Type="http://schemas.openxmlformats.org/officeDocument/2006/relationships/image" Target="../media/image9.svg"/><Relationship Id="rId17" Type="http://schemas.openxmlformats.org/officeDocument/2006/relationships/slide" Target="slide40.xml"/><Relationship Id="rId2" Type="http://schemas.openxmlformats.org/officeDocument/2006/relationships/notesSlide" Target="../notesSlides/notesSlide1.xml"/><Relationship Id="rId16" Type="http://schemas.openxmlformats.org/officeDocument/2006/relationships/slide" Target="slide24.xml"/><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jpeg"/><Relationship Id="rId15" Type="http://schemas.openxmlformats.org/officeDocument/2006/relationships/slide" Target="slide13.xml"/><Relationship Id="rId10" Type="http://schemas.openxmlformats.org/officeDocument/2006/relationships/image" Target="../media/image7.svg"/><Relationship Id="rId4" Type="http://schemas.microsoft.com/office/2007/relationships/hdphoto" Target="../media/hdphoto1.wdp"/><Relationship Id="rId9" Type="http://schemas.openxmlformats.org/officeDocument/2006/relationships/image" Target="../media/image6.png"/><Relationship Id="rId14" Type="http://schemas.openxmlformats.org/officeDocument/2006/relationships/slide" Target="slide2.xml"/></Relationships>
</file>

<file path=ppt/slides/_rels/slide10.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www.ffbatiment.fr/" TargetMode="Externa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sv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www.rubansdupatrimoine.ffbatiment.fr/" TargetMode="Externa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lebatiment.fr/tendances-batiment/le-batiment-pleinement-engage-dans-la-lutte-contre-le-rechauffement-climatique" TargetMode="Externa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s>
</file>

<file path=ppt/slides/_rels/slide2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svg"/><Relationship Id="rId3" Type="http://schemas.openxmlformats.org/officeDocument/2006/relationships/image" Target="../media/image48.svg"/><Relationship Id="rId7" Type="http://schemas.openxmlformats.org/officeDocument/2006/relationships/image" Target="../media/image40.svg"/><Relationship Id="rId12" Type="http://schemas.openxmlformats.org/officeDocument/2006/relationships/image" Target="../media/image55.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54.svg"/><Relationship Id="rId5" Type="http://schemas.openxmlformats.org/officeDocument/2006/relationships/image" Target="../media/image50.svg"/><Relationship Id="rId10" Type="http://schemas.openxmlformats.org/officeDocument/2006/relationships/image" Target="../media/image53.png"/><Relationship Id="rId4" Type="http://schemas.openxmlformats.org/officeDocument/2006/relationships/image" Target="../media/image49.png"/><Relationship Id="rId9" Type="http://schemas.openxmlformats.org/officeDocument/2006/relationships/image" Target="../media/image52.svg"/></Relationships>
</file>

<file path=ppt/slides/_rels/slide29.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60.svg"/><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jpeg"/><Relationship Id="rId1" Type="http://schemas.openxmlformats.org/officeDocument/2006/relationships/slideLayout" Target="../slideLayouts/slideLayout7.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slides/_rels/slide4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hyperlink" Target="https://www.coulisses.ffbatiment.fr/" TargetMode="Externa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www.esjdb.com/" TargetMode="External"/><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52000"/>
            <a:lum/>
            <a:extLst>
              <a:ext uri="{BEBA8EAE-BF5A-486C-A8C5-ECC9F3942E4B}">
                <a14:imgProps xmlns:a14="http://schemas.microsoft.com/office/drawing/2010/main">
                  <a14:imgLayer r:embed="rId4">
                    <a14:imgEffect>
                      <a14:saturation sat="262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Image 15" descr="Une image contenant habits, personne, Visage humain, homme&#10;&#10;Description générée automatiquement">
            <a:extLst>
              <a:ext uri="{FF2B5EF4-FFF2-40B4-BE49-F238E27FC236}">
                <a16:creationId xmlns:a16="http://schemas.microsoft.com/office/drawing/2014/main" id="{3346B1BA-B443-FD02-6A03-496174FF9B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37136"/>
            <a:ext cx="12192000" cy="8132272"/>
          </a:xfrm>
          <a:prstGeom prst="rect">
            <a:avLst/>
          </a:prstGeom>
        </p:spPr>
      </p:pic>
      <p:sp>
        <p:nvSpPr>
          <p:cNvPr id="4" name="Rectangle 3"/>
          <p:cNvSpPr/>
          <p:nvPr/>
        </p:nvSpPr>
        <p:spPr>
          <a:xfrm>
            <a:off x="6560813" y="-138656"/>
            <a:ext cx="6696291" cy="3046988"/>
          </a:xfrm>
          <a:prstGeom prst="rect">
            <a:avLst/>
          </a:prstGeom>
        </p:spPr>
        <p:txBody>
          <a:bodyPr wrap="square">
            <a:spAutoFit/>
          </a:bodyPr>
          <a:lstStyle/>
          <a:p>
            <a:pPr lvl="0" defTabSz="457200">
              <a:spcBef>
                <a:spcPct val="20000"/>
              </a:spcBef>
            </a:pPr>
            <a:r>
              <a:rPr lang="fr-FR" sz="9600" kern="7800" spc="770" dirty="0">
                <a:solidFill>
                  <a:schemeClr val="bg1"/>
                </a:solidFill>
                <a:latin typeface="Segoe UI Light" panose="020B0502040204020203" pitchFamily="34" charset="0"/>
                <a:cs typeface="Segoe UI Light" panose="020B0502040204020203" pitchFamily="34" charset="0"/>
              </a:rPr>
              <a:t>Le bâtiment</a:t>
            </a:r>
            <a:endParaRPr lang="fr-FR" sz="6000" kern="7800" spc="770" dirty="0">
              <a:solidFill>
                <a:schemeClr val="bg1"/>
              </a:solidFill>
              <a:latin typeface="Segoe UI Light" panose="020B0502040204020203" pitchFamily="34" charset="0"/>
              <a:cs typeface="Segoe UI Light" panose="020B0502040204020203" pitchFamily="34" charset="0"/>
            </a:endParaRPr>
          </a:p>
        </p:txBody>
      </p:sp>
      <p:sp>
        <p:nvSpPr>
          <p:cNvPr id="6" name="Rectangle : coins arrondis 5">
            <a:extLst>
              <a:ext uri="{FF2B5EF4-FFF2-40B4-BE49-F238E27FC236}">
                <a16:creationId xmlns:a16="http://schemas.microsoft.com/office/drawing/2014/main" id="{29F85C85-B281-4328-B5C3-D1A7B297F8FD}"/>
              </a:ext>
            </a:extLst>
          </p:cNvPr>
          <p:cNvSpPr/>
          <p:nvPr/>
        </p:nvSpPr>
        <p:spPr>
          <a:xfrm>
            <a:off x="-907774" y="3713388"/>
            <a:ext cx="8527774" cy="593472"/>
          </a:xfrm>
          <a:prstGeom prst="roundRect">
            <a:avLst>
              <a:gd name="adj" fmla="val 50000"/>
            </a:avLst>
          </a:prstGeom>
          <a:solidFill>
            <a:srgbClr val="ADBCDB">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F47289D0-EF8E-420D-8E95-CA874BA5CD25}"/>
              </a:ext>
            </a:extLst>
          </p:cNvPr>
          <p:cNvSpPr/>
          <p:nvPr/>
        </p:nvSpPr>
        <p:spPr>
          <a:xfrm>
            <a:off x="4464326" y="4405507"/>
            <a:ext cx="8527774" cy="593472"/>
          </a:xfrm>
          <a:prstGeom prst="roundRect">
            <a:avLst>
              <a:gd name="adj" fmla="val 50000"/>
            </a:avLst>
          </a:prstGeom>
          <a:solidFill>
            <a:srgbClr val="ADBCDB">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001B0A58-034C-4D97-914F-A5EE1814F63B}"/>
              </a:ext>
            </a:extLst>
          </p:cNvPr>
          <p:cNvSpPr txBox="1"/>
          <p:nvPr/>
        </p:nvSpPr>
        <p:spPr>
          <a:xfrm>
            <a:off x="1070113" y="3741315"/>
            <a:ext cx="7280275" cy="523220"/>
          </a:xfrm>
          <a:prstGeom prst="rect">
            <a:avLst/>
          </a:prstGeom>
          <a:noFill/>
          <a:effectLst/>
        </p:spPr>
        <p:txBody>
          <a:bodyPr wrap="square">
            <a:spAutoFit/>
          </a:bodyPr>
          <a:lstStyle/>
          <a:p>
            <a:r>
              <a:rPr lang="fr-FR" sz="2800">
                <a:solidFill>
                  <a:srgbClr val="123654"/>
                </a:solidFill>
                <a:latin typeface="Segoe UI Semilight" panose="020B0402040204020203" pitchFamily="34" charset="0"/>
                <a:cs typeface="Segoe UI Semilight" panose="020B0402040204020203" pitchFamily="34" charset="0"/>
              </a:rPr>
              <a:t>le secteur du bâtiment</a:t>
            </a:r>
          </a:p>
        </p:txBody>
      </p:sp>
      <p:pic>
        <p:nvPicPr>
          <p:cNvPr id="15" name="Graphique 14" descr="Ville">
            <a:extLst>
              <a:ext uri="{FF2B5EF4-FFF2-40B4-BE49-F238E27FC236}">
                <a16:creationId xmlns:a16="http://schemas.microsoft.com/office/drawing/2014/main" id="{DC314B6A-9853-4196-8904-CF4DC8FB1B60}"/>
              </a:ext>
            </a:extLst>
          </p:cNvPr>
          <p:cNvPicPr>
            <a:picLocks noChangeAspect="1"/>
          </p:cNvPicPr>
          <p:nvPr/>
        </p:nvPicPr>
        <p: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68413" y="3429000"/>
            <a:ext cx="914400" cy="914400"/>
          </a:xfrm>
          <a:prstGeom prst="rect">
            <a:avLst/>
          </a:prstGeom>
          <a:effectLst>
            <a:outerShdw blurRad="50800" dist="50800" dir="5400000" algn="ctr" rotWithShape="0">
              <a:schemeClr val="bg2">
                <a:lumMod val="50000"/>
              </a:schemeClr>
            </a:outerShdw>
          </a:effectLst>
        </p:spPr>
      </p:pic>
      <p:pic>
        <p:nvPicPr>
          <p:cNvPr id="17" name="Image 16" descr="Une image contenant dessin&#10;&#10;Description générée automatiquement">
            <a:extLst>
              <a:ext uri="{FF2B5EF4-FFF2-40B4-BE49-F238E27FC236}">
                <a16:creationId xmlns:a16="http://schemas.microsoft.com/office/drawing/2014/main" id="{1F2E8958-4076-471F-B0F4-2CE4F342AD8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134587" y="4188062"/>
            <a:ext cx="818874" cy="667802"/>
          </a:xfrm>
          <a:prstGeom prst="rect">
            <a:avLst/>
          </a:prstGeom>
        </p:spPr>
      </p:pic>
      <p:sp>
        <p:nvSpPr>
          <p:cNvPr id="19" name="ZoneTexte 18">
            <a:extLst>
              <a:ext uri="{FF2B5EF4-FFF2-40B4-BE49-F238E27FC236}">
                <a16:creationId xmlns:a16="http://schemas.microsoft.com/office/drawing/2014/main" id="{C5B369D9-85D3-49FF-86E6-86196FDB29B2}"/>
              </a:ext>
            </a:extLst>
          </p:cNvPr>
          <p:cNvSpPr txBox="1"/>
          <p:nvPr/>
        </p:nvSpPr>
        <p:spPr>
          <a:xfrm>
            <a:off x="5636506" y="4430520"/>
            <a:ext cx="6953250" cy="523220"/>
          </a:xfrm>
          <a:prstGeom prst="rect">
            <a:avLst/>
          </a:prstGeom>
          <a:noFill/>
        </p:spPr>
        <p:txBody>
          <a:bodyPr wrap="square">
            <a:spAutoFit/>
          </a:bodyPr>
          <a:lstStyle>
            <a:defPPr>
              <a:defRPr lang="fr-FR"/>
            </a:defPPr>
            <a:lvl1pPr>
              <a:defRPr sz="2800">
                <a:solidFill>
                  <a:srgbClr val="123654"/>
                </a:solidFill>
                <a:latin typeface="Segoe UI Light" panose="020B0502040204020203" pitchFamily="34" charset="0"/>
                <a:cs typeface="Segoe UI Light" panose="020B0502040204020203" pitchFamily="34" charset="0"/>
              </a:defRPr>
            </a:lvl1pPr>
          </a:lstStyle>
          <a:p>
            <a:r>
              <a:rPr lang="fr-FR">
                <a:latin typeface="Segoe UI Semilight" panose="020B0402040204020203" pitchFamily="34" charset="0"/>
                <a:cs typeface="Segoe UI Semilight" panose="020B0402040204020203" pitchFamily="34" charset="0"/>
              </a:rPr>
              <a:t>la Fédération Française du Bâtiment </a:t>
            </a:r>
          </a:p>
        </p:txBody>
      </p:sp>
      <p:sp>
        <p:nvSpPr>
          <p:cNvPr id="20" name="Rectangle : coins arrondis 19">
            <a:extLst>
              <a:ext uri="{FF2B5EF4-FFF2-40B4-BE49-F238E27FC236}">
                <a16:creationId xmlns:a16="http://schemas.microsoft.com/office/drawing/2014/main" id="{9C1073CB-0DDC-42D1-9F0C-0B4EF04819DC}"/>
              </a:ext>
            </a:extLst>
          </p:cNvPr>
          <p:cNvSpPr/>
          <p:nvPr/>
        </p:nvSpPr>
        <p:spPr>
          <a:xfrm>
            <a:off x="-907774" y="5204620"/>
            <a:ext cx="8527774" cy="593472"/>
          </a:xfrm>
          <a:prstGeom prst="roundRect">
            <a:avLst>
              <a:gd name="adj" fmla="val 50000"/>
            </a:avLst>
          </a:prstGeom>
          <a:solidFill>
            <a:srgbClr val="ADBCDB">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 coins arrondis 20">
            <a:extLst>
              <a:ext uri="{FF2B5EF4-FFF2-40B4-BE49-F238E27FC236}">
                <a16:creationId xmlns:a16="http://schemas.microsoft.com/office/drawing/2014/main" id="{E3ECF055-56C5-4F5F-9E69-CDDD062C0FC4}"/>
              </a:ext>
            </a:extLst>
          </p:cNvPr>
          <p:cNvSpPr/>
          <p:nvPr/>
        </p:nvSpPr>
        <p:spPr>
          <a:xfrm>
            <a:off x="4404882" y="5889918"/>
            <a:ext cx="8527774" cy="593472"/>
          </a:xfrm>
          <a:prstGeom prst="roundRect">
            <a:avLst>
              <a:gd name="adj" fmla="val 50000"/>
            </a:avLst>
          </a:prstGeom>
          <a:solidFill>
            <a:srgbClr val="ADBCDB">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a:extLst>
              <a:ext uri="{FF2B5EF4-FFF2-40B4-BE49-F238E27FC236}">
                <a16:creationId xmlns:a16="http://schemas.microsoft.com/office/drawing/2014/main" id="{2C805E77-E768-420D-B22D-0BCE4B030A71}"/>
              </a:ext>
            </a:extLst>
          </p:cNvPr>
          <p:cNvSpPr txBox="1"/>
          <p:nvPr/>
        </p:nvSpPr>
        <p:spPr>
          <a:xfrm>
            <a:off x="1070113" y="5232547"/>
            <a:ext cx="7280275" cy="954107"/>
          </a:xfrm>
          <a:prstGeom prst="rect">
            <a:avLst/>
          </a:prstGeom>
          <a:noFill/>
        </p:spPr>
        <p:txBody>
          <a:bodyPr wrap="square">
            <a:spAutoFit/>
          </a:bodyPr>
          <a:lstStyle>
            <a:defPPr>
              <a:defRPr lang="fr-FR"/>
            </a:defPPr>
            <a:lvl1pPr>
              <a:defRPr sz="2800">
                <a:solidFill>
                  <a:srgbClr val="123654"/>
                </a:solidFill>
                <a:latin typeface="Segoe UI Light" panose="020B0502040204020203" pitchFamily="34" charset="0"/>
                <a:cs typeface="Segoe UI Light" panose="020B0502040204020203" pitchFamily="34" charset="0"/>
              </a:defRPr>
            </a:lvl1pPr>
          </a:lstStyle>
          <a:p>
            <a:r>
              <a:rPr lang="fr-FR">
                <a:latin typeface="Segoe UI Semilight" panose="020B0402040204020203" pitchFamily="34" charset="0"/>
                <a:cs typeface="Segoe UI Semilight" panose="020B0402040204020203" pitchFamily="34" charset="0"/>
              </a:rPr>
              <a:t>présentation des métiers </a:t>
            </a:r>
          </a:p>
          <a:p>
            <a:endParaRPr lang="fr-FR">
              <a:latin typeface="Segoe UI Semilight" panose="020B0402040204020203" pitchFamily="34" charset="0"/>
              <a:cs typeface="Segoe UI Semilight" panose="020B0402040204020203" pitchFamily="34" charset="0"/>
            </a:endParaRPr>
          </a:p>
        </p:txBody>
      </p:sp>
      <p:pic>
        <p:nvPicPr>
          <p:cNvPr id="23" name="Graphique 22" descr="Outils">
            <a:extLst>
              <a:ext uri="{FF2B5EF4-FFF2-40B4-BE49-F238E27FC236}">
                <a16:creationId xmlns:a16="http://schemas.microsoft.com/office/drawing/2014/main" id="{7CF71D7E-BFEB-41CC-B2C3-F6E43F30B52A}"/>
              </a:ext>
            </a:extLst>
          </p:cNvPr>
          <p:cNvPicPr>
            <a:picLocks noChangeAspect="1"/>
          </p:cNvPicPr>
          <p:nvPr/>
        </p:nvPicPr>
        <p:blipFill>
          <a:blip r:embed="rId9" cstate="hqprint">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p:blipFill>
        <p:spPr>
          <a:xfrm>
            <a:off x="168413" y="4920232"/>
            <a:ext cx="914400" cy="914400"/>
          </a:xfrm>
          <a:prstGeom prst="rect">
            <a:avLst/>
          </a:prstGeom>
          <a:effectLst>
            <a:outerShdw blurRad="50800" dist="50800" dir="5400000" algn="ctr" rotWithShape="0">
              <a:schemeClr val="bg2">
                <a:lumMod val="50000"/>
              </a:schemeClr>
            </a:outerShdw>
          </a:effectLst>
        </p:spPr>
      </p:pic>
      <p:sp>
        <p:nvSpPr>
          <p:cNvPr id="25" name="ZoneTexte 24">
            <a:extLst>
              <a:ext uri="{FF2B5EF4-FFF2-40B4-BE49-F238E27FC236}">
                <a16:creationId xmlns:a16="http://schemas.microsoft.com/office/drawing/2014/main" id="{0A0F8D05-9829-42DA-A747-E540CE567569}"/>
              </a:ext>
            </a:extLst>
          </p:cNvPr>
          <p:cNvSpPr txBox="1"/>
          <p:nvPr/>
        </p:nvSpPr>
        <p:spPr>
          <a:xfrm>
            <a:off x="5636506" y="5921752"/>
            <a:ext cx="5485381" cy="523220"/>
          </a:xfrm>
          <a:prstGeom prst="rect">
            <a:avLst/>
          </a:prstGeom>
          <a:noFill/>
        </p:spPr>
        <p:txBody>
          <a:bodyPr wrap="square">
            <a:spAutoFit/>
          </a:bodyPr>
          <a:lstStyle>
            <a:defPPr>
              <a:defRPr lang="fr-FR"/>
            </a:defPPr>
            <a:lvl1pPr>
              <a:defRPr sz="2800">
                <a:solidFill>
                  <a:srgbClr val="123654"/>
                </a:solidFill>
                <a:latin typeface="Segoe UI Light" panose="020B0502040204020203" pitchFamily="34" charset="0"/>
                <a:cs typeface="Segoe UI Light" panose="020B0502040204020203" pitchFamily="34" charset="0"/>
              </a:defRPr>
            </a:lvl1pPr>
          </a:lstStyle>
          <a:p>
            <a:pPr algn="r"/>
            <a:r>
              <a:rPr lang="fr-FR">
                <a:latin typeface="Segoe UI Semilight" panose="020B0402040204020203" pitchFamily="34" charset="0"/>
                <a:cs typeface="Segoe UI Semilight" panose="020B0402040204020203" pitchFamily="34" charset="0"/>
              </a:rPr>
              <a:t>les opérations de communication</a:t>
            </a:r>
          </a:p>
        </p:txBody>
      </p:sp>
      <p:pic>
        <p:nvPicPr>
          <p:cNvPr id="27" name="Graphique 26" descr="Marketing">
            <a:extLst>
              <a:ext uri="{FF2B5EF4-FFF2-40B4-BE49-F238E27FC236}">
                <a16:creationId xmlns:a16="http://schemas.microsoft.com/office/drawing/2014/main" id="{82F57604-59B2-4175-BF83-D98B5816F900}"/>
              </a:ext>
            </a:extLst>
          </p:cNvPr>
          <p:cNvPicPr>
            <a:picLocks noChangeAspect="1"/>
          </p:cNvPicPr>
          <p:nvPr/>
        </p:nvPicPr>
        <p:blipFill>
          <a:blip r:embed="rId11" cstate="hq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1109187" y="5530572"/>
            <a:ext cx="914400" cy="914400"/>
          </a:xfrm>
          <a:prstGeom prst="rect">
            <a:avLst/>
          </a:prstGeom>
          <a:effectLst>
            <a:outerShdw blurRad="50800" dist="50800" dir="5400000" algn="ctr" rotWithShape="0">
              <a:schemeClr val="bg2">
                <a:lumMod val="75000"/>
              </a:schemeClr>
            </a:outerShdw>
          </a:effectLst>
        </p:spPr>
      </p:pic>
      <p:pic>
        <p:nvPicPr>
          <p:cNvPr id="7" name="Image 6" descr="Une image contenant dessin&#10;&#10;Description générée automatiquement">
            <a:extLst>
              <a:ext uri="{FF2B5EF4-FFF2-40B4-BE49-F238E27FC236}">
                <a16:creationId xmlns:a16="http://schemas.microsoft.com/office/drawing/2014/main" id="{04987F70-633F-4FCF-81B2-1AA375391E88}"/>
              </a:ext>
            </a:extLst>
          </p:cNvPr>
          <p:cNvPicPr>
            <a:picLocks noChangeAspect="1"/>
          </p:cNvPicPr>
          <p:nvPr/>
        </p:nvPicPr>
        <p:blipFill>
          <a:blip r:embed="rId13" cstate="hqprint">
            <a:extLst>
              <a:ext uri="{28A0092B-C50C-407E-A947-70E740481C1C}">
                <a14:useLocalDpi xmlns:a14="http://schemas.microsoft.com/office/drawing/2010/main"/>
              </a:ext>
            </a:extLst>
          </a:blip>
          <a:stretch>
            <a:fillRect/>
          </a:stretch>
        </p:blipFill>
        <p:spPr>
          <a:xfrm>
            <a:off x="168413" y="-227784"/>
            <a:ext cx="3197087" cy="2607262"/>
          </a:xfrm>
          <a:prstGeom prst="rect">
            <a:avLst/>
          </a:prstGeom>
        </p:spPr>
      </p:pic>
      <p:sp>
        <p:nvSpPr>
          <p:cNvPr id="2" name="Rectangle 1">
            <a:hlinkClick r:id="rId14" action="ppaction://hlinksldjump"/>
            <a:extLst>
              <a:ext uri="{FF2B5EF4-FFF2-40B4-BE49-F238E27FC236}">
                <a16:creationId xmlns:a16="http://schemas.microsoft.com/office/drawing/2014/main" id="{4988F550-2C94-40D9-B2BC-66BB079968AD}"/>
              </a:ext>
            </a:extLst>
          </p:cNvPr>
          <p:cNvSpPr/>
          <p:nvPr/>
        </p:nvSpPr>
        <p:spPr>
          <a:xfrm>
            <a:off x="-88777" y="3577701"/>
            <a:ext cx="7708777" cy="782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hlinkClick r:id="rId15" action="ppaction://hlinksldjump"/>
            <a:extLst>
              <a:ext uri="{FF2B5EF4-FFF2-40B4-BE49-F238E27FC236}">
                <a16:creationId xmlns:a16="http://schemas.microsoft.com/office/drawing/2014/main" id="{EEF9B19B-B9B4-40BB-92D0-04A1E0EB1298}"/>
              </a:ext>
            </a:extLst>
          </p:cNvPr>
          <p:cNvSpPr/>
          <p:nvPr/>
        </p:nvSpPr>
        <p:spPr>
          <a:xfrm>
            <a:off x="5257170" y="4306860"/>
            <a:ext cx="7023607" cy="7546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hlinkClick r:id="rId16" action="ppaction://hlinksldjump"/>
            <a:extLst>
              <a:ext uri="{FF2B5EF4-FFF2-40B4-BE49-F238E27FC236}">
                <a16:creationId xmlns:a16="http://schemas.microsoft.com/office/drawing/2014/main" id="{B0DCCBBB-0844-46E9-ACF9-20F540FA0DD5}"/>
              </a:ext>
            </a:extLst>
          </p:cNvPr>
          <p:cNvSpPr/>
          <p:nvPr/>
        </p:nvSpPr>
        <p:spPr>
          <a:xfrm>
            <a:off x="0" y="4855864"/>
            <a:ext cx="6169981" cy="926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hlinkClick r:id="rId17" action="ppaction://hlinksldjump"/>
            <a:extLst>
              <a:ext uri="{FF2B5EF4-FFF2-40B4-BE49-F238E27FC236}">
                <a16:creationId xmlns:a16="http://schemas.microsoft.com/office/drawing/2014/main" id="{ABB34130-B4C7-47F6-B9FC-A76E5F2E1621}"/>
              </a:ext>
            </a:extLst>
          </p:cNvPr>
          <p:cNvSpPr/>
          <p:nvPr/>
        </p:nvSpPr>
        <p:spPr>
          <a:xfrm>
            <a:off x="4341181" y="5798092"/>
            <a:ext cx="8019232" cy="6852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72230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pic>
        <p:nvPicPr>
          <p:cNvPr id="17" name="Image 1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1998739" y="-2"/>
            <a:ext cx="8437830" cy="6863614"/>
          </a:xfrm>
          <a:prstGeom prst="rect">
            <a:avLst/>
          </a:prstGeom>
        </p:spPr>
      </p:pic>
      <p:sp>
        <p:nvSpPr>
          <p:cNvPr id="6" name="Organigramme : Données stockées 5">
            <a:extLst>
              <a:ext uri="{FF2B5EF4-FFF2-40B4-BE49-F238E27FC236}">
                <a16:creationId xmlns:a16="http://schemas.microsoft.com/office/drawing/2014/main" id="{EBF86789-754A-48FE-BA1B-411BB12EFD99}"/>
              </a:ext>
            </a:extLst>
          </p:cNvPr>
          <p:cNvSpPr/>
          <p:nvPr/>
        </p:nvSpPr>
        <p:spPr>
          <a:xfrm flipH="1">
            <a:off x="4847770" y="-2"/>
            <a:ext cx="8868229" cy="6858001"/>
          </a:xfrm>
          <a:prstGeom prst="flowChartOnlineStorage">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524609" y="2953596"/>
            <a:ext cx="9176374" cy="2123658"/>
          </a:xfrm>
          <a:prstGeom prst="rect">
            <a:avLst/>
          </a:prstGeom>
          <a:noFill/>
        </p:spPr>
        <p:txBody>
          <a:bodyPr wrap="square" lIns="91440" tIns="45720" rIns="91440" bIns="45720" rtlCol="0" anchor="t">
            <a:spAutoFit/>
          </a:bodyPr>
          <a:lstStyle/>
          <a:p>
            <a:r>
              <a:rPr lang="fr-FR" sz="4400" dirty="0">
                <a:latin typeface="Segoe UI Black" panose="020B0A02040204020203" pitchFamily="34" charset="0"/>
                <a:ea typeface="Segoe UI Black" panose="020B0A02040204020203" pitchFamily="34" charset="0"/>
              </a:rPr>
              <a:t>Les avantages </a:t>
            </a:r>
          </a:p>
          <a:p>
            <a:r>
              <a:rPr lang="fr-FR" sz="4400" dirty="0">
                <a:latin typeface="Segoe UI Black"/>
                <a:ea typeface="Segoe UI Black"/>
                <a:cs typeface="Segoe UI Black"/>
              </a:rPr>
              <a:t>sociaux </a:t>
            </a:r>
            <a:r>
              <a:rPr lang="fr-FR" sz="4400" dirty="0">
                <a:solidFill>
                  <a:srgbClr val="FF6F60"/>
                </a:solidFill>
                <a:latin typeface="Segoe UI Black"/>
                <a:ea typeface="Segoe UI Black"/>
                <a:cs typeface="Segoe UI Black"/>
              </a:rPr>
              <a:t>dans le </a:t>
            </a:r>
            <a:endParaRPr lang="fr-FR" sz="4400" dirty="0">
              <a:solidFill>
                <a:srgbClr val="FF6F60"/>
              </a:solidFill>
              <a:latin typeface="Segoe UI Black" panose="020B0A02040204020203" pitchFamily="34" charset="0"/>
              <a:ea typeface="Segoe UI Black" panose="020B0A02040204020203" pitchFamily="34" charset="0"/>
              <a:cs typeface="Segoe UI Black"/>
            </a:endParaRPr>
          </a:p>
          <a:p>
            <a:r>
              <a:rPr lang="fr-FR" sz="4400" dirty="0">
                <a:solidFill>
                  <a:srgbClr val="FF6F60"/>
                </a:solidFill>
                <a:latin typeface="Segoe UI Black"/>
                <a:ea typeface="Segoe UI Black"/>
                <a:cs typeface="Segoe UI Black"/>
              </a:rPr>
              <a:t>bâtiment</a:t>
            </a:r>
            <a:endParaRPr lang="fr-FR" sz="4400" dirty="0">
              <a:solidFill>
                <a:srgbClr val="FF6F60"/>
              </a:solidFill>
              <a:latin typeface="Segoe UI Black" panose="020B0A02040204020203" pitchFamily="34" charset="0"/>
              <a:ea typeface="Segoe UI Black" panose="020B0A02040204020203" pitchFamily="34" charset="0"/>
              <a:cs typeface="Segoe UI Black"/>
            </a:endParaRPr>
          </a:p>
        </p:txBody>
      </p:sp>
      <p:sp>
        <p:nvSpPr>
          <p:cNvPr id="23" name="ZoneTexte 22"/>
          <p:cNvSpPr txBox="1"/>
          <p:nvPr/>
        </p:nvSpPr>
        <p:spPr>
          <a:xfrm>
            <a:off x="7119516" y="1600453"/>
            <a:ext cx="4303919" cy="369332"/>
          </a:xfrm>
          <a:prstGeom prst="rect">
            <a:avLst/>
          </a:prstGeom>
          <a:noFill/>
        </p:spPr>
        <p:txBody>
          <a:bodyPr wrap="square" rtlCol="0">
            <a:spAutoFit/>
          </a:bodyPr>
          <a:lstStyle/>
          <a:p>
            <a:endParaRPr lang="fr-FR">
              <a:solidFill>
                <a:srgbClr val="6A7364"/>
              </a:solidFill>
              <a:latin typeface="Segoe UI" panose="020B0502040204020203" pitchFamily="34" charset="0"/>
              <a:cs typeface="Segoe UI" panose="020B0502040204020203" pitchFamily="34" charset="0"/>
            </a:endParaRPr>
          </a:p>
        </p:txBody>
      </p:sp>
      <p:sp>
        <p:nvSpPr>
          <p:cNvPr id="25" name="ZoneTexte 24"/>
          <p:cNvSpPr txBox="1"/>
          <p:nvPr/>
        </p:nvSpPr>
        <p:spPr>
          <a:xfrm>
            <a:off x="7119515" y="1545862"/>
            <a:ext cx="4660109" cy="1426031"/>
          </a:xfrm>
          <a:prstGeom prst="rect">
            <a:avLst/>
          </a:prstGeom>
          <a:noFill/>
        </p:spPr>
        <p:txBody>
          <a:bodyPr wrap="square" rtlCol="0">
            <a:spAutoFit/>
          </a:bodyPr>
          <a:lstStyle/>
          <a:p>
            <a:pPr lvl="0" algn="just">
              <a:lnSpc>
                <a:spcPts val="2600"/>
              </a:lnSpc>
            </a:pPr>
            <a:r>
              <a:rPr lang="fr-FR" sz="2500" dirty="0">
                <a:solidFill>
                  <a:srgbClr val="6A7364"/>
                </a:solidFill>
                <a:latin typeface="Segoe UI" panose="020B0502040204020203" pitchFamily="34" charset="0"/>
                <a:cs typeface="Segoe UI" panose="020B0502040204020203" pitchFamily="34" charset="0"/>
              </a:rPr>
              <a:t>En plus du salaire, </a:t>
            </a:r>
            <a:r>
              <a:rPr lang="fr-FR" sz="2500" b="1" dirty="0">
                <a:solidFill>
                  <a:srgbClr val="ADBCDB"/>
                </a:solidFill>
                <a:latin typeface="Segoe UI" panose="020B0502040204020203" pitchFamily="34" charset="0"/>
                <a:cs typeface="Segoe UI" panose="020B0502040204020203" pitchFamily="34" charset="0"/>
              </a:rPr>
              <a:t>une indemnité de repas </a:t>
            </a:r>
            <a:r>
              <a:rPr lang="fr-FR" sz="2500" dirty="0">
                <a:solidFill>
                  <a:srgbClr val="6A7364"/>
                </a:solidFill>
                <a:latin typeface="Segoe UI" panose="020B0502040204020203" pitchFamily="34" charset="0"/>
                <a:cs typeface="Segoe UI" panose="020B0502040204020203" pitchFamily="34" charset="0"/>
              </a:rPr>
              <a:t>de 11,67 € en moyenne par jour soit environ 232 € par mois</a:t>
            </a:r>
          </a:p>
        </p:txBody>
      </p:sp>
      <p:sp>
        <p:nvSpPr>
          <p:cNvPr id="26" name="ZoneTexte 25"/>
          <p:cNvSpPr txBox="1"/>
          <p:nvPr/>
        </p:nvSpPr>
        <p:spPr>
          <a:xfrm>
            <a:off x="7119515" y="3103916"/>
            <a:ext cx="4437629" cy="1036181"/>
          </a:xfrm>
          <a:prstGeom prst="rect">
            <a:avLst/>
          </a:prstGeom>
          <a:noFill/>
        </p:spPr>
        <p:txBody>
          <a:bodyPr wrap="square" rtlCol="0">
            <a:spAutoFit/>
          </a:bodyPr>
          <a:lstStyle/>
          <a:p>
            <a:pPr>
              <a:lnSpc>
                <a:spcPts val="2600"/>
              </a:lnSpc>
            </a:pPr>
            <a:r>
              <a:rPr lang="fr-FR" sz="2500" b="1" dirty="0">
                <a:solidFill>
                  <a:srgbClr val="ADBCDB"/>
                </a:solidFill>
                <a:latin typeface="Segoe UI" panose="020B0502040204020203" pitchFamily="34" charset="0"/>
                <a:cs typeface="Segoe UI" panose="020B0502040204020203" pitchFamily="34" charset="0"/>
              </a:rPr>
              <a:t>Une protection sociale complémentaire </a:t>
            </a:r>
            <a:r>
              <a:rPr lang="fr-FR" sz="2500" dirty="0">
                <a:solidFill>
                  <a:srgbClr val="6A7364"/>
                </a:solidFill>
                <a:latin typeface="Segoe UI" panose="020B0502040204020203" pitchFamily="34" charset="0"/>
                <a:cs typeface="Segoe UI" panose="020B0502040204020203" pitchFamily="34" charset="0"/>
              </a:rPr>
              <a:t>de qualité </a:t>
            </a:r>
          </a:p>
          <a:p>
            <a:endParaRPr lang="fr-FR" dirty="0">
              <a:solidFill>
                <a:srgbClr val="6A7364"/>
              </a:solidFill>
              <a:latin typeface="Segoe UI" panose="020B0502040204020203" pitchFamily="34" charset="0"/>
              <a:cs typeface="Segoe UI" panose="020B0502040204020203" pitchFamily="34" charset="0"/>
            </a:endParaRPr>
          </a:p>
        </p:txBody>
      </p:sp>
      <p:sp>
        <p:nvSpPr>
          <p:cNvPr id="27" name="ZoneTexte 26"/>
          <p:cNvSpPr txBox="1"/>
          <p:nvPr/>
        </p:nvSpPr>
        <p:spPr>
          <a:xfrm>
            <a:off x="7128387" y="4164201"/>
            <a:ext cx="3964121" cy="759182"/>
          </a:xfrm>
          <a:prstGeom prst="rect">
            <a:avLst/>
          </a:prstGeom>
          <a:noFill/>
        </p:spPr>
        <p:txBody>
          <a:bodyPr wrap="square" rtlCol="0">
            <a:spAutoFit/>
          </a:bodyPr>
          <a:lstStyle/>
          <a:p>
            <a:pPr algn="just">
              <a:lnSpc>
                <a:spcPts val="2600"/>
              </a:lnSpc>
            </a:pPr>
            <a:r>
              <a:rPr lang="fr-FR" sz="2500" b="1" dirty="0">
                <a:solidFill>
                  <a:srgbClr val="ADBCDB"/>
                </a:solidFill>
                <a:latin typeface="Segoe UI" panose="020B0502040204020203" pitchFamily="34" charset="0"/>
                <a:cs typeface="Segoe UI" panose="020B0502040204020203" pitchFamily="34" charset="0"/>
              </a:rPr>
              <a:t>Des séjours de vacances proposés</a:t>
            </a:r>
            <a:r>
              <a:rPr lang="fr-FR" sz="2500" dirty="0">
                <a:solidFill>
                  <a:srgbClr val="ADBCDB"/>
                </a:solidFill>
                <a:latin typeface="Segoe UI" panose="020B0502040204020203" pitchFamily="34" charset="0"/>
                <a:cs typeface="Segoe UI" panose="020B0502040204020203" pitchFamily="34" charset="0"/>
              </a:rPr>
              <a:t> </a:t>
            </a:r>
            <a:r>
              <a:rPr lang="fr-FR" sz="2500" dirty="0">
                <a:solidFill>
                  <a:srgbClr val="6A7364"/>
                </a:solidFill>
                <a:latin typeface="Segoe UI" panose="020B0502040204020203" pitchFamily="34" charset="0"/>
                <a:cs typeface="Segoe UI" panose="020B0502040204020203" pitchFamily="34" charset="0"/>
              </a:rPr>
              <a:t>pour les salariés</a:t>
            </a:r>
          </a:p>
        </p:txBody>
      </p:sp>
      <p:sp>
        <p:nvSpPr>
          <p:cNvPr id="14" name="Organigramme : Délai 13">
            <a:extLst>
              <a:ext uri="{FF2B5EF4-FFF2-40B4-BE49-F238E27FC236}">
                <a16:creationId xmlns:a16="http://schemas.microsoft.com/office/drawing/2014/main" id="{49789C9E-E6DD-4CB6-B566-FBE795469A15}"/>
              </a:ext>
            </a:extLst>
          </p:cNvPr>
          <p:cNvSpPr/>
          <p:nvPr/>
        </p:nvSpPr>
        <p:spPr>
          <a:xfrm rot="16200000" flipH="1" flipV="1">
            <a:off x="9809320" y="47730"/>
            <a:ext cx="934296" cy="836108"/>
          </a:xfrm>
          <a:prstGeom prst="flowChartDelay">
            <a:avLst/>
          </a:prstGeom>
          <a:solidFill>
            <a:srgbClr val="ADBCDB"/>
          </a:solidFill>
          <a:ln>
            <a:noFill/>
          </a:ln>
          <a:effectLst>
            <a:outerShdw blurRad="4445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Graphique 7" descr="Pièces">
            <a:extLst>
              <a:ext uri="{FF2B5EF4-FFF2-40B4-BE49-F238E27FC236}">
                <a16:creationId xmlns:a16="http://schemas.microsoft.com/office/drawing/2014/main" id="{CC1AF552-24E0-4179-B35A-E13D2B176DD3}"/>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347248" y="1790953"/>
            <a:ext cx="698167" cy="698167"/>
          </a:xfrm>
          <a:prstGeom prst="rect">
            <a:avLst/>
          </a:prstGeom>
        </p:spPr>
      </p:pic>
      <p:pic>
        <p:nvPicPr>
          <p:cNvPr id="10" name="Graphique 9" descr="Bouclier">
            <a:extLst>
              <a:ext uri="{FF2B5EF4-FFF2-40B4-BE49-F238E27FC236}">
                <a16:creationId xmlns:a16="http://schemas.microsoft.com/office/drawing/2014/main" id="{D7A93EC4-C500-4C3B-A635-B2D272BE63FA}"/>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382066" y="3210592"/>
            <a:ext cx="698167" cy="698167"/>
          </a:xfrm>
          <a:prstGeom prst="rect">
            <a:avLst/>
          </a:prstGeom>
        </p:spPr>
      </p:pic>
      <p:pic>
        <p:nvPicPr>
          <p:cNvPr id="16" name="Graphique 15" descr="Scène tropicale">
            <a:extLst>
              <a:ext uri="{FF2B5EF4-FFF2-40B4-BE49-F238E27FC236}">
                <a16:creationId xmlns:a16="http://schemas.microsoft.com/office/drawing/2014/main" id="{5394AFD5-7A5E-40C9-9868-D357D5D2D7ED}"/>
              </a:ext>
            </a:extLst>
          </p:cNvPr>
          <p:cNvPicPr>
            <a:picLocks noChangeAspect="1"/>
          </p:cNvPicPr>
          <p:nvPr/>
        </p:nvPicPr>
        <p:blipFill>
          <a:blip r:embed="rId7" cstate="hq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463091" y="4236608"/>
            <a:ext cx="698167" cy="698167"/>
          </a:xfrm>
          <a:prstGeom prst="rect">
            <a:avLst/>
          </a:prstGeom>
        </p:spPr>
      </p:pic>
      <p:sp>
        <p:nvSpPr>
          <p:cNvPr id="3" name="Rectangle 2"/>
          <p:cNvSpPr/>
          <p:nvPr/>
        </p:nvSpPr>
        <p:spPr>
          <a:xfrm>
            <a:off x="10726391" y="-1364"/>
            <a:ext cx="1390317" cy="646331"/>
          </a:xfrm>
          <a:prstGeom prst="rect">
            <a:avLst/>
          </a:prstGeom>
          <a:noFill/>
        </p:spPr>
        <p:txBody>
          <a:bodyPr wrap="none" lIns="91440" tIns="45720" rIns="91440" bIns="45720" anchor="t">
            <a:spAutoFit/>
          </a:bodyPr>
          <a:lstStyle/>
          <a:p>
            <a:r>
              <a:rPr lang="fr-FR" dirty="0">
                <a:solidFill>
                  <a:srgbClr val="ADBCDB"/>
                </a:solidFill>
                <a:latin typeface="Segoe UI Semilight"/>
                <a:cs typeface="Segoe UI Semilight"/>
              </a:rPr>
              <a:t>Le secteur </a:t>
            </a:r>
          </a:p>
          <a:p>
            <a:r>
              <a:rPr lang="fr-FR" dirty="0">
                <a:solidFill>
                  <a:srgbClr val="ADBCDB"/>
                </a:solidFill>
                <a:latin typeface="Segoe UI Semilight"/>
                <a:cs typeface="Segoe UI Semilight"/>
              </a:rPr>
              <a:t>du bâtiment</a:t>
            </a:r>
          </a:p>
        </p:txBody>
      </p:sp>
    </p:spTree>
    <p:extLst>
      <p:ext uri="{BB962C8B-B14F-4D97-AF65-F5344CB8AC3E}">
        <p14:creationId xmlns:p14="http://schemas.microsoft.com/office/powerpoint/2010/main" val="4047813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Organigramme : Délai 14">
            <a:extLst>
              <a:ext uri="{FF2B5EF4-FFF2-40B4-BE49-F238E27FC236}">
                <a16:creationId xmlns:a16="http://schemas.microsoft.com/office/drawing/2014/main" id="{C84D213E-3AC9-4FD8-938F-63C116D960DC}"/>
              </a:ext>
            </a:extLst>
          </p:cNvPr>
          <p:cNvSpPr/>
          <p:nvPr/>
        </p:nvSpPr>
        <p:spPr>
          <a:xfrm rot="13027552" flipV="1">
            <a:off x="6689361" y="1716974"/>
            <a:ext cx="6818575" cy="5457233"/>
          </a:xfrm>
          <a:prstGeom prst="flowChartDelay">
            <a:avLst/>
          </a:prstGeom>
          <a:solidFill>
            <a:srgbClr val="FBE5D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7746168" y="1162684"/>
            <a:ext cx="4003708" cy="2400657"/>
          </a:xfrm>
          <a:prstGeom prst="rect">
            <a:avLst/>
          </a:prstGeom>
          <a:noFill/>
        </p:spPr>
        <p:txBody>
          <a:bodyPr wrap="square" rtlCol="0">
            <a:spAutoFit/>
          </a:bodyPr>
          <a:lstStyle/>
          <a:p>
            <a:pPr algn="r">
              <a:lnSpc>
                <a:spcPts val="4500"/>
              </a:lnSpc>
            </a:pPr>
            <a:r>
              <a:rPr lang="fr-FR" sz="4800">
                <a:solidFill>
                  <a:schemeClr val="bg2">
                    <a:lumMod val="25000"/>
                  </a:schemeClr>
                </a:solidFill>
                <a:latin typeface="Franklin Gothic Heavy" panose="020B0903020102020204" pitchFamily="34" charset="0"/>
              </a:rPr>
              <a:t>Les</a:t>
            </a:r>
            <a:r>
              <a:rPr lang="fr-FR" sz="4800">
                <a:solidFill>
                  <a:srgbClr val="123654"/>
                </a:solidFill>
                <a:latin typeface="Franklin Gothic Heavy" panose="020B0903020102020204" pitchFamily="34" charset="0"/>
              </a:rPr>
              <a:t> </a:t>
            </a:r>
            <a:r>
              <a:rPr lang="fr-FR" sz="4800">
                <a:solidFill>
                  <a:srgbClr val="ADBCDB"/>
                </a:solidFill>
                <a:latin typeface="Franklin Gothic Heavy" panose="020B0903020102020204" pitchFamily="34" charset="0"/>
              </a:rPr>
              <a:t>avantages</a:t>
            </a:r>
            <a:r>
              <a:rPr lang="fr-FR" sz="4800">
                <a:solidFill>
                  <a:srgbClr val="123654"/>
                </a:solidFill>
                <a:latin typeface="Franklin Gothic Heavy" panose="020B0903020102020204" pitchFamily="34" charset="0"/>
              </a:rPr>
              <a:t> </a:t>
            </a:r>
          </a:p>
          <a:p>
            <a:pPr algn="r">
              <a:lnSpc>
                <a:spcPts val="4500"/>
              </a:lnSpc>
            </a:pPr>
            <a:r>
              <a:rPr lang="fr-FR" sz="4800">
                <a:solidFill>
                  <a:srgbClr val="ADBCDB"/>
                </a:solidFill>
                <a:latin typeface="Franklin Gothic Heavy" panose="020B0903020102020204" pitchFamily="34" charset="0"/>
              </a:rPr>
              <a:t>sociaux</a:t>
            </a:r>
            <a:r>
              <a:rPr lang="fr-FR" sz="4800">
                <a:solidFill>
                  <a:srgbClr val="123654"/>
                </a:solidFill>
                <a:latin typeface="Franklin Gothic Heavy" panose="020B0903020102020204" pitchFamily="34" charset="0"/>
              </a:rPr>
              <a:t> </a:t>
            </a:r>
            <a:r>
              <a:rPr lang="fr-FR" sz="4800">
                <a:solidFill>
                  <a:schemeClr val="bg2">
                    <a:lumMod val="25000"/>
                  </a:schemeClr>
                </a:solidFill>
                <a:latin typeface="Franklin Gothic Heavy" panose="020B0903020102020204" pitchFamily="34" charset="0"/>
              </a:rPr>
              <a:t>dans le bâtiment</a:t>
            </a:r>
          </a:p>
        </p:txBody>
      </p:sp>
      <p:sp>
        <p:nvSpPr>
          <p:cNvPr id="6" name="ZoneTexte 5"/>
          <p:cNvSpPr txBox="1"/>
          <p:nvPr/>
        </p:nvSpPr>
        <p:spPr>
          <a:xfrm>
            <a:off x="1159708" y="1756897"/>
            <a:ext cx="5911342" cy="2123658"/>
          </a:xfrm>
          <a:prstGeom prst="rect">
            <a:avLst/>
          </a:prstGeom>
          <a:noFill/>
        </p:spPr>
        <p:txBody>
          <a:bodyPr wrap="square" rtlCol="0">
            <a:spAutoFit/>
          </a:bodyPr>
          <a:lstStyle/>
          <a:p>
            <a:pPr lvl="0" algn="just"/>
            <a:r>
              <a:rPr lang="fr-FR" sz="2800">
                <a:solidFill>
                  <a:srgbClr val="123654"/>
                </a:solidFill>
                <a:latin typeface="Segoe UI Emoji" panose="020B0502040204020203" pitchFamily="34" charset="0"/>
                <a:ea typeface="Segoe UI Emoji" panose="020B0502040204020203" pitchFamily="34" charset="0"/>
              </a:rPr>
              <a:t>L’accès direct des entreprises et des salariés du bâtiment :</a:t>
            </a:r>
          </a:p>
          <a:p>
            <a:pPr lvl="0" algn="just"/>
            <a:endParaRPr lang="fr-FR" sz="2400">
              <a:latin typeface="Segoe UI Emoji" panose="020B0502040204020203" pitchFamily="34" charset="0"/>
              <a:ea typeface="Segoe UI Emoji" panose="020B0502040204020203" pitchFamily="34" charset="0"/>
            </a:endParaRPr>
          </a:p>
          <a:p>
            <a:pPr lvl="0" algn="just"/>
            <a:r>
              <a:rPr lang="fr-FR" sz="2400">
                <a:latin typeface="Segoe UI Emoji" panose="020B0502040204020203" pitchFamily="34" charset="0"/>
                <a:ea typeface="Segoe UI Emoji" panose="020B0502040204020203" pitchFamily="34" charset="0"/>
              </a:rPr>
              <a:t>aux dispositifs d’épargne salariale </a:t>
            </a:r>
          </a:p>
          <a:p>
            <a:pPr lvl="0" algn="just"/>
            <a:endParaRPr lang="fr-FR" sz="2400">
              <a:latin typeface="Segoe UI Emoji" panose="020B0502040204020203" pitchFamily="34" charset="0"/>
              <a:ea typeface="Segoe UI Emoji" panose="020B0502040204020203" pitchFamily="34" charset="0"/>
            </a:endParaRPr>
          </a:p>
        </p:txBody>
      </p:sp>
      <p:sp>
        <p:nvSpPr>
          <p:cNvPr id="7" name="ZoneTexte 6"/>
          <p:cNvSpPr txBox="1"/>
          <p:nvPr/>
        </p:nvSpPr>
        <p:spPr>
          <a:xfrm>
            <a:off x="1159708" y="4662555"/>
            <a:ext cx="5763559" cy="1200329"/>
          </a:xfrm>
          <a:prstGeom prst="rect">
            <a:avLst/>
          </a:prstGeom>
          <a:noFill/>
        </p:spPr>
        <p:txBody>
          <a:bodyPr wrap="square" rtlCol="0">
            <a:spAutoFit/>
          </a:bodyPr>
          <a:lstStyle/>
          <a:p>
            <a:pPr algn="just"/>
            <a:r>
              <a:rPr lang="fr-FR" sz="2400" dirty="0">
                <a:latin typeface="Segoe UI Emoji" panose="020B0502040204020203" pitchFamily="34" charset="0"/>
                <a:ea typeface="Segoe UI Emoji" panose="020B0502040204020203" pitchFamily="34" charset="0"/>
              </a:rPr>
              <a:t>Aide à la location et à l’accession aux logements sociaux, prêts avantageux pour l’achat d’un bien immobilier</a:t>
            </a:r>
          </a:p>
        </p:txBody>
      </p:sp>
      <p:sp>
        <p:nvSpPr>
          <p:cNvPr id="9" name="Shape 3697"/>
          <p:cNvSpPr/>
          <p:nvPr/>
        </p:nvSpPr>
        <p:spPr>
          <a:xfrm>
            <a:off x="472790" y="2986260"/>
            <a:ext cx="524963" cy="524963"/>
          </a:xfrm>
          <a:custGeom>
            <a:avLst/>
            <a:gdLst/>
            <a:ahLst/>
            <a:cxnLst>
              <a:cxn ang="0">
                <a:pos x="wd2" y="hd2"/>
              </a:cxn>
              <a:cxn ang="5400000">
                <a:pos x="wd2" y="hd2"/>
              </a:cxn>
              <a:cxn ang="10800000">
                <a:pos x="wd2" y="hd2"/>
              </a:cxn>
              <a:cxn ang="16200000">
                <a:pos x="wd2" y="hd2"/>
              </a:cxn>
            </a:cxnLst>
            <a:rect l="0" t="0" r="r" b="b"/>
            <a:pathLst>
              <a:path w="21600" h="21600" extrusionOk="0">
                <a:moveTo>
                  <a:pt x="982" y="6873"/>
                </a:moveTo>
                <a:lnTo>
                  <a:pt x="20618" y="6873"/>
                </a:lnTo>
                <a:lnTo>
                  <a:pt x="20618" y="7855"/>
                </a:lnTo>
                <a:lnTo>
                  <a:pt x="982" y="7855"/>
                </a:lnTo>
                <a:cubicBezTo>
                  <a:pt x="982" y="7855"/>
                  <a:pt x="982" y="6873"/>
                  <a:pt x="982" y="6873"/>
                </a:cubicBezTo>
                <a:close/>
                <a:moveTo>
                  <a:pt x="16691" y="8836"/>
                </a:moveTo>
                <a:lnTo>
                  <a:pt x="18655" y="8836"/>
                </a:lnTo>
                <a:lnTo>
                  <a:pt x="18655" y="17673"/>
                </a:lnTo>
                <a:lnTo>
                  <a:pt x="16691" y="17673"/>
                </a:lnTo>
                <a:cubicBezTo>
                  <a:pt x="16691" y="17673"/>
                  <a:pt x="16691" y="8836"/>
                  <a:pt x="16691" y="8836"/>
                </a:cubicBezTo>
                <a:close/>
                <a:moveTo>
                  <a:pt x="13745" y="8836"/>
                </a:moveTo>
                <a:lnTo>
                  <a:pt x="15709" y="8836"/>
                </a:lnTo>
                <a:lnTo>
                  <a:pt x="15709" y="17673"/>
                </a:lnTo>
                <a:lnTo>
                  <a:pt x="13745" y="17673"/>
                </a:lnTo>
                <a:cubicBezTo>
                  <a:pt x="13745" y="17673"/>
                  <a:pt x="13745" y="8836"/>
                  <a:pt x="13745" y="8836"/>
                </a:cubicBezTo>
                <a:close/>
                <a:moveTo>
                  <a:pt x="8836" y="8836"/>
                </a:moveTo>
                <a:lnTo>
                  <a:pt x="12764" y="8836"/>
                </a:lnTo>
                <a:lnTo>
                  <a:pt x="12764" y="17673"/>
                </a:lnTo>
                <a:lnTo>
                  <a:pt x="8836" y="17673"/>
                </a:lnTo>
                <a:cubicBezTo>
                  <a:pt x="8836" y="17673"/>
                  <a:pt x="8836" y="8836"/>
                  <a:pt x="8836" y="8836"/>
                </a:cubicBezTo>
                <a:close/>
                <a:moveTo>
                  <a:pt x="5891" y="8836"/>
                </a:moveTo>
                <a:lnTo>
                  <a:pt x="7855" y="8836"/>
                </a:lnTo>
                <a:lnTo>
                  <a:pt x="7855" y="17673"/>
                </a:lnTo>
                <a:lnTo>
                  <a:pt x="5891" y="17673"/>
                </a:lnTo>
                <a:cubicBezTo>
                  <a:pt x="5891" y="17673"/>
                  <a:pt x="5891" y="8836"/>
                  <a:pt x="5891" y="8836"/>
                </a:cubicBezTo>
                <a:close/>
                <a:moveTo>
                  <a:pt x="2945" y="8836"/>
                </a:moveTo>
                <a:lnTo>
                  <a:pt x="4909" y="8836"/>
                </a:lnTo>
                <a:lnTo>
                  <a:pt x="4909" y="17673"/>
                </a:lnTo>
                <a:lnTo>
                  <a:pt x="2945" y="17673"/>
                </a:lnTo>
                <a:cubicBezTo>
                  <a:pt x="2945" y="17673"/>
                  <a:pt x="2945" y="8836"/>
                  <a:pt x="2945" y="8836"/>
                </a:cubicBezTo>
                <a:close/>
                <a:moveTo>
                  <a:pt x="19773" y="18655"/>
                </a:moveTo>
                <a:lnTo>
                  <a:pt x="20428" y="20618"/>
                </a:lnTo>
                <a:lnTo>
                  <a:pt x="1172" y="20618"/>
                </a:lnTo>
                <a:lnTo>
                  <a:pt x="1827" y="18655"/>
                </a:lnTo>
                <a:cubicBezTo>
                  <a:pt x="1827" y="18655"/>
                  <a:pt x="19773" y="18655"/>
                  <a:pt x="19773" y="18655"/>
                </a:cubicBezTo>
                <a:close/>
                <a:moveTo>
                  <a:pt x="10800" y="1057"/>
                </a:moveTo>
                <a:lnTo>
                  <a:pt x="19261" y="5891"/>
                </a:lnTo>
                <a:lnTo>
                  <a:pt x="2339" y="5891"/>
                </a:lnTo>
                <a:cubicBezTo>
                  <a:pt x="2339" y="5891"/>
                  <a:pt x="10800" y="1057"/>
                  <a:pt x="10800" y="1057"/>
                </a:cubicBezTo>
                <a:close/>
                <a:moveTo>
                  <a:pt x="21109" y="8836"/>
                </a:moveTo>
                <a:cubicBezTo>
                  <a:pt x="21380" y="8836"/>
                  <a:pt x="21600" y="8617"/>
                  <a:pt x="21600" y="8345"/>
                </a:cubicBezTo>
                <a:lnTo>
                  <a:pt x="21600" y="6383"/>
                </a:lnTo>
                <a:cubicBezTo>
                  <a:pt x="21600" y="6200"/>
                  <a:pt x="21496" y="6047"/>
                  <a:pt x="21349" y="5963"/>
                </a:cubicBezTo>
                <a:lnTo>
                  <a:pt x="21353" y="5956"/>
                </a:lnTo>
                <a:lnTo>
                  <a:pt x="11044" y="65"/>
                </a:lnTo>
                <a:lnTo>
                  <a:pt x="11040" y="72"/>
                </a:lnTo>
                <a:cubicBezTo>
                  <a:pt x="10968" y="31"/>
                  <a:pt x="10889" y="0"/>
                  <a:pt x="10800" y="0"/>
                </a:cubicBezTo>
                <a:cubicBezTo>
                  <a:pt x="10711" y="0"/>
                  <a:pt x="10632" y="31"/>
                  <a:pt x="10560" y="72"/>
                </a:cubicBezTo>
                <a:lnTo>
                  <a:pt x="10556" y="65"/>
                </a:lnTo>
                <a:lnTo>
                  <a:pt x="247" y="5956"/>
                </a:lnTo>
                <a:lnTo>
                  <a:pt x="251" y="5963"/>
                </a:lnTo>
                <a:cubicBezTo>
                  <a:pt x="104" y="6047"/>
                  <a:pt x="0" y="6200"/>
                  <a:pt x="0" y="6383"/>
                </a:cubicBezTo>
                <a:lnTo>
                  <a:pt x="0" y="8345"/>
                </a:lnTo>
                <a:cubicBezTo>
                  <a:pt x="0" y="8617"/>
                  <a:pt x="220" y="8836"/>
                  <a:pt x="491" y="8836"/>
                </a:cubicBezTo>
                <a:lnTo>
                  <a:pt x="1964" y="8836"/>
                </a:lnTo>
                <a:lnTo>
                  <a:pt x="1964" y="17673"/>
                </a:lnTo>
                <a:lnTo>
                  <a:pt x="1473" y="17673"/>
                </a:lnTo>
                <a:cubicBezTo>
                  <a:pt x="1256" y="17673"/>
                  <a:pt x="1078" y="17816"/>
                  <a:pt x="1013" y="18010"/>
                </a:cubicBezTo>
                <a:lnTo>
                  <a:pt x="1007" y="18008"/>
                </a:lnTo>
                <a:lnTo>
                  <a:pt x="25" y="20954"/>
                </a:lnTo>
                <a:lnTo>
                  <a:pt x="31" y="20956"/>
                </a:lnTo>
                <a:cubicBezTo>
                  <a:pt x="14" y="21005"/>
                  <a:pt x="0" y="21055"/>
                  <a:pt x="0" y="21109"/>
                </a:cubicBezTo>
                <a:cubicBezTo>
                  <a:pt x="0" y="21380"/>
                  <a:pt x="220" y="21600"/>
                  <a:pt x="491" y="21600"/>
                </a:cubicBezTo>
                <a:lnTo>
                  <a:pt x="21109" y="21600"/>
                </a:lnTo>
                <a:cubicBezTo>
                  <a:pt x="21380" y="21600"/>
                  <a:pt x="21600" y="21380"/>
                  <a:pt x="21600" y="21109"/>
                </a:cubicBezTo>
                <a:cubicBezTo>
                  <a:pt x="21600" y="21055"/>
                  <a:pt x="21586" y="21005"/>
                  <a:pt x="21569" y="20956"/>
                </a:cubicBezTo>
                <a:lnTo>
                  <a:pt x="21575" y="20954"/>
                </a:lnTo>
                <a:lnTo>
                  <a:pt x="20593" y="18008"/>
                </a:lnTo>
                <a:lnTo>
                  <a:pt x="20587" y="18010"/>
                </a:lnTo>
                <a:cubicBezTo>
                  <a:pt x="20522" y="17816"/>
                  <a:pt x="20344" y="17673"/>
                  <a:pt x="20127" y="17673"/>
                </a:cubicBezTo>
                <a:lnTo>
                  <a:pt x="19636" y="17673"/>
                </a:lnTo>
                <a:lnTo>
                  <a:pt x="19636" y="8836"/>
                </a:lnTo>
                <a:cubicBezTo>
                  <a:pt x="19636" y="8836"/>
                  <a:pt x="21109" y="8836"/>
                  <a:pt x="21109" y="8836"/>
                </a:cubicBezTo>
                <a:close/>
              </a:path>
            </a:pathLst>
          </a:custGeom>
          <a:solidFill>
            <a:schemeClr val="tx1"/>
          </a:solidFill>
          <a:ln w="12700">
            <a:miter lim="400000"/>
          </a:ln>
        </p:spPr>
        <p:txBody>
          <a:bodyPr lIns="38100" tIns="38100" rIns="38100" bIns="38100" anchor="ctr"/>
          <a:lstStyle/>
          <a:p>
            <a:endParaRPr b="1">
              <a:solidFill>
                <a:prstClr val="black"/>
              </a:solidFill>
              <a:latin typeface="Segoe UI Emoji" panose="020B0502040204020203" pitchFamily="34" charset="0"/>
              <a:ea typeface="Segoe UI Emoji" panose="020B0502040204020203" pitchFamily="34" charset="0"/>
            </a:endParaRPr>
          </a:p>
        </p:txBody>
      </p:sp>
      <p:sp>
        <p:nvSpPr>
          <p:cNvPr id="10" name="Shape 3679"/>
          <p:cNvSpPr/>
          <p:nvPr/>
        </p:nvSpPr>
        <p:spPr>
          <a:xfrm>
            <a:off x="522994" y="4672494"/>
            <a:ext cx="565603" cy="510384"/>
          </a:xfrm>
          <a:custGeom>
            <a:avLst/>
            <a:gdLst/>
            <a:ahLst/>
            <a:cxnLst>
              <a:cxn ang="0">
                <a:pos x="wd2" y="hd2"/>
              </a:cxn>
              <a:cxn ang="5400000">
                <a:pos x="wd2" y="hd2"/>
              </a:cxn>
              <a:cxn ang="10800000">
                <a:pos x="wd2" y="hd2"/>
              </a:cxn>
              <a:cxn ang="16200000">
                <a:pos x="wd2" y="hd2"/>
              </a:cxn>
            </a:cxnLst>
            <a:rect l="0" t="0" r="r" b="b"/>
            <a:pathLst>
              <a:path w="21600" h="21600" extrusionOk="0">
                <a:moveTo>
                  <a:pt x="10800" y="10309"/>
                </a:moveTo>
                <a:cubicBezTo>
                  <a:pt x="10800" y="10580"/>
                  <a:pt x="10580" y="10800"/>
                  <a:pt x="10309" y="10800"/>
                </a:cubicBezTo>
                <a:cubicBezTo>
                  <a:pt x="10038" y="10800"/>
                  <a:pt x="9818" y="10580"/>
                  <a:pt x="9818" y="10309"/>
                </a:cubicBezTo>
                <a:cubicBezTo>
                  <a:pt x="9818" y="10039"/>
                  <a:pt x="10038" y="9818"/>
                  <a:pt x="10309" y="9818"/>
                </a:cubicBezTo>
                <a:cubicBezTo>
                  <a:pt x="10580" y="9818"/>
                  <a:pt x="10800" y="10039"/>
                  <a:pt x="10800" y="10309"/>
                </a:cubicBezTo>
                <a:moveTo>
                  <a:pt x="20618" y="20618"/>
                </a:moveTo>
                <a:lnTo>
                  <a:pt x="18655" y="20618"/>
                </a:lnTo>
                <a:lnTo>
                  <a:pt x="18655" y="19145"/>
                </a:lnTo>
                <a:cubicBezTo>
                  <a:pt x="18655" y="18875"/>
                  <a:pt x="18434" y="18655"/>
                  <a:pt x="18164" y="18655"/>
                </a:cubicBezTo>
                <a:lnTo>
                  <a:pt x="16691" y="18655"/>
                </a:lnTo>
                <a:lnTo>
                  <a:pt x="16691" y="17182"/>
                </a:lnTo>
                <a:cubicBezTo>
                  <a:pt x="16691" y="16911"/>
                  <a:pt x="16471" y="16691"/>
                  <a:pt x="16200" y="16691"/>
                </a:cubicBezTo>
                <a:lnTo>
                  <a:pt x="14441" y="16691"/>
                </a:lnTo>
                <a:lnTo>
                  <a:pt x="12850" y="15087"/>
                </a:lnTo>
                <a:cubicBezTo>
                  <a:pt x="12761" y="14998"/>
                  <a:pt x="12639" y="14943"/>
                  <a:pt x="12503" y="14943"/>
                </a:cubicBezTo>
                <a:cubicBezTo>
                  <a:pt x="12356" y="14943"/>
                  <a:pt x="12228" y="15010"/>
                  <a:pt x="12138" y="15114"/>
                </a:cubicBezTo>
                <a:lnTo>
                  <a:pt x="11833" y="15418"/>
                </a:lnTo>
                <a:cubicBezTo>
                  <a:pt x="11450" y="15801"/>
                  <a:pt x="10829" y="15801"/>
                  <a:pt x="10445" y="15418"/>
                </a:cubicBezTo>
                <a:lnTo>
                  <a:pt x="6167" y="11139"/>
                </a:lnTo>
                <a:cubicBezTo>
                  <a:pt x="5784" y="10757"/>
                  <a:pt x="5784" y="10136"/>
                  <a:pt x="6167" y="9752"/>
                </a:cubicBezTo>
                <a:lnTo>
                  <a:pt x="9752" y="6167"/>
                </a:lnTo>
                <a:cubicBezTo>
                  <a:pt x="10135" y="5784"/>
                  <a:pt x="10756" y="5784"/>
                  <a:pt x="11139" y="6167"/>
                </a:cubicBezTo>
                <a:lnTo>
                  <a:pt x="11761" y="6789"/>
                </a:lnTo>
                <a:cubicBezTo>
                  <a:pt x="11699" y="7609"/>
                  <a:pt x="11457" y="8377"/>
                  <a:pt x="11069" y="9054"/>
                </a:cubicBezTo>
                <a:cubicBezTo>
                  <a:pt x="10847" y="8919"/>
                  <a:pt x="10588" y="8837"/>
                  <a:pt x="10309" y="8837"/>
                </a:cubicBezTo>
                <a:cubicBezTo>
                  <a:pt x="9496" y="8837"/>
                  <a:pt x="8836" y="9496"/>
                  <a:pt x="8836" y="10309"/>
                </a:cubicBezTo>
                <a:cubicBezTo>
                  <a:pt x="8836" y="11123"/>
                  <a:pt x="9496" y="11782"/>
                  <a:pt x="10309" y="11782"/>
                </a:cubicBezTo>
                <a:cubicBezTo>
                  <a:pt x="11123" y="11782"/>
                  <a:pt x="11782" y="11123"/>
                  <a:pt x="11782" y="10309"/>
                </a:cubicBezTo>
                <a:cubicBezTo>
                  <a:pt x="11782" y="10157"/>
                  <a:pt x="11752" y="10012"/>
                  <a:pt x="11709" y="9873"/>
                </a:cubicBezTo>
                <a:cubicBezTo>
                  <a:pt x="12146" y="9209"/>
                  <a:pt x="12466" y="8463"/>
                  <a:pt x="12631" y="7659"/>
                </a:cubicBezTo>
                <a:lnTo>
                  <a:pt x="15417" y="10446"/>
                </a:lnTo>
                <a:cubicBezTo>
                  <a:pt x="15800" y="10829"/>
                  <a:pt x="15800" y="11450"/>
                  <a:pt x="15417" y="11833"/>
                </a:cubicBezTo>
                <a:lnTo>
                  <a:pt x="15128" y="12122"/>
                </a:lnTo>
                <a:cubicBezTo>
                  <a:pt x="15025" y="12212"/>
                  <a:pt x="14957" y="12341"/>
                  <a:pt x="14957" y="12487"/>
                </a:cubicBezTo>
                <a:cubicBezTo>
                  <a:pt x="14957" y="12624"/>
                  <a:pt x="15013" y="12746"/>
                  <a:pt x="15101" y="12835"/>
                </a:cubicBezTo>
                <a:lnTo>
                  <a:pt x="20618" y="18367"/>
                </a:lnTo>
                <a:cubicBezTo>
                  <a:pt x="20618" y="18367"/>
                  <a:pt x="20618" y="20618"/>
                  <a:pt x="20618" y="20618"/>
                </a:cubicBezTo>
                <a:close/>
                <a:moveTo>
                  <a:pt x="5343" y="11673"/>
                </a:moveTo>
                <a:cubicBezTo>
                  <a:pt x="2859" y="11189"/>
                  <a:pt x="982" y="9008"/>
                  <a:pt x="982" y="6383"/>
                </a:cubicBezTo>
                <a:cubicBezTo>
                  <a:pt x="982" y="3400"/>
                  <a:pt x="3399" y="982"/>
                  <a:pt x="6382" y="982"/>
                </a:cubicBezTo>
                <a:cubicBezTo>
                  <a:pt x="9011" y="982"/>
                  <a:pt x="11198" y="2862"/>
                  <a:pt x="11681" y="5349"/>
                </a:cubicBezTo>
                <a:cubicBezTo>
                  <a:pt x="10910" y="4719"/>
                  <a:pt x="9777" y="4755"/>
                  <a:pt x="9058" y="5474"/>
                </a:cubicBezTo>
                <a:lnTo>
                  <a:pt x="5474" y="9059"/>
                </a:lnTo>
                <a:cubicBezTo>
                  <a:pt x="4757" y="9775"/>
                  <a:pt x="4719" y="10904"/>
                  <a:pt x="5343" y="11673"/>
                </a:cubicBezTo>
                <a:moveTo>
                  <a:pt x="21456" y="17817"/>
                </a:moveTo>
                <a:lnTo>
                  <a:pt x="16142" y="12488"/>
                </a:lnTo>
                <a:cubicBezTo>
                  <a:pt x="16874" y="11720"/>
                  <a:pt x="16865" y="10507"/>
                  <a:pt x="16111" y="9752"/>
                </a:cubicBezTo>
                <a:lnTo>
                  <a:pt x="12763" y="6404"/>
                </a:lnTo>
                <a:cubicBezTo>
                  <a:pt x="12763" y="6396"/>
                  <a:pt x="12764" y="6389"/>
                  <a:pt x="12764" y="6383"/>
                </a:cubicBezTo>
                <a:cubicBezTo>
                  <a:pt x="12764" y="2857"/>
                  <a:pt x="9907" y="0"/>
                  <a:pt x="6382" y="0"/>
                </a:cubicBezTo>
                <a:cubicBezTo>
                  <a:pt x="2857" y="0"/>
                  <a:pt x="0" y="2857"/>
                  <a:pt x="0" y="6383"/>
                </a:cubicBezTo>
                <a:cubicBezTo>
                  <a:pt x="0" y="9906"/>
                  <a:pt x="2857" y="12764"/>
                  <a:pt x="6382" y="12764"/>
                </a:cubicBezTo>
                <a:cubicBezTo>
                  <a:pt x="6389" y="12764"/>
                  <a:pt x="6396" y="12763"/>
                  <a:pt x="6403" y="12763"/>
                </a:cubicBezTo>
                <a:lnTo>
                  <a:pt x="9752" y="16112"/>
                </a:lnTo>
                <a:cubicBezTo>
                  <a:pt x="10511" y="16870"/>
                  <a:pt x="11735" y="16875"/>
                  <a:pt x="12503" y="16131"/>
                </a:cubicBezTo>
                <a:lnTo>
                  <a:pt x="13889" y="17529"/>
                </a:lnTo>
                <a:cubicBezTo>
                  <a:pt x="13978" y="17618"/>
                  <a:pt x="14101" y="17673"/>
                  <a:pt x="14236" y="17673"/>
                </a:cubicBezTo>
                <a:lnTo>
                  <a:pt x="15709" y="17673"/>
                </a:lnTo>
                <a:lnTo>
                  <a:pt x="15709" y="19145"/>
                </a:lnTo>
                <a:cubicBezTo>
                  <a:pt x="15709" y="19417"/>
                  <a:pt x="15929" y="19636"/>
                  <a:pt x="16200" y="19636"/>
                </a:cubicBezTo>
                <a:lnTo>
                  <a:pt x="17673" y="19636"/>
                </a:lnTo>
                <a:lnTo>
                  <a:pt x="17673" y="21109"/>
                </a:lnTo>
                <a:cubicBezTo>
                  <a:pt x="17673" y="21380"/>
                  <a:pt x="17893" y="21600"/>
                  <a:pt x="18164" y="21600"/>
                </a:cubicBezTo>
                <a:lnTo>
                  <a:pt x="21109" y="21600"/>
                </a:lnTo>
                <a:cubicBezTo>
                  <a:pt x="21380" y="21600"/>
                  <a:pt x="21600" y="21380"/>
                  <a:pt x="21600" y="21109"/>
                </a:cubicBezTo>
                <a:lnTo>
                  <a:pt x="21600" y="18164"/>
                </a:lnTo>
                <a:cubicBezTo>
                  <a:pt x="21600" y="18028"/>
                  <a:pt x="21545" y="17906"/>
                  <a:pt x="21456" y="17817"/>
                </a:cubicBezTo>
              </a:path>
            </a:pathLst>
          </a:custGeom>
          <a:solidFill>
            <a:schemeClr val="tx1"/>
          </a:solidFill>
          <a:ln w="12700">
            <a:miter lim="400000"/>
          </a:ln>
        </p:spPr>
        <p:txBody>
          <a:bodyPr lIns="38100" tIns="38100" rIns="38100" bIns="38100" anchor="ctr"/>
          <a:lstStyle/>
          <a:p>
            <a:endParaRPr>
              <a:solidFill>
                <a:prstClr val="black"/>
              </a:solidFill>
              <a:latin typeface="Segoe UI Emoji" panose="020B0502040204020203" pitchFamily="34" charset="0"/>
              <a:ea typeface="Segoe UI Emoji" panose="020B0502040204020203" pitchFamily="34" charset="0"/>
            </a:endParaRPr>
          </a:p>
        </p:txBody>
      </p:sp>
      <p:sp>
        <p:nvSpPr>
          <p:cNvPr id="11" name="Shape 3965"/>
          <p:cNvSpPr/>
          <p:nvPr/>
        </p:nvSpPr>
        <p:spPr>
          <a:xfrm>
            <a:off x="415892" y="3799189"/>
            <a:ext cx="638760" cy="646331"/>
          </a:xfrm>
          <a:custGeom>
            <a:avLst/>
            <a:gdLst/>
            <a:ahLst/>
            <a:cxnLst>
              <a:cxn ang="0">
                <a:pos x="wd2" y="hd2"/>
              </a:cxn>
              <a:cxn ang="5400000">
                <a:pos x="wd2" y="hd2"/>
              </a:cxn>
              <a:cxn ang="10800000">
                <a:pos x="wd2" y="hd2"/>
              </a:cxn>
              <a:cxn ang="16200000">
                <a:pos x="wd2" y="hd2"/>
              </a:cxn>
            </a:cxnLst>
            <a:rect l="0" t="0" r="r" b="b"/>
            <a:pathLst>
              <a:path w="21600" h="21600" extrusionOk="0">
                <a:moveTo>
                  <a:pt x="10800" y="17673"/>
                </a:moveTo>
                <a:cubicBezTo>
                  <a:pt x="10529" y="17673"/>
                  <a:pt x="10309" y="17892"/>
                  <a:pt x="10309" y="18164"/>
                </a:cubicBezTo>
                <a:lnTo>
                  <a:pt x="10309" y="21109"/>
                </a:lnTo>
                <a:cubicBezTo>
                  <a:pt x="10309" y="21380"/>
                  <a:pt x="10529" y="21600"/>
                  <a:pt x="10800" y="21600"/>
                </a:cubicBezTo>
                <a:cubicBezTo>
                  <a:pt x="11071" y="21600"/>
                  <a:pt x="11291" y="21380"/>
                  <a:pt x="11291" y="21109"/>
                </a:cubicBezTo>
                <a:lnTo>
                  <a:pt x="11291" y="18164"/>
                </a:lnTo>
                <a:cubicBezTo>
                  <a:pt x="11291" y="17892"/>
                  <a:pt x="11071" y="17673"/>
                  <a:pt x="10800" y="17673"/>
                </a:cubicBezTo>
                <a:moveTo>
                  <a:pt x="10800" y="15709"/>
                </a:moveTo>
                <a:cubicBezTo>
                  <a:pt x="8089" y="15709"/>
                  <a:pt x="5891" y="13512"/>
                  <a:pt x="5891" y="10800"/>
                </a:cubicBezTo>
                <a:cubicBezTo>
                  <a:pt x="5891" y="8088"/>
                  <a:pt x="8089" y="5891"/>
                  <a:pt x="10800" y="5891"/>
                </a:cubicBezTo>
                <a:cubicBezTo>
                  <a:pt x="13511" y="5891"/>
                  <a:pt x="15709" y="8088"/>
                  <a:pt x="15709" y="10800"/>
                </a:cubicBezTo>
                <a:cubicBezTo>
                  <a:pt x="15709" y="13512"/>
                  <a:pt x="13511" y="15709"/>
                  <a:pt x="10800" y="15709"/>
                </a:cubicBezTo>
                <a:moveTo>
                  <a:pt x="10800" y="4909"/>
                </a:moveTo>
                <a:cubicBezTo>
                  <a:pt x="7547" y="4909"/>
                  <a:pt x="4909" y="7547"/>
                  <a:pt x="4909" y="10800"/>
                </a:cubicBezTo>
                <a:cubicBezTo>
                  <a:pt x="4909" y="14054"/>
                  <a:pt x="7547" y="16691"/>
                  <a:pt x="10800" y="16691"/>
                </a:cubicBezTo>
                <a:cubicBezTo>
                  <a:pt x="14053" y="16691"/>
                  <a:pt x="16691" y="14054"/>
                  <a:pt x="16691" y="10800"/>
                </a:cubicBezTo>
                <a:cubicBezTo>
                  <a:pt x="16691" y="7547"/>
                  <a:pt x="14053" y="4909"/>
                  <a:pt x="10800" y="4909"/>
                </a:cubicBezTo>
                <a:moveTo>
                  <a:pt x="16354" y="15660"/>
                </a:moveTo>
                <a:cubicBezTo>
                  <a:pt x="16162" y="15468"/>
                  <a:pt x="15851" y="15468"/>
                  <a:pt x="15660" y="15660"/>
                </a:cubicBezTo>
                <a:cubicBezTo>
                  <a:pt x="15468" y="15852"/>
                  <a:pt x="15468" y="16163"/>
                  <a:pt x="15660" y="16354"/>
                </a:cubicBezTo>
                <a:lnTo>
                  <a:pt x="17742" y="18437"/>
                </a:lnTo>
                <a:cubicBezTo>
                  <a:pt x="17934" y="18629"/>
                  <a:pt x="18245" y="18629"/>
                  <a:pt x="18437" y="18437"/>
                </a:cubicBezTo>
                <a:cubicBezTo>
                  <a:pt x="18628" y="18245"/>
                  <a:pt x="18628" y="17934"/>
                  <a:pt x="18437" y="17743"/>
                </a:cubicBezTo>
                <a:cubicBezTo>
                  <a:pt x="18437" y="17743"/>
                  <a:pt x="16354" y="15660"/>
                  <a:pt x="16354" y="15660"/>
                </a:cubicBezTo>
                <a:close/>
                <a:moveTo>
                  <a:pt x="21109" y="10309"/>
                </a:moveTo>
                <a:lnTo>
                  <a:pt x="18164" y="10309"/>
                </a:lnTo>
                <a:cubicBezTo>
                  <a:pt x="17893" y="10309"/>
                  <a:pt x="17673" y="10529"/>
                  <a:pt x="17673" y="10800"/>
                </a:cubicBezTo>
                <a:cubicBezTo>
                  <a:pt x="17673" y="11071"/>
                  <a:pt x="17893" y="11291"/>
                  <a:pt x="18164" y="11291"/>
                </a:cubicBezTo>
                <a:lnTo>
                  <a:pt x="21109" y="11291"/>
                </a:lnTo>
                <a:cubicBezTo>
                  <a:pt x="21380" y="11291"/>
                  <a:pt x="21600" y="11071"/>
                  <a:pt x="21600" y="10800"/>
                </a:cubicBezTo>
                <a:cubicBezTo>
                  <a:pt x="21600" y="10529"/>
                  <a:pt x="21380" y="10309"/>
                  <a:pt x="21109" y="10309"/>
                </a:cubicBezTo>
                <a:moveTo>
                  <a:pt x="5246" y="15660"/>
                </a:moveTo>
                <a:lnTo>
                  <a:pt x="3164" y="17743"/>
                </a:lnTo>
                <a:cubicBezTo>
                  <a:pt x="2972" y="17934"/>
                  <a:pt x="2972" y="18245"/>
                  <a:pt x="3164" y="18437"/>
                </a:cubicBezTo>
                <a:cubicBezTo>
                  <a:pt x="3355" y="18629"/>
                  <a:pt x="3666" y="18629"/>
                  <a:pt x="3858" y="18437"/>
                </a:cubicBezTo>
                <a:lnTo>
                  <a:pt x="5940" y="16354"/>
                </a:lnTo>
                <a:cubicBezTo>
                  <a:pt x="6132" y="16163"/>
                  <a:pt x="6132" y="15852"/>
                  <a:pt x="5940" y="15660"/>
                </a:cubicBezTo>
                <a:cubicBezTo>
                  <a:pt x="5749" y="15468"/>
                  <a:pt x="5438" y="15468"/>
                  <a:pt x="5246" y="15660"/>
                </a:cubicBezTo>
                <a:moveTo>
                  <a:pt x="16354" y="5941"/>
                </a:moveTo>
                <a:lnTo>
                  <a:pt x="18437" y="3857"/>
                </a:lnTo>
                <a:cubicBezTo>
                  <a:pt x="18628" y="3666"/>
                  <a:pt x="18628" y="3355"/>
                  <a:pt x="18437" y="3163"/>
                </a:cubicBezTo>
                <a:cubicBezTo>
                  <a:pt x="18245" y="2971"/>
                  <a:pt x="17934" y="2971"/>
                  <a:pt x="17742" y="3163"/>
                </a:cubicBezTo>
                <a:lnTo>
                  <a:pt x="15660" y="5247"/>
                </a:lnTo>
                <a:cubicBezTo>
                  <a:pt x="15468" y="5437"/>
                  <a:pt x="15468" y="5749"/>
                  <a:pt x="15660" y="5941"/>
                </a:cubicBezTo>
                <a:cubicBezTo>
                  <a:pt x="15851" y="6133"/>
                  <a:pt x="16162" y="6133"/>
                  <a:pt x="16354" y="5941"/>
                </a:cubicBezTo>
                <a:moveTo>
                  <a:pt x="10800" y="3927"/>
                </a:moveTo>
                <a:cubicBezTo>
                  <a:pt x="11071" y="3927"/>
                  <a:pt x="11291" y="3708"/>
                  <a:pt x="11291" y="3436"/>
                </a:cubicBezTo>
                <a:lnTo>
                  <a:pt x="11291" y="491"/>
                </a:lnTo>
                <a:cubicBezTo>
                  <a:pt x="11291" y="220"/>
                  <a:pt x="11071" y="0"/>
                  <a:pt x="10800" y="0"/>
                </a:cubicBezTo>
                <a:cubicBezTo>
                  <a:pt x="10529" y="0"/>
                  <a:pt x="10309" y="220"/>
                  <a:pt x="10309" y="491"/>
                </a:cubicBezTo>
                <a:lnTo>
                  <a:pt x="10309" y="3436"/>
                </a:lnTo>
                <a:cubicBezTo>
                  <a:pt x="10309" y="3708"/>
                  <a:pt x="10529" y="3927"/>
                  <a:pt x="10800" y="3927"/>
                </a:cubicBezTo>
                <a:moveTo>
                  <a:pt x="3927" y="10800"/>
                </a:moveTo>
                <a:cubicBezTo>
                  <a:pt x="3927" y="10529"/>
                  <a:pt x="3707" y="10309"/>
                  <a:pt x="3436" y="10309"/>
                </a:cubicBezTo>
                <a:lnTo>
                  <a:pt x="491" y="10309"/>
                </a:lnTo>
                <a:cubicBezTo>
                  <a:pt x="220" y="10309"/>
                  <a:pt x="0" y="10529"/>
                  <a:pt x="0" y="10800"/>
                </a:cubicBezTo>
                <a:cubicBezTo>
                  <a:pt x="0" y="11071"/>
                  <a:pt x="220" y="11291"/>
                  <a:pt x="491" y="11291"/>
                </a:cubicBezTo>
                <a:lnTo>
                  <a:pt x="3436" y="11291"/>
                </a:lnTo>
                <a:cubicBezTo>
                  <a:pt x="3707" y="11291"/>
                  <a:pt x="3927" y="11071"/>
                  <a:pt x="3927" y="10800"/>
                </a:cubicBezTo>
                <a:moveTo>
                  <a:pt x="5246" y="5941"/>
                </a:moveTo>
                <a:cubicBezTo>
                  <a:pt x="5438" y="6133"/>
                  <a:pt x="5749" y="6133"/>
                  <a:pt x="5940" y="5941"/>
                </a:cubicBezTo>
                <a:cubicBezTo>
                  <a:pt x="6132" y="5749"/>
                  <a:pt x="6132" y="5437"/>
                  <a:pt x="5940" y="5247"/>
                </a:cubicBezTo>
                <a:lnTo>
                  <a:pt x="3858" y="3163"/>
                </a:lnTo>
                <a:cubicBezTo>
                  <a:pt x="3666" y="2971"/>
                  <a:pt x="3355" y="2971"/>
                  <a:pt x="3164" y="3163"/>
                </a:cubicBezTo>
                <a:cubicBezTo>
                  <a:pt x="2972" y="3355"/>
                  <a:pt x="2972" y="3666"/>
                  <a:pt x="3164" y="3857"/>
                </a:cubicBezTo>
                <a:cubicBezTo>
                  <a:pt x="3164" y="3857"/>
                  <a:pt x="5246" y="5941"/>
                  <a:pt x="5246" y="5941"/>
                </a:cubicBezTo>
                <a:close/>
              </a:path>
            </a:pathLst>
          </a:custGeom>
          <a:solidFill>
            <a:schemeClr val="tx1"/>
          </a:solidFill>
          <a:ln w="12700">
            <a:miter lim="400000"/>
          </a:ln>
        </p:spPr>
        <p:txBody>
          <a:bodyPr lIns="38100" tIns="38100" rIns="38100" bIns="38100" anchor="ctr"/>
          <a:lstStyle/>
          <a:p>
            <a:endParaRPr>
              <a:solidFill>
                <a:prstClr val="black"/>
              </a:solidFill>
              <a:latin typeface="Segoe UI Emoji" panose="020B0502040204020203" pitchFamily="34" charset="0"/>
              <a:ea typeface="Segoe UI Emoji" panose="020B0502040204020203" pitchFamily="34" charset="0"/>
            </a:endParaRPr>
          </a:p>
        </p:txBody>
      </p:sp>
      <p:sp>
        <p:nvSpPr>
          <p:cNvPr id="8" name="ZoneTexte 7"/>
          <p:cNvSpPr txBox="1"/>
          <p:nvPr/>
        </p:nvSpPr>
        <p:spPr>
          <a:xfrm>
            <a:off x="1159708" y="3874091"/>
            <a:ext cx="3448569" cy="461665"/>
          </a:xfrm>
          <a:prstGeom prst="rect">
            <a:avLst/>
          </a:prstGeom>
          <a:noFill/>
        </p:spPr>
        <p:txBody>
          <a:bodyPr wrap="square" rtlCol="0">
            <a:spAutoFit/>
          </a:bodyPr>
          <a:lstStyle/>
          <a:p>
            <a:pPr lvl="0" algn="just"/>
            <a:r>
              <a:rPr lang="fr-FR" sz="2400">
                <a:latin typeface="Segoe UI Emoji" panose="020B0502040204020203" pitchFamily="34" charset="0"/>
                <a:ea typeface="Segoe UI Emoji" panose="020B0502040204020203" pitchFamily="34" charset="0"/>
              </a:rPr>
              <a:t>aux chèques vacances</a:t>
            </a:r>
          </a:p>
        </p:txBody>
      </p:sp>
      <p:sp>
        <p:nvSpPr>
          <p:cNvPr id="13" name="Organigramme : Délai 12">
            <a:extLst>
              <a:ext uri="{FF2B5EF4-FFF2-40B4-BE49-F238E27FC236}">
                <a16:creationId xmlns:a16="http://schemas.microsoft.com/office/drawing/2014/main" id="{49789C9E-E6DD-4CB6-B566-FBE795469A15}"/>
              </a:ext>
            </a:extLst>
          </p:cNvPr>
          <p:cNvSpPr/>
          <p:nvPr/>
        </p:nvSpPr>
        <p:spPr>
          <a:xfrm rot="16200000" flipH="1" flipV="1">
            <a:off x="55702" y="49096"/>
            <a:ext cx="934296" cy="836108"/>
          </a:xfrm>
          <a:prstGeom prst="flowChartDelay">
            <a:avLst/>
          </a:prstGeom>
          <a:solidFill>
            <a:srgbClr val="FBE5D6"/>
          </a:solidFill>
          <a:ln>
            <a:noFill/>
          </a:ln>
          <a:effectLst>
            <a:outerShdw blurRad="4445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70B8"/>
              </a:solidFill>
            </a:endParaRPr>
          </a:p>
        </p:txBody>
      </p:sp>
      <p:sp>
        <p:nvSpPr>
          <p:cNvPr id="14" name="ZoneTexte 13"/>
          <p:cNvSpPr txBox="1"/>
          <p:nvPr/>
        </p:nvSpPr>
        <p:spPr>
          <a:xfrm>
            <a:off x="940905" y="47170"/>
            <a:ext cx="1878904" cy="646331"/>
          </a:xfrm>
          <a:prstGeom prst="rect">
            <a:avLst/>
          </a:prstGeom>
          <a:noFill/>
        </p:spPr>
        <p:txBody>
          <a:bodyPr wrap="square" rtlCol="0">
            <a:spAutoFit/>
          </a:bodyPr>
          <a:lstStyle/>
          <a:p>
            <a:r>
              <a:rPr lang="fr-FR">
                <a:solidFill>
                  <a:srgbClr val="ADBCDB"/>
                </a:solidFill>
                <a:latin typeface="Segoe UI Semilight"/>
                <a:cs typeface="Segoe UI Semilight"/>
              </a:rPr>
              <a:t>Le secteur </a:t>
            </a:r>
          </a:p>
          <a:p>
            <a:r>
              <a:rPr lang="fr-FR">
                <a:solidFill>
                  <a:srgbClr val="ADBCDB"/>
                </a:solidFill>
                <a:latin typeface="Segoe UI Semilight"/>
                <a:cs typeface="Segoe UI Semilight"/>
              </a:rPr>
              <a:t>du bâtiment</a:t>
            </a:r>
          </a:p>
        </p:txBody>
      </p:sp>
    </p:spTree>
    <p:extLst>
      <p:ext uri="{BB962C8B-B14F-4D97-AF65-F5344CB8AC3E}">
        <p14:creationId xmlns:p14="http://schemas.microsoft.com/office/powerpoint/2010/main" val="4048201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Arc 22">
            <a:extLst>
              <a:ext uri="{FF2B5EF4-FFF2-40B4-BE49-F238E27FC236}">
                <a16:creationId xmlns:a16="http://schemas.microsoft.com/office/drawing/2014/main" id="{B9D6EA61-177C-4F6B-B860-83D4EDB35F0D}"/>
              </a:ext>
            </a:extLst>
          </p:cNvPr>
          <p:cNvSpPr/>
          <p:nvPr/>
        </p:nvSpPr>
        <p:spPr>
          <a:xfrm rot="17180379">
            <a:off x="7903694" y="3696020"/>
            <a:ext cx="2712096" cy="2712096"/>
          </a:xfrm>
          <a:prstGeom prst="arc">
            <a:avLst/>
          </a:prstGeom>
          <a:noFill/>
          <a:ln w="38100">
            <a:solidFill>
              <a:srgbClr val="6A7364"/>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2" name="Arc 21">
            <a:extLst>
              <a:ext uri="{FF2B5EF4-FFF2-40B4-BE49-F238E27FC236}">
                <a16:creationId xmlns:a16="http://schemas.microsoft.com/office/drawing/2014/main" id="{7AAC0EFF-3135-4DFB-8F5F-747BF2CC48AF}"/>
              </a:ext>
            </a:extLst>
          </p:cNvPr>
          <p:cNvSpPr/>
          <p:nvPr/>
        </p:nvSpPr>
        <p:spPr>
          <a:xfrm rot="10800000">
            <a:off x="6303787" y="3133617"/>
            <a:ext cx="2712096" cy="2712096"/>
          </a:xfrm>
          <a:prstGeom prst="arc">
            <a:avLst/>
          </a:prstGeom>
          <a:noFill/>
          <a:ln w="38100">
            <a:solidFill>
              <a:srgbClr val="FBE5D6"/>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1" name="Arc 20">
            <a:extLst>
              <a:ext uri="{FF2B5EF4-FFF2-40B4-BE49-F238E27FC236}">
                <a16:creationId xmlns:a16="http://schemas.microsoft.com/office/drawing/2014/main" id="{5053A262-0ED4-48E7-ACF3-46ECA72D7F28}"/>
              </a:ext>
            </a:extLst>
          </p:cNvPr>
          <p:cNvSpPr/>
          <p:nvPr/>
        </p:nvSpPr>
        <p:spPr>
          <a:xfrm rot="18044797">
            <a:off x="4364163" y="3098227"/>
            <a:ext cx="2712096" cy="2712096"/>
          </a:xfrm>
          <a:prstGeom prst="arc">
            <a:avLst/>
          </a:prstGeom>
          <a:noFill/>
          <a:ln w="38100">
            <a:solidFill>
              <a:srgbClr val="E0A00B"/>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 name="Arc 1">
            <a:extLst>
              <a:ext uri="{FF2B5EF4-FFF2-40B4-BE49-F238E27FC236}">
                <a16:creationId xmlns:a16="http://schemas.microsoft.com/office/drawing/2014/main" id="{152B8277-1A1D-41CE-A49D-521DA85C1EC1}"/>
              </a:ext>
            </a:extLst>
          </p:cNvPr>
          <p:cNvSpPr/>
          <p:nvPr/>
        </p:nvSpPr>
        <p:spPr>
          <a:xfrm rot="9187744">
            <a:off x="2206344" y="3394321"/>
            <a:ext cx="2712096" cy="2712096"/>
          </a:xfrm>
          <a:prstGeom prst="arc">
            <a:avLst/>
          </a:prstGeom>
          <a:noFill/>
          <a:ln w="38100">
            <a:solidFill>
              <a:srgbClr val="ADBCDB"/>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5" name="ZoneTexte 4"/>
          <p:cNvSpPr txBox="1"/>
          <p:nvPr/>
        </p:nvSpPr>
        <p:spPr>
          <a:xfrm>
            <a:off x="3544123" y="339496"/>
            <a:ext cx="6828431" cy="1246495"/>
          </a:xfrm>
          <a:prstGeom prst="rect">
            <a:avLst/>
          </a:prstGeom>
          <a:noFill/>
        </p:spPr>
        <p:txBody>
          <a:bodyPr wrap="square" rtlCol="0">
            <a:spAutoFit/>
          </a:bodyPr>
          <a:lstStyle/>
          <a:p>
            <a:pPr>
              <a:lnSpc>
                <a:spcPts val="4500"/>
              </a:lnSpc>
            </a:pPr>
            <a:r>
              <a:rPr lang="fr-FR" sz="4400">
                <a:solidFill>
                  <a:schemeClr val="bg2">
                    <a:lumMod val="50000"/>
                  </a:schemeClr>
                </a:solidFill>
                <a:latin typeface="Segoe UI Emoji" panose="020B0502040204020203" pitchFamily="34" charset="0"/>
                <a:ea typeface="Segoe UI Emoji" panose="020B0502040204020203" pitchFamily="34" charset="0"/>
              </a:rPr>
              <a:t>Les avantages </a:t>
            </a:r>
          </a:p>
          <a:p>
            <a:pPr>
              <a:lnSpc>
                <a:spcPts val="4500"/>
              </a:lnSpc>
            </a:pPr>
            <a:r>
              <a:rPr lang="fr-FR" sz="4400">
                <a:solidFill>
                  <a:schemeClr val="bg2">
                    <a:lumMod val="50000"/>
                  </a:schemeClr>
                </a:solidFill>
                <a:latin typeface="Segoe UI Emoji" panose="020B0502040204020203" pitchFamily="34" charset="0"/>
                <a:ea typeface="Segoe UI Emoji" panose="020B0502040204020203" pitchFamily="34" charset="0"/>
              </a:rPr>
              <a:t>sociaux dans le bâtiment</a:t>
            </a:r>
          </a:p>
        </p:txBody>
      </p:sp>
      <p:sp>
        <p:nvSpPr>
          <p:cNvPr id="4" name="ZoneTexte 3"/>
          <p:cNvSpPr txBox="1"/>
          <p:nvPr/>
        </p:nvSpPr>
        <p:spPr>
          <a:xfrm>
            <a:off x="3544123" y="1823158"/>
            <a:ext cx="7331962" cy="464230"/>
          </a:xfrm>
          <a:prstGeom prst="rect">
            <a:avLst/>
          </a:prstGeom>
          <a:noFill/>
        </p:spPr>
        <p:txBody>
          <a:bodyPr wrap="square" rtlCol="0">
            <a:spAutoFit/>
          </a:bodyPr>
          <a:lstStyle/>
          <a:p>
            <a:pPr lvl="0" algn="just">
              <a:lnSpc>
                <a:spcPts val="2900"/>
              </a:lnSpc>
            </a:pPr>
            <a:r>
              <a:rPr lang="fr-FR" sz="2800" dirty="0">
                <a:solidFill>
                  <a:schemeClr val="bg2">
                    <a:lumMod val="50000"/>
                  </a:schemeClr>
                </a:solidFill>
                <a:latin typeface="Segoe UI Emoji" panose="020B0502040204020203" pitchFamily="34" charset="0"/>
                <a:ea typeface="Segoe UI Emoji" panose="020B0502040204020203" pitchFamily="34" charset="0"/>
              </a:rPr>
              <a:t>Pour les jeunes en formation en alternance* : </a:t>
            </a:r>
          </a:p>
        </p:txBody>
      </p:sp>
      <p:sp>
        <p:nvSpPr>
          <p:cNvPr id="6" name="Organigramme : Connecteur 5"/>
          <p:cNvSpPr/>
          <p:nvPr/>
        </p:nvSpPr>
        <p:spPr>
          <a:xfrm>
            <a:off x="344606" y="2912293"/>
            <a:ext cx="2907354" cy="2641317"/>
          </a:xfrm>
          <a:prstGeom prst="flowChartConnector">
            <a:avLst/>
          </a:prstGeom>
          <a:solidFill>
            <a:srgbClr val="800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ZoneTexte 6"/>
          <p:cNvSpPr txBox="1"/>
          <p:nvPr/>
        </p:nvSpPr>
        <p:spPr>
          <a:xfrm>
            <a:off x="-35497" y="3560085"/>
            <a:ext cx="3282209" cy="1015663"/>
          </a:xfrm>
          <a:prstGeom prst="rect">
            <a:avLst/>
          </a:prstGeom>
          <a:noFill/>
        </p:spPr>
        <p:txBody>
          <a:bodyPr wrap="square" rtlCol="0">
            <a:spAutoFit/>
          </a:bodyPr>
          <a:lstStyle/>
          <a:p>
            <a:pPr lvl="1" algn="ctr">
              <a:buClr>
                <a:srgbClr val="0070C0"/>
              </a:buClr>
            </a:pPr>
            <a:r>
              <a:rPr lang="fr-FR" sz="2000">
                <a:solidFill>
                  <a:schemeClr val="bg1"/>
                </a:solidFill>
                <a:latin typeface="Segoe UI Light" panose="020B0502040204020203" pitchFamily="34" charset="0"/>
                <a:ea typeface="Segoe UI Emoji" panose="020B0502040204020203" pitchFamily="34" charset="0"/>
                <a:cs typeface="Segoe UI Light" panose="020B0502040204020203" pitchFamily="34" charset="0"/>
              </a:rPr>
              <a:t>le microcrédit personnel pour </a:t>
            </a:r>
            <a:r>
              <a:rPr lang="fr-FR" sz="2000" b="1">
                <a:solidFill>
                  <a:schemeClr val="bg1"/>
                </a:solidFill>
                <a:latin typeface="Segoe UI Light" panose="020B0502040204020203" pitchFamily="34" charset="0"/>
                <a:ea typeface="Segoe UI Emoji" panose="020B0502040204020203" pitchFamily="34" charset="0"/>
                <a:cs typeface="Segoe UI Light" panose="020B0502040204020203" pitchFamily="34" charset="0"/>
              </a:rPr>
              <a:t>l’achat du premier véhicule </a:t>
            </a:r>
            <a:r>
              <a:rPr lang="fr-FR" sz="2000">
                <a:solidFill>
                  <a:schemeClr val="bg1"/>
                </a:solidFill>
                <a:latin typeface="Segoe UI Light" panose="020B0502040204020203" pitchFamily="34" charset="0"/>
                <a:ea typeface="Segoe UI Emoji" panose="020B0502040204020203" pitchFamily="34" charset="0"/>
                <a:cs typeface="Segoe UI Light" panose="020B0502040204020203" pitchFamily="34" charset="0"/>
              </a:rPr>
              <a:t>au taux de 1% </a:t>
            </a:r>
          </a:p>
        </p:txBody>
      </p:sp>
      <p:sp>
        <p:nvSpPr>
          <p:cNvPr id="10" name="Organigramme : Connecteur 9"/>
          <p:cNvSpPr/>
          <p:nvPr/>
        </p:nvSpPr>
        <p:spPr>
          <a:xfrm>
            <a:off x="3323538" y="3560085"/>
            <a:ext cx="2586596" cy="2491483"/>
          </a:xfrm>
          <a:prstGeom prst="flowChartConnector">
            <a:avLst/>
          </a:prstGeom>
          <a:solidFill>
            <a:srgbClr val="ADBC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3495887" y="4354745"/>
            <a:ext cx="2383604" cy="1015663"/>
          </a:xfrm>
          <a:prstGeom prst="rect">
            <a:avLst/>
          </a:prstGeom>
          <a:noFill/>
        </p:spPr>
        <p:txBody>
          <a:bodyPr wrap="square" rtlCol="0">
            <a:spAutoFit/>
          </a:bodyPr>
          <a:lstStyle/>
          <a:p>
            <a:pPr algn="ctr"/>
            <a:r>
              <a:rPr lang="fr-FR" sz="2000">
                <a:solidFill>
                  <a:srgbClr val="EEEDE9"/>
                </a:solidFill>
                <a:latin typeface="Segoe UI Light" panose="020B0502040204020203" pitchFamily="34" charset="0"/>
                <a:ea typeface="Segoe UI Historic" panose="020B0502040204020203" pitchFamily="34" charset="0"/>
                <a:cs typeface="Segoe UI Light" panose="020B0502040204020203" pitchFamily="34" charset="0"/>
              </a:rPr>
              <a:t>une allocation pour financer </a:t>
            </a:r>
            <a:r>
              <a:rPr lang="fr-FR" sz="2000" b="1">
                <a:solidFill>
                  <a:srgbClr val="EEEDE9"/>
                </a:solidFill>
                <a:latin typeface="Segoe UI Light" panose="020B0502040204020203" pitchFamily="34" charset="0"/>
                <a:ea typeface="Segoe UI Historic" panose="020B0502040204020203" pitchFamily="34" charset="0"/>
                <a:cs typeface="Segoe UI Light" panose="020B0502040204020203" pitchFamily="34" charset="0"/>
              </a:rPr>
              <a:t>le permis de conduire B</a:t>
            </a:r>
          </a:p>
        </p:txBody>
      </p:sp>
      <p:sp>
        <p:nvSpPr>
          <p:cNvPr id="12" name="Organigramme : Connecteur 11"/>
          <p:cNvSpPr/>
          <p:nvPr/>
        </p:nvSpPr>
        <p:spPr>
          <a:xfrm>
            <a:off x="5726084" y="2940256"/>
            <a:ext cx="1953084" cy="1748993"/>
          </a:xfrm>
          <a:prstGeom prst="flowChartConnector">
            <a:avLst/>
          </a:prstGeom>
          <a:solidFill>
            <a:srgbClr val="E0A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5050"/>
              </a:solidFill>
            </a:endParaRPr>
          </a:p>
        </p:txBody>
      </p:sp>
      <p:sp>
        <p:nvSpPr>
          <p:cNvPr id="11" name="ZoneTexte 10"/>
          <p:cNvSpPr txBox="1"/>
          <p:nvPr/>
        </p:nvSpPr>
        <p:spPr>
          <a:xfrm>
            <a:off x="5741046" y="3432109"/>
            <a:ext cx="1859622" cy="707886"/>
          </a:xfrm>
          <a:prstGeom prst="rect">
            <a:avLst/>
          </a:prstGeom>
          <a:noFill/>
        </p:spPr>
        <p:txBody>
          <a:bodyPr wrap="square" rtlCol="0">
            <a:spAutoFit/>
          </a:bodyPr>
          <a:lstStyle/>
          <a:p>
            <a:pPr algn="ctr"/>
            <a:r>
              <a:rPr lang="fr-FR" sz="2000">
                <a:solidFill>
                  <a:schemeClr val="bg1"/>
                </a:solidFill>
                <a:latin typeface="+mj-lt"/>
              </a:rPr>
              <a:t>Des aides au </a:t>
            </a:r>
            <a:r>
              <a:rPr lang="fr-FR" sz="2000" b="1">
                <a:solidFill>
                  <a:schemeClr val="bg1"/>
                </a:solidFill>
                <a:latin typeface="+mj-lt"/>
              </a:rPr>
              <a:t>logement</a:t>
            </a:r>
          </a:p>
        </p:txBody>
      </p:sp>
      <p:sp>
        <p:nvSpPr>
          <p:cNvPr id="14" name="Organigramme : Connecteur 13"/>
          <p:cNvSpPr/>
          <p:nvPr/>
        </p:nvSpPr>
        <p:spPr>
          <a:xfrm>
            <a:off x="7019718" y="4354745"/>
            <a:ext cx="2144754" cy="1993652"/>
          </a:xfrm>
          <a:prstGeom prst="flowChartConnector">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p:cNvSpPr txBox="1"/>
          <p:nvPr/>
        </p:nvSpPr>
        <p:spPr>
          <a:xfrm>
            <a:off x="7119292" y="4806521"/>
            <a:ext cx="2028540" cy="1015663"/>
          </a:xfrm>
          <a:prstGeom prst="rect">
            <a:avLst/>
          </a:prstGeom>
          <a:noFill/>
        </p:spPr>
        <p:txBody>
          <a:bodyPr wrap="square" rtlCol="0">
            <a:spAutoFit/>
          </a:bodyPr>
          <a:lstStyle/>
          <a:p>
            <a:pPr algn="ctr"/>
            <a:r>
              <a:rPr lang="fr-FR" sz="2000">
                <a:solidFill>
                  <a:schemeClr val="bg2">
                    <a:lumMod val="50000"/>
                  </a:schemeClr>
                </a:solidFill>
                <a:latin typeface="Segoe UI Light" panose="020B0502040204020203" pitchFamily="34" charset="0"/>
                <a:cs typeface="Segoe UI Light" panose="020B0502040204020203" pitchFamily="34" charset="0"/>
              </a:rPr>
              <a:t>La couverture complémentaire santé</a:t>
            </a:r>
          </a:p>
        </p:txBody>
      </p:sp>
      <p:sp>
        <p:nvSpPr>
          <p:cNvPr id="16" name="Organigramme : Connecteur 15"/>
          <p:cNvSpPr/>
          <p:nvPr/>
        </p:nvSpPr>
        <p:spPr>
          <a:xfrm>
            <a:off x="9017203" y="3133617"/>
            <a:ext cx="2696234" cy="2548850"/>
          </a:xfrm>
          <a:prstGeom prst="flowChartConnector">
            <a:avLst/>
          </a:prstGeom>
          <a:solidFill>
            <a:srgbClr val="6A7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p:cNvSpPr txBox="1"/>
          <p:nvPr/>
        </p:nvSpPr>
        <p:spPr>
          <a:xfrm>
            <a:off x="9147832" y="3638667"/>
            <a:ext cx="2434976" cy="1323439"/>
          </a:xfrm>
          <a:prstGeom prst="rect">
            <a:avLst/>
          </a:prstGeom>
          <a:noFill/>
        </p:spPr>
        <p:txBody>
          <a:bodyPr wrap="square" rtlCol="0">
            <a:spAutoFit/>
          </a:bodyPr>
          <a:lstStyle/>
          <a:p>
            <a:pPr algn="ctr"/>
            <a:r>
              <a:rPr lang="fr-FR" sz="2000" b="1">
                <a:solidFill>
                  <a:schemeClr val="bg1"/>
                </a:solidFill>
                <a:latin typeface="Segoe UI Light" panose="020B0502040204020203" pitchFamily="34" charset="0"/>
                <a:cs typeface="Segoe UI Light" panose="020B0502040204020203" pitchFamily="34" charset="0"/>
              </a:rPr>
              <a:t>Des assurances adaptées </a:t>
            </a:r>
            <a:r>
              <a:rPr lang="fr-FR" sz="2000">
                <a:solidFill>
                  <a:schemeClr val="bg1"/>
                </a:solidFill>
                <a:latin typeface="Segoe UI Light" panose="020B0502040204020203" pitchFamily="34" charset="0"/>
                <a:cs typeface="Segoe UI Light" panose="020B0502040204020203" pitchFamily="34" charset="0"/>
              </a:rPr>
              <a:t>(assurance personnelle, logement…)</a:t>
            </a:r>
          </a:p>
        </p:txBody>
      </p:sp>
      <p:sp>
        <p:nvSpPr>
          <p:cNvPr id="9" name="ZoneTexte 8"/>
          <p:cNvSpPr txBox="1"/>
          <p:nvPr/>
        </p:nvSpPr>
        <p:spPr>
          <a:xfrm>
            <a:off x="702365" y="6348397"/>
            <a:ext cx="6976803" cy="369332"/>
          </a:xfrm>
          <a:prstGeom prst="rect">
            <a:avLst/>
          </a:prstGeom>
          <a:noFill/>
        </p:spPr>
        <p:txBody>
          <a:bodyPr wrap="square" rtlCol="0">
            <a:spAutoFit/>
          </a:bodyPr>
          <a:lstStyle/>
          <a:p>
            <a:r>
              <a:rPr lang="fr-FR"/>
              <a:t>* En fonction de certains critères</a:t>
            </a:r>
          </a:p>
        </p:txBody>
      </p:sp>
      <p:sp>
        <p:nvSpPr>
          <p:cNvPr id="19" name="Organigramme : Délai 18">
            <a:extLst>
              <a:ext uri="{FF2B5EF4-FFF2-40B4-BE49-F238E27FC236}">
                <a16:creationId xmlns:a16="http://schemas.microsoft.com/office/drawing/2014/main" id="{5A9C0369-9485-4E76-BA76-B9D8C0334426}"/>
              </a:ext>
            </a:extLst>
          </p:cNvPr>
          <p:cNvSpPr/>
          <p:nvPr/>
        </p:nvSpPr>
        <p:spPr>
          <a:xfrm rot="16200000" flipH="1" flipV="1">
            <a:off x="55702" y="49096"/>
            <a:ext cx="934296" cy="836108"/>
          </a:xfrm>
          <a:prstGeom prst="flowChartDelay">
            <a:avLst/>
          </a:prstGeom>
          <a:solidFill>
            <a:srgbClr val="FBE5D6"/>
          </a:solidFill>
          <a:ln>
            <a:noFill/>
          </a:ln>
          <a:effectLst>
            <a:outerShdw blurRad="4445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ZoneTexte 19">
            <a:extLst>
              <a:ext uri="{FF2B5EF4-FFF2-40B4-BE49-F238E27FC236}">
                <a16:creationId xmlns:a16="http://schemas.microsoft.com/office/drawing/2014/main" id="{1FD529B8-7580-480B-BB6C-993B13F1AF62}"/>
              </a:ext>
            </a:extLst>
          </p:cNvPr>
          <p:cNvSpPr txBox="1"/>
          <p:nvPr/>
        </p:nvSpPr>
        <p:spPr>
          <a:xfrm>
            <a:off x="940905" y="26503"/>
            <a:ext cx="1484243" cy="923330"/>
          </a:xfrm>
          <a:prstGeom prst="rect">
            <a:avLst/>
          </a:prstGeom>
          <a:noFill/>
        </p:spPr>
        <p:txBody>
          <a:bodyPr wrap="square" rtlCol="0">
            <a:spAutoFit/>
          </a:bodyPr>
          <a:lstStyle/>
          <a:p>
            <a:r>
              <a:rPr lang="fr-FR">
                <a:solidFill>
                  <a:srgbClr val="ADBCDB"/>
                </a:solidFill>
                <a:latin typeface="Segoe UI Semilight"/>
                <a:cs typeface="Segoe UI Semilight"/>
              </a:rPr>
              <a:t>Le secteur </a:t>
            </a:r>
          </a:p>
          <a:p>
            <a:r>
              <a:rPr lang="fr-FR">
                <a:solidFill>
                  <a:srgbClr val="ADBCDB"/>
                </a:solidFill>
                <a:latin typeface="Segoe UI Semilight"/>
                <a:cs typeface="Segoe UI Semilight"/>
              </a:rPr>
              <a:t>du bâtiment</a:t>
            </a:r>
          </a:p>
          <a:p>
            <a:endParaRPr lang="fr-FR"/>
          </a:p>
        </p:txBody>
      </p:sp>
    </p:spTree>
    <p:extLst>
      <p:ext uri="{BB962C8B-B14F-4D97-AF65-F5344CB8AC3E}">
        <p14:creationId xmlns:p14="http://schemas.microsoft.com/office/powerpoint/2010/main" val="1910413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rganigramme : Délai 1">
            <a:extLst>
              <a:ext uri="{FF2B5EF4-FFF2-40B4-BE49-F238E27FC236}">
                <a16:creationId xmlns:a16="http://schemas.microsoft.com/office/drawing/2014/main" id="{49789C9E-E6DD-4CB6-B566-FBE795469A15}"/>
              </a:ext>
            </a:extLst>
          </p:cNvPr>
          <p:cNvSpPr/>
          <p:nvPr/>
        </p:nvSpPr>
        <p:spPr>
          <a:xfrm rot="10800000" flipH="1" flipV="1">
            <a:off x="0" y="0"/>
            <a:ext cx="5704114" cy="6858000"/>
          </a:xfrm>
          <a:prstGeom prst="flowChartDelay">
            <a:avLst/>
          </a:prstGeom>
          <a:solidFill>
            <a:srgbClr val="ADBCDB"/>
          </a:solidFill>
          <a:ln>
            <a:noFill/>
          </a:ln>
          <a:effectLst>
            <a:outerShdw blurRad="444500" dist="38100" dir="10800000" sx="87000" sy="87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p:cNvSpPr txBox="1"/>
          <p:nvPr/>
        </p:nvSpPr>
        <p:spPr>
          <a:xfrm>
            <a:off x="5906778" y="1884490"/>
            <a:ext cx="6193782" cy="3323987"/>
          </a:xfrm>
          <a:prstGeom prst="rect">
            <a:avLst/>
          </a:prstGeom>
          <a:noFill/>
        </p:spPr>
        <p:txBody>
          <a:bodyPr wrap="square" rtlCol="0">
            <a:spAutoFit/>
          </a:bodyPr>
          <a:lstStyle/>
          <a:p>
            <a:pPr>
              <a:lnSpc>
                <a:spcPts val="8400"/>
              </a:lnSpc>
            </a:pPr>
            <a:r>
              <a:rPr lang="fr-FR" sz="6800" spc="-100">
                <a:latin typeface="Segoe UI Light" panose="020B0502040204020203" pitchFamily="34" charset="0"/>
                <a:ea typeface="Segoe UI Black" panose="020B0A02040204020203" pitchFamily="34" charset="0"/>
                <a:cs typeface="Segoe UI Light" panose="020B0502040204020203" pitchFamily="34" charset="0"/>
              </a:rPr>
              <a:t>LA FÉDÉRATION FRANÇAISE DU </a:t>
            </a:r>
            <a:r>
              <a:rPr lang="fr-FR" sz="6800" b="1" spc="-100">
                <a:solidFill>
                  <a:srgbClr val="ADBCDB"/>
                </a:solidFill>
                <a:latin typeface="Segoe UI Light" panose="020B0502040204020203" pitchFamily="34" charset="0"/>
                <a:ea typeface="Segoe UI Black" panose="020B0A02040204020203" pitchFamily="34" charset="0"/>
                <a:cs typeface="Segoe UI Light" panose="020B0502040204020203" pitchFamily="34" charset="0"/>
              </a:rPr>
              <a:t>BÂTIMENT</a:t>
            </a:r>
            <a:r>
              <a:rPr lang="fr-FR" sz="6800" spc="-100">
                <a:solidFill>
                  <a:srgbClr val="ADBCDB"/>
                </a:solidFill>
                <a:latin typeface="Segoe UI Light" panose="020B0502040204020203" pitchFamily="34" charset="0"/>
                <a:ea typeface="Segoe UI Black" panose="020B0A02040204020203" pitchFamily="34" charset="0"/>
                <a:cs typeface="Segoe UI Light" panose="020B0502040204020203" pitchFamily="34" charset="0"/>
              </a:rPr>
              <a:t> (FFB)</a:t>
            </a:r>
          </a:p>
        </p:txBody>
      </p:sp>
      <p:sp>
        <p:nvSpPr>
          <p:cNvPr id="4" name="Organigramme : Délai 3">
            <a:extLst>
              <a:ext uri="{FF2B5EF4-FFF2-40B4-BE49-F238E27FC236}">
                <a16:creationId xmlns:a16="http://schemas.microsoft.com/office/drawing/2014/main" id="{F82D402C-6B72-4C02-B366-DE6385639B14}"/>
              </a:ext>
            </a:extLst>
          </p:cNvPr>
          <p:cNvSpPr/>
          <p:nvPr/>
        </p:nvSpPr>
        <p:spPr>
          <a:xfrm rot="16200000" flipH="1" flipV="1">
            <a:off x="10709188" y="49094"/>
            <a:ext cx="934296" cy="836108"/>
          </a:xfrm>
          <a:prstGeom prst="flowChartDelay">
            <a:avLst/>
          </a:prstGeom>
          <a:solidFill>
            <a:srgbClr val="ADBCDB"/>
          </a:solidFill>
          <a:ln>
            <a:noFill/>
          </a:ln>
          <a:effectLst>
            <a:outerShdw blurRad="4445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9850949" y="97816"/>
            <a:ext cx="819455" cy="369332"/>
          </a:xfrm>
          <a:prstGeom prst="rect">
            <a:avLst/>
          </a:prstGeom>
        </p:spPr>
        <p:txBody>
          <a:bodyPr wrap="none">
            <a:spAutoFit/>
          </a:bodyPr>
          <a:lstStyle/>
          <a:p>
            <a:pPr algn="ctr"/>
            <a:r>
              <a:rPr lang="fr-FR">
                <a:solidFill>
                  <a:srgbClr val="E0A00B"/>
                </a:solidFill>
                <a:latin typeface="Segoe UI Semilight" panose="020B0402040204020203" pitchFamily="34" charset="0"/>
                <a:cs typeface="Segoe UI Semilight" panose="020B0402040204020203" pitchFamily="34" charset="0"/>
              </a:rPr>
              <a:t>La FFB</a:t>
            </a:r>
          </a:p>
        </p:txBody>
      </p:sp>
      <p:pic>
        <p:nvPicPr>
          <p:cNvPr id="7" name="Image 6" descr="Une image contenant dessin&#10;&#10;Description générée automatiquement">
            <a:extLst>
              <a:ext uri="{FF2B5EF4-FFF2-40B4-BE49-F238E27FC236}">
                <a16:creationId xmlns:a16="http://schemas.microsoft.com/office/drawing/2014/main" id="{0A236726-6DCF-443F-A114-28F0363C222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14399" y="1285884"/>
            <a:ext cx="3757691" cy="3064443"/>
          </a:xfrm>
          <a:prstGeom prst="rect">
            <a:avLst/>
          </a:prstGeom>
        </p:spPr>
      </p:pic>
    </p:spTree>
    <p:extLst>
      <p:ext uri="{BB962C8B-B14F-4D97-AF65-F5344CB8AC3E}">
        <p14:creationId xmlns:p14="http://schemas.microsoft.com/office/powerpoint/2010/main" val="2232436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3" descr="Une image contenant extérieur, grue, lumière, eau&#10;&#10;Description générée automatiquement">
            <a:extLst>
              <a:ext uri="{FF2B5EF4-FFF2-40B4-BE49-F238E27FC236}">
                <a16:creationId xmlns:a16="http://schemas.microsoft.com/office/drawing/2014/main" id="{D91E42EE-8381-4437-94CC-EB716AA46D88}"/>
              </a:ext>
            </a:extLst>
          </p:cNvPr>
          <p:cNvPicPr>
            <a:picLocks noChangeAspect="1"/>
          </p:cNvPicPr>
          <p:nvPr/>
        </p:nvPicPr>
        <p:blipFill rotWithShape="1">
          <a:blip r:embed="rId2" cstate="screen">
            <a:duotone>
              <a:schemeClr val="accent5">
                <a:shade val="45000"/>
                <a:satMod val="135000"/>
              </a:schemeClr>
              <a:prstClr val="white"/>
            </a:duotone>
            <a:alphaModFix amt="35000"/>
            <a:extLst>
              <a:ext uri="{28A0092B-C50C-407E-A947-70E740481C1C}">
                <a14:useLocalDpi xmlns:a14="http://schemas.microsoft.com/office/drawing/2010/main"/>
              </a:ext>
            </a:extLst>
          </a:blip>
          <a:srcRect/>
          <a:stretch/>
        </p:blipFill>
        <p:spPr>
          <a:xfrm>
            <a:off x="6339048" y="-5069"/>
            <a:ext cx="5852952" cy="6858000"/>
          </a:xfrm>
          <a:prstGeom prst="rect">
            <a:avLst/>
          </a:prstGeom>
        </p:spPr>
      </p:pic>
      <p:sp>
        <p:nvSpPr>
          <p:cNvPr id="12" name="Forme libre : forme 11">
            <a:extLst>
              <a:ext uri="{FF2B5EF4-FFF2-40B4-BE49-F238E27FC236}">
                <a16:creationId xmlns:a16="http://schemas.microsoft.com/office/drawing/2014/main" id="{41C79476-D4E3-4675-9777-1B670101A313}"/>
              </a:ext>
            </a:extLst>
          </p:cNvPr>
          <p:cNvSpPr/>
          <p:nvPr/>
        </p:nvSpPr>
        <p:spPr>
          <a:xfrm>
            <a:off x="-98781" y="-5069"/>
            <a:ext cx="9256690" cy="6863069"/>
          </a:xfrm>
          <a:custGeom>
            <a:avLst/>
            <a:gdLst>
              <a:gd name="connsiteX0" fmla="*/ 0 w 7631948"/>
              <a:gd name="connsiteY0" fmla="*/ 0 h 6863069"/>
              <a:gd name="connsiteX1" fmla="*/ 7619092 w 7631948"/>
              <a:gd name="connsiteY1" fmla="*/ 0 h 6863069"/>
              <a:gd name="connsiteX2" fmla="*/ 7618275 w 7631948"/>
              <a:gd name="connsiteY2" fmla="*/ 322 h 6863069"/>
              <a:gd name="connsiteX3" fmla="*/ 5345595 w 7631948"/>
              <a:gd name="connsiteY3" fmla="*/ 3429000 h 6863069"/>
              <a:gd name="connsiteX4" fmla="*/ 7618275 w 7631948"/>
              <a:gd name="connsiteY4" fmla="*/ 6857678 h 6863069"/>
              <a:gd name="connsiteX5" fmla="*/ 7631948 w 7631948"/>
              <a:gd name="connsiteY5" fmla="*/ 6863069 h 6863069"/>
              <a:gd name="connsiteX6" fmla="*/ 0 w 7631948"/>
              <a:gd name="connsiteY6" fmla="*/ 6863069 h 6863069"/>
              <a:gd name="connsiteX7" fmla="*/ 0 w 7631948"/>
              <a:gd name="connsiteY7" fmla="*/ 0 h 686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31948" h="6863069">
                <a:moveTo>
                  <a:pt x="0" y="0"/>
                </a:moveTo>
                <a:lnTo>
                  <a:pt x="7619092" y="0"/>
                </a:lnTo>
                <a:lnTo>
                  <a:pt x="7618275" y="322"/>
                </a:lnTo>
                <a:cubicBezTo>
                  <a:pt x="6282716" y="565216"/>
                  <a:pt x="5345595" y="1887670"/>
                  <a:pt x="5345595" y="3429000"/>
                </a:cubicBezTo>
                <a:cubicBezTo>
                  <a:pt x="5345595" y="4970330"/>
                  <a:pt x="6282716" y="6292784"/>
                  <a:pt x="7618275" y="6857678"/>
                </a:cubicBezTo>
                <a:lnTo>
                  <a:pt x="7631948" y="6863069"/>
                </a:lnTo>
                <a:lnTo>
                  <a:pt x="0" y="6863069"/>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15" name="Organigramme : Délai 14">
            <a:extLst>
              <a:ext uri="{FF2B5EF4-FFF2-40B4-BE49-F238E27FC236}">
                <a16:creationId xmlns:a16="http://schemas.microsoft.com/office/drawing/2014/main" id="{430BD822-3007-44C3-95C5-2D23DB218240}"/>
              </a:ext>
            </a:extLst>
          </p:cNvPr>
          <p:cNvSpPr/>
          <p:nvPr/>
        </p:nvSpPr>
        <p:spPr>
          <a:xfrm rot="-2700000" flipV="1">
            <a:off x="-1487722" y="2158447"/>
            <a:ext cx="6818575" cy="5457233"/>
          </a:xfrm>
          <a:prstGeom prst="flowChartDelay">
            <a:avLst/>
          </a:prstGeom>
          <a:solidFill>
            <a:srgbClr val="ADBCD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fr-FR">
              <a:solidFill>
                <a:srgbClr val="E0A00B"/>
              </a:solidFill>
              <a:cs typeface="Calibri"/>
            </a:endParaRPr>
          </a:p>
        </p:txBody>
      </p:sp>
      <p:sp>
        <p:nvSpPr>
          <p:cNvPr id="5" name="ZoneTexte 4"/>
          <p:cNvSpPr txBox="1"/>
          <p:nvPr/>
        </p:nvSpPr>
        <p:spPr>
          <a:xfrm>
            <a:off x="774691" y="97817"/>
            <a:ext cx="1146875" cy="369332"/>
          </a:xfrm>
          <a:prstGeom prst="rect">
            <a:avLst/>
          </a:prstGeom>
          <a:noFill/>
        </p:spPr>
        <p:txBody>
          <a:bodyPr wrap="square" rtlCol="0">
            <a:spAutoFit/>
          </a:bodyPr>
          <a:lstStyle/>
          <a:p>
            <a:pPr algn="ctr"/>
            <a:r>
              <a:rPr lang="fr-FR">
                <a:solidFill>
                  <a:srgbClr val="E0A00B"/>
                </a:solidFill>
                <a:latin typeface="Segoe UI Semilight" panose="020B0402040204020203" pitchFamily="34" charset="0"/>
                <a:cs typeface="Segoe UI Semilight" panose="020B0402040204020203" pitchFamily="34" charset="0"/>
              </a:rPr>
              <a:t>La FFB</a:t>
            </a:r>
          </a:p>
        </p:txBody>
      </p:sp>
      <p:sp>
        <p:nvSpPr>
          <p:cNvPr id="6" name="ZoneTexte 5"/>
          <p:cNvSpPr txBox="1"/>
          <p:nvPr/>
        </p:nvSpPr>
        <p:spPr>
          <a:xfrm>
            <a:off x="1044561" y="836481"/>
            <a:ext cx="5714430" cy="1400383"/>
          </a:xfrm>
          <a:prstGeom prst="rect">
            <a:avLst/>
          </a:prstGeom>
          <a:noFill/>
        </p:spPr>
        <p:txBody>
          <a:bodyPr wrap="square" rtlCol="0">
            <a:spAutoFit/>
          </a:bodyPr>
          <a:lstStyle/>
          <a:p>
            <a:pPr algn="just">
              <a:lnSpc>
                <a:spcPts val="3400"/>
              </a:lnSpc>
            </a:pPr>
            <a:r>
              <a:rPr lang="fr-FR" sz="3000" dirty="0">
                <a:latin typeface="Segoe UI Emoji" panose="020B0502040204020203" pitchFamily="34" charset="0"/>
                <a:ea typeface="Segoe UI Emoji" panose="020B0502040204020203" pitchFamily="34" charset="0"/>
              </a:rPr>
              <a:t>La FFB rassemble </a:t>
            </a:r>
            <a:r>
              <a:rPr lang="fr-FR" sz="3000" dirty="0">
                <a:solidFill>
                  <a:srgbClr val="E0A00B"/>
                </a:solidFill>
                <a:latin typeface="Segoe UI Emoji" panose="020B0502040204020203" pitchFamily="34" charset="0"/>
                <a:ea typeface="Segoe UI Emoji" panose="020B0502040204020203" pitchFamily="34" charset="0"/>
              </a:rPr>
              <a:t>les entreprises de tous métiers et de toutes les tailles</a:t>
            </a:r>
          </a:p>
        </p:txBody>
      </p:sp>
      <p:sp>
        <p:nvSpPr>
          <p:cNvPr id="7" name="Rectangle 6"/>
          <p:cNvSpPr/>
          <p:nvPr/>
        </p:nvSpPr>
        <p:spPr>
          <a:xfrm>
            <a:off x="7394713" y="0"/>
            <a:ext cx="479728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p:cNvSpPr txBox="1"/>
          <p:nvPr/>
        </p:nvSpPr>
        <p:spPr>
          <a:xfrm>
            <a:off x="7647134" y="1759757"/>
            <a:ext cx="4012729" cy="3524042"/>
          </a:xfrm>
          <a:prstGeom prst="rect">
            <a:avLst/>
          </a:prstGeom>
          <a:noFill/>
        </p:spPr>
        <p:txBody>
          <a:bodyPr wrap="square" rtlCol="0">
            <a:spAutoFit/>
          </a:bodyPr>
          <a:lstStyle/>
          <a:p>
            <a:pPr>
              <a:lnSpc>
                <a:spcPts val="4100"/>
              </a:lnSpc>
            </a:pPr>
            <a:r>
              <a:rPr lang="fr-FR" sz="4000" dirty="0">
                <a:latin typeface="Segoe UI Semibold" panose="020B0702040204020203" pitchFamily="34" charset="0"/>
                <a:cs typeface="Segoe UI Semibold" panose="020B0702040204020203" pitchFamily="34" charset="0"/>
              </a:rPr>
              <a:t>Elle est officiellement </a:t>
            </a:r>
            <a:r>
              <a:rPr lang="fr-FR" sz="4000" dirty="0">
                <a:solidFill>
                  <a:srgbClr val="E0A00B"/>
                </a:solidFill>
                <a:latin typeface="Segoe UI Semibold" panose="020B0702040204020203" pitchFamily="34" charset="0"/>
                <a:cs typeface="Segoe UI Semibold" panose="020B0702040204020203" pitchFamily="34" charset="0"/>
              </a:rPr>
              <a:t>la 1</a:t>
            </a:r>
            <a:r>
              <a:rPr lang="fr-FR" sz="4000" baseline="30000" dirty="0">
                <a:solidFill>
                  <a:srgbClr val="E0A00B"/>
                </a:solidFill>
                <a:latin typeface="Segoe UI Semibold" panose="020B0702040204020203" pitchFamily="34" charset="0"/>
                <a:cs typeface="Segoe UI Semibold" panose="020B0702040204020203" pitchFamily="34" charset="0"/>
              </a:rPr>
              <a:t>ère</a:t>
            </a:r>
            <a:r>
              <a:rPr lang="fr-FR" sz="4000" dirty="0">
                <a:solidFill>
                  <a:srgbClr val="E0A00B"/>
                </a:solidFill>
                <a:latin typeface="Segoe UI Semibold" panose="020B0702040204020203" pitchFamily="34" charset="0"/>
                <a:cs typeface="Segoe UI Semibold" panose="020B0702040204020203" pitchFamily="34" charset="0"/>
              </a:rPr>
              <a:t> organisation </a:t>
            </a:r>
            <a:r>
              <a:rPr lang="fr-FR" sz="4000" dirty="0">
                <a:latin typeface="Segoe UI Semibold" panose="020B0702040204020203" pitchFamily="34" charset="0"/>
                <a:cs typeface="Segoe UI Semibold" panose="020B0702040204020203" pitchFamily="34" charset="0"/>
              </a:rPr>
              <a:t>représentative des employeurs du bâtiment</a:t>
            </a:r>
          </a:p>
          <a:p>
            <a:endParaRPr lang="fr-FR" dirty="0"/>
          </a:p>
        </p:txBody>
      </p:sp>
      <p:sp>
        <p:nvSpPr>
          <p:cNvPr id="2" name="ZoneTexte 1"/>
          <p:cNvSpPr txBox="1"/>
          <p:nvPr/>
        </p:nvSpPr>
        <p:spPr>
          <a:xfrm>
            <a:off x="1219483" y="4806693"/>
            <a:ext cx="5997298" cy="1477328"/>
          </a:xfrm>
          <a:prstGeom prst="rect">
            <a:avLst/>
          </a:prstGeom>
          <a:noFill/>
        </p:spPr>
        <p:txBody>
          <a:bodyPr wrap="square" rtlCol="0">
            <a:spAutoFit/>
          </a:bodyPr>
          <a:lstStyle/>
          <a:p>
            <a:r>
              <a:rPr lang="fr-FR" sz="3000">
                <a:solidFill>
                  <a:srgbClr val="E0A00B"/>
                </a:solidFill>
                <a:latin typeface="Segoe UI" panose="020B0502040204020203" pitchFamily="34" charset="0"/>
                <a:cs typeface="Segoe UI" panose="020B0502040204020203" pitchFamily="34" charset="0"/>
              </a:rPr>
              <a:t>Objectif : </a:t>
            </a:r>
          </a:p>
          <a:p>
            <a:r>
              <a:rPr lang="fr-FR" sz="3000">
                <a:latin typeface="Segoe UI" panose="020B0502040204020203" pitchFamily="34" charset="0"/>
                <a:cs typeface="Segoe UI" panose="020B0502040204020203" pitchFamily="34" charset="0"/>
              </a:rPr>
              <a:t>défendre les intérêts collectifs de la profession</a:t>
            </a:r>
          </a:p>
        </p:txBody>
      </p:sp>
      <p:sp>
        <p:nvSpPr>
          <p:cNvPr id="9" name="Organigramme : Délai 8">
            <a:extLst>
              <a:ext uri="{FF2B5EF4-FFF2-40B4-BE49-F238E27FC236}">
                <a16:creationId xmlns:a16="http://schemas.microsoft.com/office/drawing/2014/main" id="{49789C9E-E6DD-4CB6-B566-FBE795469A15}"/>
              </a:ext>
            </a:extLst>
          </p:cNvPr>
          <p:cNvSpPr/>
          <p:nvPr/>
        </p:nvSpPr>
        <p:spPr>
          <a:xfrm rot="16200000" flipH="1" flipV="1">
            <a:off x="55702" y="49096"/>
            <a:ext cx="934296" cy="836108"/>
          </a:xfrm>
          <a:prstGeom prst="flowChartDelay">
            <a:avLst/>
          </a:prstGeom>
          <a:solidFill>
            <a:srgbClr val="ADBCDB"/>
          </a:solidFill>
          <a:ln>
            <a:noFill/>
          </a:ln>
          <a:effectLst>
            <a:outerShdw blurRad="4445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6F60"/>
              </a:solidFill>
            </a:endParaRPr>
          </a:p>
        </p:txBody>
      </p:sp>
      <p:pic>
        <p:nvPicPr>
          <p:cNvPr id="17" name="Image 16" descr="Une image contenant dessin&#10;&#10;Description générée automatiquement">
            <a:extLst>
              <a:ext uri="{FF2B5EF4-FFF2-40B4-BE49-F238E27FC236}">
                <a16:creationId xmlns:a16="http://schemas.microsoft.com/office/drawing/2014/main" id="{0A236726-6DCF-443F-A114-28F0363C222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6411" y="2588212"/>
            <a:ext cx="2289522" cy="1867133"/>
          </a:xfrm>
          <a:prstGeom prst="rect">
            <a:avLst/>
          </a:prstGeom>
        </p:spPr>
      </p:pic>
    </p:spTree>
    <p:extLst>
      <p:ext uri="{BB962C8B-B14F-4D97-AF65-F5344CB8AC3E}">
        <p14:creationId xmlns:p14="http://schemas.microsoft.com/office/powerpoint/2010/main" val="3797817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Organigramme : Délai 13">
            <a:extLst>
              <a:ext uri="{FF2B5EF4-FFF2-40B4-BE49-F238E27FC236}">
                <a16:creationId xmlns:a16="http://schemas.microsoft.com/office/drawing/2014/main" id="{9A9826C0-00D7-4426-915D-A4AEFB8780F8}"/>
              </a:ext>
            </a:extLst>
          </p:cNvPr>
          <p:cNvSpPr/>
          <p:nvPr/>
        </p:nvSpPr>
        <p:spPr>
          <a:xfrm rot="2700000" flipH="1" flipV="1">
            <a:off x="6790143" y="1709354"/>
            <a:ext cx="6818575" cy="5457233"/>
          </a:xfrm>
          <a:prstGeom prst="flowChartDelay">
            <a:avLst/>
          </a:prstGeom>
          <a:solidFill>
            <a:srgbClr val="ADBCD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fr-FR">
              <a:solidFill>
                <a:srgbClr val="E0A00B"/>
              </a:solidFill>
              <a:cs typeface="Calibri"/>
            </a:endParaRPr>
          </a:p>
        </p:txBody>
      </p:sp>
      <p:sp>
        <p:nvSpPr>
          <p:cNvPr id="23" name="ZoneTexte 22"/>
          <p:cNvSpPr txBox="1"/>
          <p:nvPr/>
        </p:nvSpPr>
        <p:spPr>
          <a:xfrm>
            <a:off x="6902848" y="1701375"/>
            <a:ext cx="4303919" cy="1173707"/>
          </a:xfrm>
          <a:prstGeom prst="rect">
            <a:avLst/>
          </a:prstGeom>
          <a:noFill/>
        </p:spPr>
        <p:txBody>
          <a:bodyPr wrap="square" rtlCol="0">
            <a:spAutoFit/>
          </a:bodyPr>
          <a:lstStyle/>
          <a:p>
            <a:endParaRPr lang="fr-FR"/>
          </a:p>
        </p:txBody>
      </p:sp>
      <p:sp>
        <p:nvSpPr>
          <p:cNvPr id="7" name="ZoneTexte 6"/>
          <p:cNvSpPr txBox="1"/>
          <p:nvPr/>
        </p:nvSpPr>
        <p:spPr>
          <a:xfrm>
            <a:off x="870634" y="2026387"/>
            <a:ext cx="5398791" cy="5427127"/>
          </a:xfrm>
          <a:prstGeom prst="rect">
            <a:avLst/>
          </a:prstGeom>
          <a:noFill/>
        </p:spPr>
        <p:txBody>
          <a:bodyPr wrap="square" rtlCol="0">
            <a:spAutoFit/>
          </a:bodyPr>
          <a:lstStyle/>
          <a:p>
            <a:pPr algn="just"/>
            <a:endParaRPr lang="fr-FR" sz="3000" dirty="0">
              <a:latin typeface="Segoe UI Light" panose="020B0502040204020203" pitchFamily="34" charset="0"/>
              <a:cs typeface="Segoe UI Light" panose="020B0502040204020203" pitchFamily="34" charset="0"/>
            </a:endParaRPr>
          </a:p>
          <a:p>
            <a:pPr algn="just">
              <a:lnSpc>
                <a:spcPts val="2500"/>
              </a:lnSpc>
            </a:pPr>
            <a:r>
              <a:rPr lang="fr-FR" sz="3000" dirty="0">
                <a:latin typeface="Segoe UI Light" panose="020B0502040204020203" pitchFamily="34" charset="0"/>
                <a:cs typeface="Segoe UI Light" panose="020B0502040204020203" pitchFamily="34" charset="0"/>
              </a:rPr>
              <a:t>Ces entreprises réalisent : </a:t>
            </a:r>
          </a:p>
          <a:p>
            <a:pPr algn="just">
              <a:lnSpc>
                <a:spcPts val="2500"/>
              </a:lnSpc>
            </a:pPr>
            <a:endParaRPr lang="fr-FR" sz="3000" dirty="0">
              <a:latin typeface="Segoe UI Light" panose="020B0502040204020203" pitchFamily="34" charset="0"/>
              <a:cs typeface="Segoe UI Light" panose="020B0502040204020203" pitchFamily="34" charset="0"/>
            </a:endParaRPr>
          </a:p>
          <a:p>
            <a:pPr algn="just">
              <a:lnSpc>
                <a:spcPts val="2500"/>
              </a:lnSpc>
            </a:pPr>
            <a:r>
              <a:rPr lang="fr-FR" sz="3000" dirty="0">
                <a:latin typeface="Segoe UI Light" panose="020B0502040204020203" pitchFamily="34" charset="0"/>
                <a:cs typeface="Segoe UI Light" panose="020B0502040204020203" pitchFamily="34" charset="0"/>
              </a:rPr>
              <a:t>les </a:t>
            </a:r>
            <a:r>
              <a:rPr lang="fr-FR" sz="3000" b="1" dirty="0">
                <a:solidFill>
                  <a:srgbClr val="E0A00B"/>
                </a:solidFill>
                <a:latin typeface="Segoe UI Light" panose="020B0502040204020203" pitchFamily="34" charset="0"/>
                <a:cs typeface="Segoe UI Light" panose="020B0502040204020203" pitchFamily="34" charset="0"/>
              </a:rPr>
              <a:t>2/3 des 215 milliards d’€</a:t>
            </a:r>
            <a:r>
              <a:rPr lang="fr-FR" sz="3000" dirty="0">
                <a:solidFill>
                  <a:srgbClr val="E0A00B"/>
                </a:solidFill>
                <a:latin typeface="Segoe UI Light" panose="020B0502040204020203" pitchFamily="34" charset="0"/>
                <a:cs typeface="Segoe UI Light" panose="020B0502040204020203" pitchFamily="34" charset="0"/>
              </a:rPr>
              <a:t> </a:t>
            </a:r>
            <a:r>
              <a:rPr lang="fr-FR" sz="3000" dirty="0">
                <a:latin typeface="Segoe UI Light" panose="020B0502040204020203" pitchFamily="34" charset="0"/>
                <a:cs typeface="Segoe UI Light" panose="020B0502040204020203" pitchFamily="34" charset="0"/>
              </a:rPr>
              <a:t>HT de la production annuelle du bâtiment </a:t>
            </a:r>
          </a:p>
          <a:p>
            <a:pPr algn="just">
              <a:lnSpc>
                <a:spcPts val="2500"/>
              </a:lnSpc>
            </a:pPr>
            <a:endParaRPr lang="fr-FR" sz="3000" dirty="0">
              <a:latin typeface="Segoe UI Light" panose="020B0502040204020203" pitchFamily="34" charset="0"/>
              <a:cs typeface="Segoe UI Light" panose="020B0502040204020203" pitchFamily="34" charset="0"/>
            </a:endParaRPr>
          </a:p>
          <a:p>
            <a:pPr algn="just">
              <a:lnSpc>
                <a:spcPts val="2500"/>
              </a:lnSpc>
            </a:pPr>
            <a:r>
              <a:rPr lang="fr-FR" sz="3000" dirty="0">
                <a:latin typeface="Segoe UI Light" panose="020B0502040204020203" pitchFamily="34" charset="0"/>
                <a:cs typeface="Segoe UI Light" panose="020B0502040204020203" pitchFamily="34" charset="0"/>
              </a:rPr>
              <a:t>emploient les </a:t>
            </a:r>
            <a:r>
              <a:rPr lang="fr-FR" sz="3000" b="1" dirty="0">
                <a:solidFill>
                  <a:srgbClr val="E0A00B"/>
                </a:solidFill>
                <a:latin typeface="Segoe UI Light" panose="020B0502040204020203" pitchFamily="34" charset="0"/>
                <a:cs typeface="Segoe UI Light" panose="020B0502040204020203" pitchFamily="34" charset="0"/>
              </a:rPr>
              <a:t>2/3 des 1 286 000 salariés du bâtiment</a:t>
            </a:r>
            <a:r>
              <a:rPr lang="fr-FR" sz="3000" dirty="0">
                <a:solidFill>
                  <a:srgbClr val="E0A00B"/>
                </a:solidFill>
                <a:latin typeface="Segoe UI Light" panose="020B0502040204020203" pitchFamily="34" charset="0"/>
                <a:cs typeface="Segoe UI Light" panose="020B0502040204020203" pitchFamily="34" charset="0"/>
              </a:rPr>
              <a:t> </a:t>
            </a:r>
          </a:p>
          <a:p>
            <a:pPr algn="just"/>
            <a:endParaRPr lang="fr-FR" sz="3000" dirty="0">
              <a:latin typeface="Segoe UI Light" panose="020B0502040204020203" pitchFamily="34" charset="0"/>
              <a:cs typeface="Segoe UI Light" panose="020B0502040204020203" pitchFamily="34" charset="0"/>
            </a:endParaRPr>
          </a:p>
          <a:p>
            <a:pPr algn="just"/>
            <a:endParaRPr lang="fr-FR" sz="3000" dirty="0">
              <a:latin typeface="Segoe UI Light" panose="020B0502040204020203" pitchFamily="34" charset="0"/>
              <a:cs typeface="Segoe UI Light" panose="020B0502040204020203" pitchFamily="34" charset="0"/>
            </a:endParaRPr>
          </a:p>
          <a:p>
            <a:pPr algn="r"/>
            <a:endParaRPr lang="fr-FR" sz="3000" b="1" dirty="0">
              <a:latin typeface="Segoe UI Light" panose="020B0502040204020203" pitchFamily="34" charset="0"/>
              <a:cs typeface="Segoe UI Light" panose="020B0502040204020203" pitchFamily="34" charset="0"/>
            </a:endParaRPr>
          </a:p>
          <a:p>
            <a:pPr algn="r"/>
            <a:endParaRPr lang="fr-FR" sz="3000" b="1" dirty="0">
              <a:latin typeface="Segoe UI Light" panose="020B0502040204020203" pitchFamily="34" charset="0"/>
              <a:cs typeface="Segoe UI Light" panose="020B0502040204020203" pitchFamily="34" charset="0"/>
            </a:endParaRPr>
          </a:p>
          <a:p>
            <a:pPr algn="r"/>
            <a:endParaRPr lang="fr-FR" sz="3000" b="1" dirty="0">
              <a:latin typeface="Segoe UI Light" panose="020B0502040204020203" pitchFamily="34" charset="0"/>
              <a:cs typeface="Segoe UI Light" panose="020B0502040204020203" pitchFamily="34" charset="0"/>
            </a:endParaRPr>
          </a:p>
        </p:txBody>
      </p:sp>
      <p:sp>
        <p:nvSpPr>
          <p:cNvPr id="3" name="ZoneTexte 2"/>
          <p:cNvSpPr txBox="1"/>
          <p:nvPr/>
        </p:nvSpPr>
        <p:spPr>
          <a:xfrm>
            <a:off x="6331501" y="772277"/>
            <a:ext cx="5109792" cy="3539430"/>
          </a:xfrm>
          <a:prstGeom prst="rect">
            <a:avLst/>
          </a:prstGeom>
          <a:noFill/>
        </p:spPr>
        <p:txBody>
          <a:bodyPr wrap="square" rtlCol="0">
            <a:spAutoFit/>
          </a:bodyPr>
          <a:lstStyle/>
          <a:p>
            <a:pPr algn="r"/>
            <a:r>
              <a:rPr lang="fr-FR" sz="4000" dirty="0">
                <a:solidFill>
                  <a:schemeClr val="bg2">
                    <a:lumMod val="25000"/>
                  </a:schemeClr>
                </a:solidFill>
                <a:latin typeface="Segoe UI Semibold" panose="020B0702040204020203" pitchFamily="34" charset="0"/>
                <a:ea typeface="Segoe UI Black" panose="020B0A02040204020203" pitchFamily="34" charset="0"/>
                <a:cs typeface="Segoe UI Semibold" panose="020B0702040204020203" pitchFamily="34" charset="0"/>
              </a:rPr>
              <a:t>La FFB représente </a:t>
            </a:r>
          </a:p>
          <a:p>
            <a:pPr algn="r"/>
            <a:r>
              <a:rPr lang="fr-FR" sz="4000" dirty="0">
                <a:solidFill>
                  <a:srgbClr val="E0A00B"/>
                </a:solidFill>
                <a:latin typeface="Segoe UI Semibold" panose="020B0702040204020203" pitchFamily="34" charset="0"/>
                <a:ea typeface="Segoe UI Black" panose="020B0A02040204020203" pitchFamily="34" charset="0"/>
                <a:cs typeface="Segoe UI Semibold" panose="020B0702040204020203" pitchFamily="34" charset="0"/>
              </a:rPr>
              <a:t>50.000 entreprises </a:t>
            </a:r>
            <a:r>
              <a:rPr lang="fr-FR" sz="4000" dirty="0">
                <a:solidFill>
                  <a:schemeClr val="bg2">
                    <a:lumMod val="25000"/>
                  </a:schemeClr>
                </a:solidFill>
                <a:latin typeface="Segoe UI Semibold" panose="020B0702040204020203" pitchFamily="34" charset="0"/>
                <a:ea typeface="Segoe UI Black" panose="020B0A02040204020203" pitchFamily="34" charset="0"/>
                <a:cs typeface="Segoe UI Semibold" panose="020B0702040204020203" pitchFamily="34" charset="0"/>
              </a:rPr>
              <a:t>adhérentes </a:t>
            </a:r>
          </a:p>
          <a:p>
            <a:pPr algn="r"/>
            <a:r>
              <a:rPr lang="fr-FR" sz="4000" dirty="0">
                <a:solidFill>
                  <a:schemeClr val="bg2">
                    <a:lumMod val="25000"/>
                  </a:schemeClr>
                </a:solidFill>
                <a:latin typeface="Segoe UI Semibold" panose="020B0702040204020203" pitchFamily="34" charset="0"/>
                <a:ea typeface="Segoe UI Black" panose="020B0A02040204020203" pitchFamily="34" charset="0"/>
                <a:cs typeface="Segoe UI Semibold" panose="020B0702040204020203" pitchFamily="34" charset="0"/>
              </a:rPr>
              <a:t>dont </a:t>
            </a:r>
            <a:r>
              <a:rPr lang="fr-FR" sz="4000" dirty="0">
                <a:solidFill>
                  <a:srgbClr val="E0A00B"/>
                </a:solidFill>
                <a:latin typeface="Segoe UI Semibold" panose="020B0702040204020203" pitchFamily="34" charset="0"/>
                <a:ea typeface="Segoe UI Black" panose="020B0A02040204020203" pitchFamily="34" charset="0"/>
                <a:cs typeface="Segoe UI Semibold" panose="020B0702040204020203" pitchFamily="34" charset="0"/>
              </a:rPr>
              <a:t>35.000 de taille artisanale</a:t>
            </a:r>
          </a:p>
          <a:p>
            <a:pPr algn="r"/>
            <a:endParaRPr lang="fr-FR" sz="2400" dirty="0">
              <a:solidFill>
                <a:schemeClr val="bg2">
                  <a:lumMod val="25000"/>
                </a:schemeClr>
              </a:solidFill>
              <a:latin typeface="Segoe UI Semibold" panose="020B0702040204020203" pitchFamily="34" charset="0"/>
              <a:ea typeface="Segoe UI Black" panose="020B0A02040204020203" pitchFamily="34" charset="0"/>
              <a:cs typeface="Segoe UI Semibold" panose="020B0702040204020203" pitchFamily="34" charset="0"/>
            </a:endParaRPr>
          </a:p>
        </p:txBody>
      </p:sp>
      <p:sp>
        <p:nvSpPr>
          <p:cNvPr id="10" name="ZoneTexte 9">
            <a:extLst>
              <a:ext uri="{FF2B5EF4-FFF2-40B4-BE49-F238E27FC236}">
                <a16:creationId xmlns:a16="http://schemas.microsoft.com/office/drawing/2014/main" id="{6B787ACA-495B-4AA2-A64E-A210666DE75F}"/>
              </a:ext>
            </a:extLst>
          </p:cNvPr>
          <p:cNvSpPr txBox="1"/>
          <p:nvPr/>
        </p:nvSpPr>
        <p:spPr>
          <a:xfrm>
            <a:off x="808558" y="97816"/>
            <a:ext cx="1146875" cy="369332"/>
          </a:xfrm>
          <a:prstGeom prst="rect">
            <a:avLst/>
          </a:prstGeom>
          <a:noFill/>
        </p:spPr>
        <p:txBody>
          <a:bodyPr wrap="square" rtlCol="0">
            <a:spAutoFit/>
          </a:bodyPr>
          <a:lstStyle/>
          <a:p>
            <a:pPr algn="ctr"/>
            <a:r>
              <a:rPr lang="fr-FR">
                <a:solidFill>
                  <a:srgbClr val="E0A00B"/>
                </a:solidFill>
                <a:latin typeface="Segoe UI Semilight" panose="020B0402040204020203" pitchFamily="34" charset="0"/>
                <a:cs typeface="Segoe UI Semilight" panose="020B0402040204020203" pitchFamily="34" charset="0"/>
              </a:rPr>
              <a:t>La FFB</a:t>
            </a:r>
          </a:p>
        </p:txBody>
      </p:sp>
      <p:sp>
        <p:nvSpPr>
          <p:cNvPr id="13" name="Organigramme : Délai 12">
            <a:extLst>
              <a:ext uri="{FF2B5EF4-FFF2-40B4-BE49-F238E27FC236}">
                <a16:creationId xmlns:a16="http://schemas.microsoft.com/office/drawing/2014/main" id="{7789B501-E894-41EF-8172-E44EB68D9F44}"/>
              </a:ext>
            </a:extLst>
          </p:cNvPr>
          <p:cNvSpPr/>
          <p:nvPr/>
        </p:nvSpPr>
        <p:spPr>
          <a:xfrm rot="16200000" flipH="1" flipV="1">
            <a:off x="55702" y="49096"/>
            <a:ext cx="934296" cy="836108"/>
          </a:xfrm>
          <a:prstGeom prst="flowChartDelay">
            <a:avLst/>
          </a:prstGeom>
          <a:solidFill>
            <a:srgbClr val="ADBCDB"/>
          </a:solidFill>
          <a:ln>
            <a:noFill/>
          </a:ln>
          <a:effectLst>
            <a:outerShdw blurRad="4445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70B8"/>
              </a:solidFill>
            </a:endParaRPr>
          </a:p>
        </p:txBody>
      </p:sp>
      <p:pic>
        <p:nvPicPr>
          <p:cNvPr id="4" name="Graphique 3" descr="Ville">
            <a:extLst>
              <a:ext uri="{FF2B5EF4-FFF2-40B4-BE49-F238E27FC236}">
                <a16:creationId xmlns:a16="http://schemas.microsoft.com/office/drawing/2014/main" id="{6AE6A423-697B-4CA5-A1E1-6C1BFA4DFF38}"/>
              </a:ext>
            </a:extLst>
          </p:cNvPr>
          <p:cNvPicPr>
            <a:picLocks noChangeAspect="1"/>
          </p:cNvPicPr>
          <p:nvPr/>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96808" y="3123125"/>
            <a:ext cx="611750" cy="611750"/>
          </a:xfrm>
          <a:prstGeom prst="rect">
            <a:avLst/>
          </a:prstGeom>
        </p:spPr>
      </p:pic>
      <p:sp>
        <p:nvSpPr>
          <p:cNvPr id="11" name="Shape 3690"/>
          <p:cNvSpPr/>
          <p:nvPr/>
        </p:nvSpPr>
        <p:spPr>
          <a:xfrm>
            <a:off x="317334" y="4392707"/>
            <a:ext cx="491223" cy="347244"/>
          </a:xfrm>
          <a:custGeom>
            <a:avLst/>
            <a:gdLst/>
            <a:ahLst/>
            <a:cxnLst>
              <a:cxn ang="0">
                <a:pos x="wd2" y="hd2"/>
              </a:cxn>
              <a:cxn ang="5400000">
                <a:pos x="wd2" y="hd2"/>
              </a:cxn>
              <a:cxn ang="10800000">
                <a:pos x="wd2" y="hd2"/>
              </a:cxn>
              <a:cxn ang="16200000">
                <a:pos x="wd2" y="hd2"/>
              </a:cxn>
            </a:cxnLst>
            <a:rect l="0" t="0" r="r" b="b"/>
            <a:pathLst>
              <a:path w="21600" h="21600" extrusionOk="0">
                <a:moveTo>
                  <a:pt x="4457" y="20400"/>
                </a:moveTo>
                <a:cubicBezTo>
                  <a:pt x="4686" y="18710"/>
                  <a:pt x="5897" y="18036"/>
                  <a:pt x="7134" y="17493"/>
                </a:cubicBezTo>
                <a:lnTo>
                  <a:pt x="7173" y="17477"/>
                </a:lnTo>
                <a:cubicBezTo>
                  <a:pt x="8055" y="17190"/>
                  <a:pt x="9626" y="16039"/>
                  <a:pt x="9626" y="13569"/>
                </a:cubicBezTo>
                <a:cubicBezTo>
                  <a:pt x="9626" y="11474"/>
                  <a:pt x="8932" y="10452"/>
                  <a:pt x="8558" y="9902"/>
                </a:cubicBezTo>
                <a:cubicBezTo>
                  <a:pt x="8484" y="9791"/>
                  <a:pt x="8394" y="9649"/>
                  <a:pt x="8414" y="9680"/>
                </a:cubicBezTo>
                <a:cubicBezTo>
                  <a:pt x="8384" y="9599"/>
                  <a:pt x="8237" y="9129"/>
                  <a:pt x="8449" y="8035"/>
                </a:cubicBezTo>
                <a:cubicBezTo>
                  <a:pt x="8549" y="7523"/>
                  <a:pt x="8380" y="7241"/>
                  <a:pt x="8380" y="7241"/>
                </a:cubicBezTo>
                <a:cubicBezTo>
                  <a:pt x="8112" y="6504"/>
                  <a:pt x="7614" y="5133"/>
                  <a:pt x="7988" y="4025"/>
                </a:cubicBezTo>
                <a:cubicBezTo>
                  <a:pt x="8490" y="2492"/>
                  <a:pt x="8935" y="2190"/>
                  <a:pt x="9741" y="1747"/>
                </a:cubicBezTo>
                <a:cubicBezTo>
                  <a:pt x="9788" y="1721"/>
                  <a:pt x="9834" y="1692"/>
                  <a:pt x="9877" y="1657"/>
                </a:cubicBezTo>
                <a:cubicBezTo>
                  <a:pt x="10029" y="1535"/>
                  <a:pt x="10674" y="1200"/>
                  <a:pt x="11403" y="1200"/>
                </a:cubicBezTo>
                <a:cubicBezTo>
                  <a:pt x="11768" y="1200"/>
                  <a:pt x="12075" y="1285"/>
                  <a:pt x="12318" y="1454"/>
                </a:cubicBezTo>
                <a:cubicBezTo>
                  <a:pt x="12610" y="1656"/>
                  <a:pt x="12890" y="2039"/>
                  <a:pt x="13313" y="3272"/>
                </a:cubicBezTo>
                <a:cubicBezTo>
                  <a:pt x="14101" y="5469"/>
                  <a:pt x="13602" y="6698"/>
                  <a:pt x="13350" y="7124"/>
                </a:cubicBezTo>
                <a:cubicBezTo>
                  <a:pt x="13183" y="7407"/>
                  <a:pt x="13126" y="7764"/>
                  <a:pt x="13191" y="8103"/>
                </a:cubicBezTo>
                <a:cubicBezTo>
                  <a:pt x="13386" y="9109"/>
                  <a:pt x="13260" y="9535"/>
                  <a:pt x="13227" y="9619"/>
                </a:cubicBezTo>
                <a:cubicBezTo>
                  <a:pt x="13219" y="9631"/>
                  <a:pt x="13101" y="9813"/>
                  <a:pt x="13041" y="9902"/>
                </a:cubicBezTo>
                <a:cubicBezTo>
                  <a:pt x="12668" y="10452"/>
                  <a:pt x="11973" y="11474"/>
                  <a:pt x="11973" y="13569"/>
                </a:cubicBezTo>
                <a:cubicBezTo>
                  <a:pt x="11973" y="16039"/>
                  <a:pt x="13545" y="17190"/>
                  <a:pt x="14427" y="17477"/>
                </a:cubicBezTo>
                <a:lnTo>
                  <a:pt x="14466" y="17493"/>
                </a:lnTo>
                <a:cubicBezTo>
                  <a:pt x="15703" y="18036"/>
                  <a:pt x="16914" y="18710"/>
                  <a:pt x="17143" y="20400"/>
                </a:cubicBezTo>
                <a:cubicBezTo>
                  <a:pt x="17143" y="20400"/>
                  <a:pt x="4457" y="20400"/>
                  <a:pt x="4457" y="20400"/>
                </a:cubicBezTo>
                <a:close/>
                <a:moveTo>
                  <a:pt x="14715" y="16328"/>
                </a:moveTo>
                <a:cubicBezTo>
                  <a:pt x="14715" y="16328"/>
                  <a:pt x="12955" y="15815"/>
                  <a:pt x="12955" y="13569"/>
                </a:cubicBezTo>
                <a:cubicBezTo>
                  <a:pt x="12955" y="11596"/>
                  <a:pt x="13678" y="10901"/>
                  <a:pt x="13957" y="10422"/>
                </a:cubicBezTo>
                <a:cubicBezTo>
                  <a:pt x="13957" y="10422"/>
                  <a:pt x="14531" y="9808"/>
                  <a:pt x="14146" y="7826"/>
                </a:cubicBezTo>
                <a:cubicBezTo>
                  <a:pt x="14787" y="6740"/>
                  <a:pt x="14995" y="4972"/>
                  <a:pt x="14211" y="2789"/>
                </a:cubicBezTo>
                <a:cubicBezTo>
                  <a:pt x="13774" y="1514"/>
                  <a:pt x="13389" y="814"/>
                  <a:pt x="12801" y="409"/>
                </a:cubicBezTo>
                <a:cubicBezTo>
                  <a:pt x="12370" y="110"/>
                  <a:pt x="11880" y="0"/>
                  <a:pt x="11403" y="0"/>
                </a:cubicBezTo>
                <a:cubicBezTo>
                  <a:pt x="10516" y="0"/>
                  <a:pt x="9675" y="384"/>
                  <a:pt x="9339" y="653"/>
                </a:cubicBezTo>
                <a:cubicBezTo>
                  <a:pt x="8357" y="1192"/>
                  <a:pt x="7697" y="1688"/>
                  <a:pt x="7077" y="3580"/>
                </a:cubicBezTo>
                <a:cubicBezTo>
                  <a:pt x="6540" y="5169"/>
                  <a:pt x="7179" y="6892"/>
                  <a:pt x="7494" y="7758"/>
                </a:cubicBezTo>
                <a:cubicBezTo>
                  <a:pt x="7110" y="9740"/>
                  <a:pt x="7642" y="10422"/>
                  <a:pt x="7642" y="10422"/>
                </a:cubicBezTo>
                <a:cubicBezTo>
                  <a:pt x="7922" y="10901"/>
                  <a:pt x="8644" y="11596"/>
                  <a:pt x="8644" y="13569"/>
                </a:cubicBezTo>
                <a:cubicBezTo>
                  <a:pt x="8644" y="15815"/>
                  <a:pt x="6885" y="16328"/>
                  <a:pt x="6885" y="16328"/>
                </a:cubicBezTo>
                <a:cubicBezTo>
                  <a:pt x="5768" y="16819"/>
                  <a:pt x="3436" y="17760"/>
                  <a:pt x="3436" y="21000"/>
                </a:cubicBezTo>
                <a:cubicBezTo>
                  <a:pt x="3436" y="21000"/>
                  <a:pt x="3436" y="21600"/>
                  <a:pt x="3927" y="21600"/>
                </a:cubicBezTo>
                <a:lnTo>
                  <a:pt x="17673" y="21600"/>
                </a:lnTo>
                <a:cubicBezTo>
                  <a:pt x="18164" y="21600"/>
                  <a:pt x="18164" y="21000"/>
                  <a:pt x="18164" y="21000"/>
                </a:cubicBezTo>
                <a:cubicBezTo>
                  <a:pt x="18164" y="17760"/>
                  <a:pt x="15832" y="16819"/>
                  <a:pt x="14715" y="16328"/>
                </a:cubicBezTo>
                <a:moveTo>
                  <a:pt x="19516" y="15007"/>
                </a:moveTo>
                <a:cubicBezTo>
                  <a:pt x="19516" y="15007"/>
                  <a:pt x="18416" y="14701"/>
                  <a:pt x="18416" y="12954"/>
                </a:cubicBezTo>
                <a:cubicBezTo>
                  <a:pt x="18416" y="11419"/>
                  <a:pt x="18794" y="10879"/>
                  <a:pt x="19017" y="10506"/>
                </a:cubicBezTo>
                <a:cubicBezTo>
                  <a:pt x="19017" y="10506"/>
                  <a:pt x="19443" y="9975"/>
                  <a:pt x="19136" y="8434"/>
                </a:cubicBezTo>
                <a:cubicBezTo>
                  <a:pt x="19388" y="7760"/>
                  <a:pt x="19900" y="6420"/>
                  <a:pt x="19470" y="5184"/>
                </a:cubicBezTo>
                <a:cubicBezTo>
                  <a:pt x="18974" y="3713"/>
                  <a:pt x="18645" y="3327"/>
                  <a:pt x="17860" y="2908"/>
                </a:cubicBezTo>
                <a:cubicBezTo>
                  <a:pt x="17591" y="2699"/>
                  <a:pt x="16918" y="2400"/>
                  <a:pt x="16208" y="2400"/>
                </a:cubicBezTo>
                <a:cubicBezTo>
                  <a:pt x="15873" y="2400"/>
                  <a:pt x="15531" y="2474"/>
                  <a:pt x="15218" y="2647"/>
                </a:cubicBezTo>
                <a:cubicBezTo>
                  <a:pt x="15343" y="3035"/>
                  <a:pt x="15449" y="3420"/>
                  <a:pt x="15525" y="3799"/>
                </a:cubicBezTo>
                <a:cubicBezTo>
                  <a:pt x="15537" y="3791"/>
                  <a:pt x="15550" y="3779"/>
                  <a:pt x="15563" y="3770"/>
                </a:cubicBezTo>
                <a:cubicBezTo>
                  <a:pt x="15730" y="3657"/>
                  <a:pt x="15948" y="3600"/>
                  <a:pt x="16208" y="3600"/>
                </a:cubicBezTo>
                <a:cubicBezTo>
                  <a:pt x="16716" y="3600"/>
                  <a:pt x="17211" y="3826"/>
                  <a:pt x="17332" y="3919"/>
                </a:cubicBezTo>
                <a:cubicBezTo>
                  <a:pt x="17375" y="3953"/>
                  <a:pt x="17421" y="3983"/>
                  <a:pt x="17467" y="4007"/>
                </a:cubicBezTo>
                <a:cubicBezTo>
                  <a:pt x="17950" y="4265"/>
                  <a:pt x="18131" y="4361"/>
                  <a:pt x="18562" y="5641"/>
                </a:cubicBezTo>
                <a:cubicBezTo>
                  <a:pt x="18822" y="6387"/>
                  <a:pt x="18452" y="7378"/>
                  <a:pt x="18253" y="7910"/>
                </a:cubicBezTo>
                <a:cubicBezTo>
                  <a:pt x="18161" y="8155"/>
                  <a:pt x="18130" y="8457"/>
                  <a:pt x="18182" y="8719"/>
                </a:cubicBezTo>
                <a:cubicBezTo>
                  <a:pt x="18316" y="9392"/>
                  <a:pt x="18254" y="9707"/>
                  <a:pt x="18232" y="9784"/>
                </a:cubicBezTo>
                <a:cubicBezTo>
                  <a:pt x="18230" y="9789"/>
                  <a:pt x="18227" y="9793"/>
                  <a:pt x="18224" y="9798"/>
                </a:cubicBezTo>
                <a:lnTo>
                  <a:pt x="18191" y="9853"/>
                </a:lnTo>
                <a:cubicBezTo>
                  <a:pt x="17926" y="10290"/>
                  <a:pt x="17434" y="11106"/>
                  <a:pt x="17434" y="12954"/>
                </a:cubicBezTo>
                <a:cubicBezTo>
                  <a:pt x="17434" y="15019"/>
                  <a:pt x="18570" y="15932"/>
                  <a:pt x="19229" y="16155"/>
                </a:cubicBezTo>
                <a:cubicBezTo>
                  <a:pt x="19856" y="16429"/>
                  <a:pt x="20435" y="16859"/>
                  <a:pt x="20582" y="17999"/>
                </a:cubicBezTo>
                <a:lnTo>
                  <a:pt x="18459" y="18000"/>
                </a:lnTo>
                <a:cubicBezTo>
                  <a:pt x="18647" y="18353"/>
                  <a:pt x="18802" y="18755"/>
                  <a:pt x="18920" y="19200"/>
                </a:cubicBezTo>
                <a:lnTo>
                  <a:pt x="21109" y="19199"/>
                </a:lnTo>
                <a:cubicBezTo>
                  <a:pt x="21600" y="19199"/>
                  <a:pt x="21600" y="18599"/>
                  <a:pt x="21600" y="18599"/>
                </a:cubicBezTo>
                <a:cubicBezTo>
                  <a:pt x="21600" y="16199"/>
                  <a:pt x="20410" y="15387"/>
                  <a:pt x="19516" y="15007"/>
                </a:cubicBezTo>
                <a:moveTo>
                  <a:pt x="2371" y="16155"/>
                </a:moveTo>
                <a:cubicBezTo>
                  <a:pt x="3030" y="15932"/>
                  <a:pt x="4166" y="15019"/>
                  <a:pt x="4166" y="12954"/>
                </a:cubicBezTo>
                <a:cubicBezTo>
                  <a:pt x="4166" y="11106"/>
                  <a:pt x="3673" y="10290"/>
                  <a:pt x="3409" y="9853"/>
                </a:cubicBezTo>
                <a:lnTo>
                  <a:pt x="3376" y="9798"/>
                </a:lnTo>
                <a:cubicBezTo>
                  <a:pt x="3373" y="9793"/>
                  <a:pt x="3370" y="9789"/>
                  <a:pt x="3367" y="9784"/>
                </a:cubicBezTo>
                <a:cubicBezTo>
                  <a:pt x="3346" y="9707"/>
                  <a:pt x="3283" y="9392"/>
                  <a:pt x="3418" y="8719"/>
                </a:cubicBezTo>
                <a:cubicBezTo>
                  <a:pt x="3470" y="8457"/>
                  <a:pt x="3439" y="8155"/>
                  <a:pt x="3347" y="7910"/>
                </a:cubicBezTo>
                <a:cubicBezTo>
                  <a:pt x="3148" y="7378"/>
                  <a:pt x="2778" y="6387"/>
                  <a:pt x="3038" y="5641"/>
                </a:cubicBezTo>
                <a:cubicBezTo>
                  <a:pt x="3469" y="4361"/>
                  <a:pt x="3649" y="4265"/>
                  <a:pt x="4133" y="4007"/>
                </a:cubicBezTo>
                <a:cubicBezTo>
                  <a:pt x="4180" y="3983"/>
                  <a:pt x="4225" y="3953"/>
                  <a:pt x="4268" y="3919"/>
                </a:cubicBezTo>
                <a:cubicBezTo>
                  <a:pt x="4389" y="3826"/>
                  <a:pt x="4884" y="3600"/>
                  <a:pt x="5392" y="3600"/>
                </a:cubicBezTo>
                <a:cubicBezTo>
                  <a:pt x="5636" y="3600"/>
                  <a:pt x="5839" y="3655"/>
                  <a:pt x="6002" y="3754"/>
                </a:cubicBezTo>
                <a:cubicBezTo>
                  <a:pt x="6045" y="3548"/>
                  <a:pt x="6096" y="3341"/>
                  <a:pt x="6165" y="3133"/>
                </a:cubicBezTo>
                <a:cubicBezTo>
                  <a:pt x="6225" y="2950"/>
                  <a:pt x="6289" y="2793"/>
                  <a:pt x="6351" y="2631"/>
                </a:cubicBezTo>
                <a:cubicBezTo>
                  <a:pt x="6046" y="2469"/>
                  <a:pt x="5716" y="2400"/>
                  <a:pt x="5392" y="2400"/>
                </a:cubicBezTo>
                <a:cubicBezTo>
                  <a:pt x="4682" y="2400"/>
                  <a:pt x="4009" y="2699"/>
                  <a:pt x="3740" y="2908"/>
                </a:cubicBezTo>
                <a:cubicBezTo>
                  <a:pt x="2955" y="3327"/>
                  <a:pt x="2625" y="3713"/>
                  <a:pt x="2130" y="5184"/>
                </a:cubicBezTo>
                <a:cubicBezTo>
                  <a:pt x="1700" y="6420"/>
                  <a:pt x="2212" y="7760"/>
                  <a:pt x="2464" y="8434"/>
                </a:cubicBezTo>
                <a:cubicBezTo>
                  <a:pt x="2156" y="9975"/>
                  <a:pt x="2583" y="10506"/>
                  <a:pt x="2583" y="10506"/>
                </a:cubicBezTo>
                <a:cubicBezTo>
                  <a:pt x="2806" y="10879"/>
                  <a:pt x="3185" y="11419"/>
                  <a:pt x="3185" y="12954"/>
                </a:cubicBezTo>
                <a:cubicBezTo>
                  <a:pt x="3185" y="14701"/>
                  <a:pt x="2084" y="15007"/>
                  <a:pt x="2084" y="15007"/>
                </a:cubicBezTo>
                <a:cubicBezTo>
                  <a:pt x="1191" y="15387"/>
                  <a:pt x="0" y="16199"/>
                  <a:pt x="0" y="18599"/>
                </a:cubicBezTo>
                <a:cubicBezTo>
                  <a:pt x="0" y="18599"/>
                  <a:pt x="0" y="19199"/>
                  <a:pt x="491" y="19199"/>
                </a:cubicBezTo>
                <a:lnTo>
                  <a:pt x="2680" y="19200"/>
                </a:lnTo>
                <a:cubicBezTo>
                  <a:pt x="2798" y="18755"/>
                  <a:pt x="2952" y="18353"/>
                  <a:pt x="3141" y="18000"/>
                </a:cubicBezTo>
                <a:lnTo>
                  <a:pt x="1018" y="17999"/>
                </a:lnTo>
                <a:cubicBezTo>
                  <a:pt x="1165" y="16859"/>
                  <a:pt x="1744" y="16429"/>
                  <a:pt x="2371" y="16155"/>
                </a:cubicBezTo>
              </a:path>
            </a:pathLst>
          </a:custGeom>
          <a:ln/>
        </p:spPr>
        <p:style>
          <a:lnRef idx="1">
            <a:schemeClr val="accent4"/>
          </a:lnRef>
          <a:fillRef idx="0">
            <a:schemeClr val="accent4"/>
          </a:fillRef>
          <a:effectRef idx="0">
            <a:schemeClr val="accent4"/>
          </a:effectRef>
          <a:fontRef idx="minor">
            <a:schemeClr val="tx1"/>
          </a:fontRef>
        </p:style>
        <p:txBody>
          <a:bodyPr lIns="38100" tIns="38100" rIns="38100" bIns="38100" anchor="ctr"/>
          <a:lstStyle/>
          <a:p>
            <a:endParaRPr sz="2200" dirty="0">
              <a:solidFill>
                <a:prstClr val="black"/>
              </a:solidFill>
            </a:endParaRPr>
          </a:p>
        </p:txBody>
      </p:sp>
    </p:spTree>
    <p:extLst>
      <p:ext uri="{BB962C8B-B14F-4D97-AF65-F5344CB8AC3E}">
        <p14:creationId xmlns:p14="http://schemas.microsoft.com/office/powerpoint/2010/main" val="1876396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ZoneTexte 22"/>
          <p:cNvSpPr txBox="1"/>
          <p:nvPr/>
        </p:nvSpPr>
        <p:spPr>
          <a:xfrm>
            <a:off x="6996427" y="1337481"/>
            <a:ext cx="4303919" cy="1173707"/>
          </a:xfrm>
          <a:prstGeom prst="rect">
            <a:avLst/>
          </a:prstGeom>
          <a:noFill/>
        </p:spPr>
        <p:txBody>
          <a:bodyPr wrap="square" rtlCol="0">
            <a:spAutoFit/>
          </a:bodyPr>
          <a:lstStyle/>
          <a:p>
            <a:endParaRPr lang="fr-FR"/>
          </a:p>
        </p:txBody>
      </p:sp>
      <p:sp>
        <p:nvSpPr>
          <p:cNvPr id="4" name="ZoneTexte 3"/>
          <p:cNvSpPr txBox="1"/>
          <p:nvPr/>
        </p:nvSpPr>
        <p:spPr>
          <a:xfrm>
            <a:off x="6204749" y="5002841"/>
            <a:ext cx="5298510" cy="461665"/>
          </a:xfrm>
          <a:prstGeom prst="rect">
            <a:avLst/>
          </a:prstGeom>
          <a:noFill/>
          <a:effectLst/>
        </p:spPr>
        <p:txBody>
          <a:bodyPr wrap="square" rtlCol="0">
            <a:spAutoFit/>
          </a:bodyPr>
          <a:lstStyle/>
          <a:p>
            <a:r>
              <a:rPr lang="fr-FR" sz="2400" dirty="0">
                <a:solidFill>
                  <a:srgbClr val="ADBCDB"/>
                </a:solidFill>
                <a:latin typeface="Segoe UI Light" panose="020B0502040204020203" pitchFamily="34" charset="0"/>
                <a:cs typeface="Segoe UI Light" panose="020B0502040204020203" pitchFamily="34" charset="0"/>
              </a:rPr>
              <a:t>Tout savoir en visitant </a:t>
            </a:r>
            <a:r>
              <a:rPr lang="fr-FR" sz="2400" b="1" dirty="0">
                <a:solidFill>
                  <a:srgbClr val="ADBCDB"/>
                </a:solidFill>
                <a:latin typeface="Segoe UI Light" panose="020B0502040204020203" pitchFamily="34" charset="0"/>
                <a:cs typeface="Segoe UI Light" panose="020B0502040204020203" pitchFamily="34" charset="0"/>
              </a:rPr>
              <a:t>notre site Internet</a:t>
            </a:r>
          </a:p>
        </p:txBody>
      </p:sp>
      <p:sp>
        <p:nvSpPr>
          <p:cNvPr id="13" name="ZoneTexte 12">
            <a:extLst>
              <a:ext uri="{FF2B5EF4-FFF2-40B4-BE49-F238E27FC236}">
                <a16:creationId xmlns:a16="http://schemas.microsoft.com/office/drawing/2014/main" id="{839DE04E-6F43-49EC-9285-76D17F2B3466}"/>
              </a:ext>
            </a:extLst>
          </p:cNvPr>
          <p:cNvSpPr txBox="1"/>
          <p:nvPr/>
        </p:nvSpPr>
        <p:spPr>
          <a:xfrm>
            <a:off x="774691" y="97817"/>
            <a:ext cx="1146875" cy="369332"/>
          </a:xfrm>
          <a:prstGeom prst="rect">
            <a:avLst/>
          </a:prstGeom>
          <a:noFill/>
        </p:spPr>
        <p:txBody>
          <a:bodyPr wrap="square" rtlCol="0">
            <a:spAutoFit/>
          </a:bodyPr>
          <a:lstStyle/>
          <a:p>
            <a:pPr algn="ctr"/>
            <a:r>
              <a:rPr lang="fr-FR">
                <a:solidFill>
                  <a:srgbClr val="E0A00B"/>
                </a:solidFill>
                <a:latin typeface="Segoe UI Semilight" panose="020B0402040204020203" pitchFamily="34" charset="0"/>
                <a:cs typeface="Segoe UI Semilight" panose="020B0402040204020203" pitchFamily="34" charset="0"/>
              </a:rPr>
              <a:t>La FFB</a:t>
            </a:r>
          </a:p>
        </p:txBody>
      </p:sp>
      <p:sp>
        <p:nvSpPr>
          <p:cNvPr id="14" name="Organigramme : Délai 13">
            <a:extLst>
              <a:ext uri="{FF2B5EF4-FFF2-40B4-BE49-F238E27FC236}">
                <a16:creationId xmlns:a16="http://schemas.microsoft.com/office/drawing/2014/main" id="{46890901-FC4B-48A6-BF81-25DDBFDD20D6}"/>
              </a:ext>
            </a:extLst>
          </p:cNvPr>
          <p:cNvSpPr/>
          <p:nvPr/>
        </p:nvSpPr>
        <p:spPr>
          <a:xfrm rot="16200000" flipH="1" flipV="1">
            <a:off x="55702" y="49096"/>
            <a:ext cx="934296" cy="836108"/>
          </a:xfrm>
          <a:prstGeom prst="flowChartDelay">
            <a:avLst/>
          </a:prstGeom>
          <a:solidFill>
            <a:srgbClr val="ADBCDB"/>
          </a:solidFill>
          <a:ln>
            <a:noFill/>
          </a:ln>
          <a:effectLst>
            <a:outerShdw blurRad="4445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70B8"/>
              </a:solidFill>
            </a:endParaRPr>
          </a:p>
        </p:txBody>
      </p:sp>
      <p:sp>
        <p:nvSpPr>
          <p:cNvPr id="17" name="Organigramme : Délai 16">
            <a:extLst>
              <a:ext uri="{FF2B5EF4-FFF2-40B4-BE49-F238E27FC236}">
                <a16:creationId xmlns:a16="http://schemas.microsoft.com/office/drawing/2014/main" id="{05C92C9F-FAB3-4D00-9598-2AF635546D4E}"/>
              </a:ext>
            </a:extLst>
          </p:cNvPr>
          <p:cNvSpPr/>
          <p:nvPr/>
        </p:nvSpPr>
        <p:spPr>
          <a:xfrm rot="-2700000" flipV="1">
            <a:off x="-2061160" y="3372766"/>
            <a:ext cx="6818575" cy="5457233"/>
          </a:xfrm>
          <a:prstGeom prst="flowChartDelay">
            <a:avLst/>
          </a:prstGeom>
          <a:solidFill>
            <a:srgbClr val="ADBCD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fr-FR">
              <a:solidFill>
                <a:srgbClr val="E0A00B"/>
              </a:solidFill>
              <a:cs typeface="Calibri"/>
            </a:endParaRPr>
          </a:p>
        </p:txBody>
      </p:sp>
      <p:pic>
        <p:nvPicPr>
          <p:cNvPr id="8" name="Graphique 7" descr="Internet">
            <a:hlinkClick r:id="rId2"/>
            <a:extLst>
              <a:ext uri="{FF2B5EF4-FFF2-40B4-BE49-F238E27FC236}">
                <a16:creationId xmlns:a16="http://schemas.microsoft.com/office/drawing/2014/main" id="{E8B4FC35-2138-4999-944A-CF941FBDEE56}"/>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231082" y="4691298"/>
            <a:ext cx="914400" cy="914400"/>
          </a:xfrm>
          <a:prstGeom prst="rect">
            <a:avLst/>
          </a:prstGeom>
        </p:spPr>
      </p:pic>
      <p:pic>
        <p:nvPicPr>
          <p:cNvPr id="3" name="Image 2">
            <a:extLst>
              <a:ext uri="{FF2B5EF4-FFF2-40B4-BE49-F238E27FC236}">
                <a16:creationId xmlns:a16="http://schemas.microsoft.com/office/drawing/2014/main" id="{5CFD68A6-E37C-B185-46E2-10394FB10C8D}"/>
              </a:ext>
            </a:extLst>
          </p:cNvPr>
          <p:cNvPicPr>
            <a:picLocks noChangeAspect="1"/>
          </p:cNvPicPr>
          <p:nvPr/>
        </p:nvPicPr>
        <p:blipFill>
          <a:blip r:embed="rId5"/>
          <a:stretch>
            <a:fillRect/>
          </a:stretch>
        </p:blipFill>
        <p:spPr>
          <a:xfrm>
            <a:off x="4478813" y="320187"/>
            <a:ext cx="6981824" cy="42663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25672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Organigramme : Délai 9">
            <a:extLst>
              <a:ext uri="{FF2B5EF4-FFF2-40B4-BE49-F238E27FC236}">
                <a16:creationId xmlns:a16="http://schemas.microsoft.com/office/drawing/2014/main" id="{99816D7A-DBA0-4868-A517-2CF6AE22299E}"/>
              </a:ext>
            </a:extLst>
          </p:cNvPr>
          <p:cNvSpPr/>
          <p:nvPr/>
        </p:nvSpPr>
        <p:spPr>
          <a:xfrm rot="18900000" flipH="1">
            <a:off x="6459944" y="-315873"/>
            <a:ext cx="6818575" cy="5457233"/>
          </a:xfrm>
          <a:prstGeom prst="flowChartDelay">
            <a:avLst/>
          </a:prstGeom>
          <a:solidFill>
            <a:srgbClr val="ADBCD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fr-FR">
              <a:solidFill>
                <a:srgbClr val="E0A00B"/>
              </a:solidFill>
              <a:cs typeface="Calibri"/>
            </a:endParaRPr>
          </a:p>
        </p:txBody>
      </p:sp>
      <p:sp>
        <p:nvSpPr>
          <p:cNvPr id="5" name="ZoneTexte 4"/>
          <p:cNvSpPr txBox="1"/>
          <p:nvPr/>
        </p:nvSpPr>
        <p:spPr>
          <a:xfrm>
            <a:off x="7161907" y="2079414"/>
            <a:ext cx="4431076" cy="1938992"/>
          </a:xfrm>
          <a:prstGeom prst="rect">
            <a:avLst/>
          </a:prstGeom>
          <a:noFill/>
        </p:spPr>
        <p:txBody>
          <a:bodyPr wrap="square" rtlCol="0">
            <a:spAutoFit/>
          </a:bodyPr>
          <a:lstStyle/>
          <a:p>
            <a:r>
              <a:rPr lang="fr-FR" sz="6000">
                <a:solidFill>
                  <a:schemeClr val="bg2">
                    <a:lumMod val="25000"/>
                  </a:schemeClr>
                </a:solidFill>
                <a:latin typeface="Segoe UI Black" panose="020B0A02040204020203" pitchFamily="34" charset="0"/>
                <a:ea typeface="Segoe UI Black" panose="020B0A02040204020203" pitchFamily="34" charset="0"/>
              </a:rPr>
              <a:t>Ses missions</a:t>
            </a:r>
          </a:p>
        </p:txBody>
      </p:sp>
      <p:sp>
        <p:nvSpPr>
          <p:cNvPr id="2" name="ZoneTexte 1"/>
          <p:cNvSpPr txBox="1"/>
          <p:nvPr/>
        </p:nvSpPr>
        <p:spPr>
          <a:xfrm>
            <a:off x="657061" y="1525416"/>
            <a:ext cx="5773572" cy="5447645"/>
          </a:xfrm>
          <a:prstGeom prst="rect">
            <a:avLst/>
          </a:prstGeom>
          <a:noFill/>
        </p:spPr>
        <p:txBody>
          <a:bodyPr wrap="square" rtlCol="0">
            <a:spAutoFit/>
          </a:bodyPr>
          <a:lstStyle/>
          <a:p>
            <a:r>
              <a:rPr lang="fr-FR" sz="3000" dirty="0">
                <a:latin typeface="Segoe UI Light" panose="020B0502040204020203" pitchFamily="34" charset="0"/>
                <a:cs typeface="Segoe UI Light" panose="020B0502040204020203" pitchFamily="34" charset="0"/>
              </a:rPr>
              <a:t>La FFB intervient auprès des </a:t>
            </a:r>
            <a:r>
              <a:rPr lang="fr-FR" sz="3000" b="1" dirty="0">
                <a:solidFill>
                  <a:srgbClr val="E0A00B"/>
                </a:solidFill>
                <a:latin typeface="Segoe UI Light" panose="020B0502040204020203" pitchFamily="34" charset="0"/>
                <a:cs typeface="Segoe UI Light" panose="020B0502040204020203" pitchFamily="34" charset="0"/>
              </a:rPr>
              <a:t>pouvoirs publics </a:t>
            </a:r>
            <a:r>
              <a:rPr lang="fr-FR" sz="3000" dirty="0">
                <a:latin typeface="Segoe UI Light" panose="020B0502040204020203" pitchFamily="34" charset="0"/>
                <a:cs typeface="Segoe UI Light" panose="020B0502040204020203" pitchFamily="34" charset="0"/>
              </a:rPr>
              <a:t>pour </a:t>
            </a:r>
            <a:r>
              <a:rPr lang="fr-FR" sz="3000" b="1" dirty="0">
                <a:solidFill>
                  <a:srgbClr val="E0A00B"/>
                </a:solidFill>
                <a:latin typeface="Segoe UI Light" panose="020B0502040204020203" pitchFamily="34" charset="0"/>
                <a:cs typeface="Segoe UI Light" panose="020B0502040204020203" pitchFamily="34" charset="0"/>
              </a:rPr>
              <a:t>favoriser</a:t>
            </a:r>
            <a:r>
              <a:rPr lang="fr-FR" sz="3000" dirty="0">
                <a:latin typeface="Segoe UI Light" panose="020B0502040204020203" pitchFamily="34" charset="0"/>
                <a:cs typeface="Segoe UI Light" panose="020B0502040204020203" pitchFamily="34" charset="0"/>
              </a:rPr>
              <a:t> les conditions d’exercice de la profession</a:t>
            </a:r>
            <a:br>
              <a:rPr lang="fr-FR" sz="3000" dirty="0">
                <a:latin typeface="Segoe UI Light" panose="020B0502040204020203" pitchFamily="34" charset="0"/>
                <a:cs typeface="Segoe UI Light" panose="020B0502040204020203" pitchFamily="34" charset="0"/>
              </a:rPr>
            </a:br>
            <a:endParaRPr lang="fr-FR" sz="3000" dirty="0">
              <a:latin typeface="Segoe UI Light" panose="020B0502040204020203" pitchFamily="34" charset="0"/>
              <a:cs typeface="Segoe UI Light" panose="020B0502040204020203" pitchFamily="34" charset="0"/>
            </a:endParaRPr>
          </a:p>
          <a:p>
            <a:r>
              <a:rPr lang="fr-FR" sz="3000" dirty="0">
                <a:latin typeface="Segoe UI Light" panose="020B0502040204020203" pitchFamily="34" charset="0"/>
                <a:cs typeface="Segoe UI Light" panose="020B0502040204020203" pitchFamily="34" charset="0"/>
              </a:rPr>
              <a:t>Elle apporte une </a:t>
            </a:r>
            <a:r>
              <a:rPr lang="fr-FR" sz="3000" b="1" dirty="0">
                <a:solidFill>
                  <a:srgbClr val="E0A00B"/>
                </a:solidFill>
                <a:latin typeface="Segoe UI Light" panose="020B0502040204020203" pitchFamily="34" charset="0"/>
                <a:cs typeface="Segoe UI Light" panose="020B0502040204020203" pitchFamily="34" charset="0"/>
              </a:rPr>
              <a:t>expertise sociale, juridique, fiscale,… </a:t>
            </a:r>
            <a:r>
              <a:rPr lang="fr-FR" sz="3000" dirty="0">
                <a:latin typeface="Segoe UI Light" panose="020B0502040204020203" pitchFamily="34" charset="0"/>
                <a:cs typeface="Segoe UI Light" panose="020B0502040204020203" pitchFamily="34" charset="0"/>
              </a:rPr>
              <a:t>à ses adhérents</a:t>
            </a:r>
            <a:br>
              <a:rPr lang="fr-FR" sz="3000" dirty="0">
                <a:latin typeface="Segoe UI Light" panose="020B0502040204020203" pitchFamily="34" charset="0"/>
                <a:cs typeface="Segoe UI Light" panose="020B0502040204020203" pitchFamily="34" charset="0"/>
              </a:rPr>
            </a:br>
            <a:endParaRPr lang="fr-FR" sz="3000" dirty="0">
              <a:latin typeface="Segoe UI Light" panose="020B0502040204020203" pitchFamily="34" charset="0"/>
              <a:cs typeface="Segoe UI Light" panose="020B0502040204020203" pitchFamily="34" charset="0"/>
            </a:endParaRPr>
          </a:p>
          <a:p>
            <a:r>
              <a:rPr lang="fr-FR" sz="3000" dirty="0">
                <a:latin typeface="Segoe UI Light" panose="020B0502040204020203" pitchFamily="34" charset="0"/>
                <a:cs typeface="Segoe UI Light" panose="020B0502040204020203" pitchFamily="34" charset="0"/>
              </a:rPr>
              <a:t>Elle assure la </a:t>
            </a:r>
            <a:r>
              <a:rPr lang="fr-FR" sz="3000" b="1" dirty="0">
                <a:solidFill>
                  <a:srgbClr val="E0A00B"/>
                </a:solidFill>
                <a:latin typeface="Segoe UI Light" panose="020B0502040204020203" pitchFamily="34" charset="0"/>
                <a:cs typeface="Segoe UI Light" panose="020B0502040204020203" pitchFamily="34" charset="0"/>
              </a:rPr>
              <a:t>promotion de l’image </a:t>
            </a:r>
            <a:r>
              <a:rPr lang="fr-FR" sz="3000" dirty="0">
                <a:latin typeface="Segoe UI Light" panose="020B0502040204020203" pitchFamily="34" charset="0"/>
                <a:cs typeface="Segoe UI Light" panose="020B0502040204020203" pitchFamily="34" charset="0"/>
              </a:rPr>
              <a:t>de la profession, de ses métiers et de ses entreprises</a:t>
            </a:r>
          </a:p>
          <a:p>
            <a:endParaRPr lang="fr-FR" dirty="0">
              <a:latin typeface="Segoe UI Light" panose="020B0502040204020203" pitchFamily="34" charset="0"/>
              <a:cs typeface="Segoe UI Light" panose="020B0502040204020203" pitchFamily="34" charset="0"/>
            </a:endParaRPr>
          </a:p>
        </p:txBody>
      </p:sp>
      <p:sp>
        <p:nvSpPr>
          <p:cNvPr id="8" name="ZoneTexte 7">
            <a:extLst>
              <a:ext uri="{FF2B5EF4-FFF2-40B4-BE49-F238E27FC236}">
                <a16:creationId xmlns:a16="http://schemas.microsoft.com/office/drawing/2014/main" id="{465DEA27-048C-48C9-A736-1CEBF2374B30}"/>
              </a:ext>
            </a:extLst>
          </p:cNvPr>
          <p:cNvSpPr txBox="1"/>
          <p:nvPr/>
        </p:nvSpPr>
        <p:spPr>
          <a:xfrm>
            <a:off x="774691" y="97817"/>
            <a:ext cx="1146875" cy="369332"/>
          </a:xfrm>
          <a:prstGeom prst="rect">
            <a:avLst/>
          </a:prstGeom>
          <a:noFill/>
        </p:spPr>
        <p:txBody>
          <a:bodyPr wrap="square" rtlCol="0">
            <a:spAutoFit/>
          </a:bodyPr>
          <a:lstStyle/>
          <a:p>
            <a:pPr algn="ctr"/>
            <a:r>
              <a:rPr lang="fr-FR">
                <a:solidFill>
                  <a:srgbClr val="E0A00B"/>
                </a:solidFill>
                <a:latin typeface="Segoe UI Semilight" panose="020B0402040204020203" pitchFamily="34" charset="0"/>
                <a:cs typeface="Segoe UI Semilight" panose="020B0402040204020203" pitchFamily="34" charset="0"/>
              </a:rPr>
              <a:t>La FFB</a:t>
            </a:r>
          </a:p>
        </p:txBody>
      </p:sp>
      <p:sp>
        <p:nvSpPr>
          <p:cNvPr id="9" name="Organigramme : Délai 8">
            <a:extLst>
              <a:ext uri="{FF2B5EF4-FFF2-40B4-BE49-F238E27FC236}">
                <a16:creationId xmlns:a16="http://schemas.microsoft.com/office/drawing/2014/main" id="{13789629-A787-4B1F-9260-EB76842086CD}"/>
              </a:ext>
            </a:extLst>
          </p:cNvPr>
          <p:cNvSpPr/>
          <p:nvPr/>
        </p:nvSpPr>
        <p:spPr>
          <a:xfrm rot="16200000" flipH="1" flipV="1">
            <a:off x="55702" y="49096"/>
            <a:ext cx="934296" cy="836108"/>
          </a:xfrm>
          <a:prstGeom prst="flowChartDelay">
            <a:avLst/>
          </a:prstGeom>
          <a:solidFill>
            <a:srgbClr val="ADBCDB"/>
          </a:solidFill>
          <a:ln>
            <a:noFill/>
          </a:ln>
          <a:effectLst>
            <a:outerShdw blurRad="4445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70B8"/>
              </a:solidFill>
            </a:endParaRPr>
          </a:p>
        </p:txBody>
      </p:sp>
    </p:spTree>
    <p:extLst>
      <p:ext uri="{BB962C8B-B14F-4D97-AF65-F5344CB8AC3E}">
        <p14:creationId xmlns:p14="http://schemas.microsoft.com/office/powerpoint/2010/main" val="786947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D36BF595-EBD1-C4BC-D36C-15C92C21DF1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0" y="1021644"/>
            <a:ext cx="5836356" cy="5836356"/>
          </a:xfrm>
          <a:prstGeom prst="rect">
            <a:avLst/>
          </a:prstGeom>
        </p:spPr>
      </p:pic>
      <p:sp>
        <p:nvSpPr>
          <p:cNvPr id="5" name="ZoneTexte 4"/>
          <p:cNvSpPr txBox="1"/>
          <p:nvPr/>
        </p:nvSpPr>
        <p:spPr>
          <a:xfrm>
            <a:off x="4600384" y="323967"/>
            <a:ext cx="7249492" cy="720710"/>
          </a:xfrm>
          <a:prstGeom prst="rect">
            <a:avLst/>
          </a:prstGeom>
          <a:noFill/>
        </p:spPr>
        <p:txBody>
          <a:bodyPr wrap="square" rtlCol="0">
            <a:spAutoFit/>
          </a:bodyPr>
          <a:lstStyle/>
          <a:p>
            <a:pPr>
              <a:lnSpc>
                <a:spcPts val="4900"/>
              </a:lnSpc>
            </a:pPr>
            <a:r>
              <a:rPr lang="fr-FR" sz="4800">
                <a:solidFill>
                  <a:srgbClr val="E0A00B"/>
                </a:solidFill>
                <a:latin typeface="Segoe UI Black" panose="020B0A02040204020203" pitchFamily="34" charset="0"/>
                <a:ea typeface="Segoe UI Black" panose="020B0A02040204020203" pitchFamily="34" charset="0"/>
              </a:rPr>
              <a:t>Un réseau de proximité</a:t>
            </a:r>
          </a:p>
        </p:txBody>
      </p:sp>
      <p:sp>
        <p:nvSpPr>
          <p:cNvPr id="11" name="Organigramme : Délai 10">
            <a:extLst>
              <a:ext uri="{FF2B5EF4-FFF2-40B4-BE49-F238E27FC236}">
                <a16:creationId xmlns:a16="http://schemas.microsoft.com/office/drawing/2014/main" id="{49789C9E-E6DD-4CB6-B566-FBE795469A15}"/>
              </a:ext>
            </a:extLst>
          </p:cNvPr>
          <p:cNvSpPr/>
          <p:nvPr/>
        </p:nvSpPr>
        <p:spPr>
          <a:xfrm rot="16200000" flipH="1" flipV="1">
            <a:off x="55702" y="49096"/>
            <a:ext cx="934296" cy="836108"/>
          </a:xfrm>
          <a:prstGeom prst="flowChartDelay">
            <a:avLst/>
          </a:prstGeom>
          <a:solidFill>
            <a:srgbClr val="ADBCDB"/>
          </a:solidFill>
          <a:ln>
            <a:noFill/>
          </a:ln>
          <a:effectLst>
            <a:outerShdw blurRad="4445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70B8"/>
              </a:solidFill>
            </a:endParaRPr>
          </a:p>
        </p:txBody>
      </p:sp>
      <p:sp>
        <p:nvSpPr>
          <p:cNvPr id="2" name="Rectangle 1"/>
          <p:cNvSpPr/>
          <p:nvPr/>
        </p:nvSpPr>
        <p:spPr>
          <a:xfrm>
            <a:off x="920868" y="100514"/>
            <a:ext cx="819455" cy="369332"/>
          </a:xfrm>
          <a:prstGeom prst="rect">
            <a:avLst/>
          </a:prstGeom>
        </p:spPr>
        <p:txBody>
          <a:bodyPr wrap="none">
            <a:spAutoFit/>
          </a:bodyPr>
          <a:lstStyle/>
          <a:p>
            <a:pPr algn="ctr"/>
            <a:r>
              <a:rPr lang="fr-FR">
                <a:solidFill>
                  <a:srgbClr val="E0A00B"/>
                </a:solidFill>
                <a:latin typeface="Segoe UI Semilight" panose="020B0402040204020203" pitchFamily="34" charset="0"/>
                <a:cs typeface="Segoe UI Semilight" panose="020B0402040204020203" pitchFamily="34" charset="0"/>
              </a:rPr>
              <a:t>La FFB</a:t>
            </a:r>
          </a:p>
        </p:txBody>
      </p:sp>
      <p:sp>
        <p:nvSpPr>
          <p:cNvPr id="17" name="Rectangle : coins arrondis 17">
            <a:extLst>
              <a:ext uri="{FF2B5EF4-FFF2-40B4-BE49-F238E27FC236}">
                <a16:creationId xmlns:a16="http://schemas.microsoft.com/office/drawing/2014/main" id="{3B71F06E-20C6-4317-9039-515984E41AE4}"/>
              </a:ext>
            </a:extLst>
          </p:cNvPr>
          <p:cNvSpPr/>
          <p:nvPr/>
        </p:nvSpPr>
        <p:spPr>
          <a:xfrm>
            <a:off x="6451505" y="1581646"/>
            <a:ext cx="1731479" cy="7881257"/>
          </a:xfrm>
          <a:prstGeom prst="roundRect">
            <a:avLst>
              <a:gd name="adj" fmla="val 50000"/>
            </a:avLst>
          </a:prstGeom>
          <a:solidFill>
            <a:srgbClr val="FBE5D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 coins arrondis 17">
            <a:extLst>
              <a:ext uri="{FF2B5EF4-FFF2-40B4-BE49-F238E27FC236}">
                <a16:creationId xmlns:a16="http://schemas.microsoft.com/office/drawing/2014/main" id="{3B71F06E-20C6-4317-9039-515984E41AE4}"/>
              </a:ext>
            </a:extLst>
          </p:cNvPr>
          <p:cNvSpPr/>
          <p:nvPr/>
        </p:nvSpPr>
        <p:spPr>
          <a:xfrm>
            <a:off x="11092767" y="2107756"/>
            <a:ext cx="1731479" cy="7881257"/>
          </a:xfrm>
          <a:prstGeom prst="roundRect">
            <a:avLst>
              <a:gd name="adj" fmla="val 50000"/>
            </a:avLst>
          </a:prstGeom>
          <a:solidFill>
            <a:srgbClr val="FBE5D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 coins arrondis 17">
            <a:extLst>
              <a:ext uri="{FF2B5EF4-FFF2-40B4-BE49-F238E27FC236}">
                <a16:creationId xmlns:a16="http://schemas.microsoft.com/office/drawing/2014/main" id="{3B71F06E-20C6-4317-9039-515984E41AE4}"/>
              </a:ext>
            </a:extLst>
          </p:cNvPr>
          <p:cNvSpPr/>
          <p:nvPr/>
        </p:nvSpPr>
        <p:spPr>
          <a:xfrm>
            <a:off x="8462034" y="2747606"/>
            <a:ext cx="1731479" cy="7881257"/>
          </a:xfrm>
          <a:prstGeom prst="roundRect">
            <a:avLst>
              <a:gd name="adj" fmla="val 50000"/>
            </a:avLst>
          </a:prstGeom>
          <a:solidFill>
            <a:srgbClr val="FBE5D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 coins arrondis 17">
            <a:extLst>
              <a:ext uri="{FF2B5EF4-FFF2-40B4-BE49-F238E27FC236}">
                <a16:creationId xmlns:a16="http://schemas.microsoft.com/office/drawing/2014/main" id="{3B71F06E-20C6-4317-9039-515984E41AE4}"/>
              </a:ext>
            </a:extLst>
          </p:cNvPr>
          <p:cNvSpPr/>
          <p:nvPr/>
        </p:nvSpPr>
        <p:spPr>
          <a:xfrm>
            <a:off x="5518738" y="3259311"/>
            <a:ext cx="1731479" cy="7881257"/>
          </a:xfrm>
          <a:prstGeom prst="roundRect">
            <a:avLst>
              <a:gd name="adj" fmla="val 50000"/>
            </a:avLst>
          </a:prstGeom>
          <a:solidFill>
            <a:srgbClr val="ADBC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 coins arrondis 17">
            <a:extLst>
              <a:ext uri="{FF2B5EF4-FFF2-40B4-BE49-F238E27FC236}">
                <a16:creationId xmlns:a16="http://schemas.microsoft.com/office/drawing/2014/main" id="{3B71F06E-20C6-4317-9039-515984E41AE4}"/>
              </a:ext>
            </a:extLst>
          </p:cNvPr>
          <p:cNvSpPr/>
          <p:nvPr/>
        </p:nvSpPr>
        <p:spPr>
          <a:xfrm>
            <a:off x="7562780" y="3979223"/>
            <a:ext cx="1731479" cy="7881257"/>
          </a:xfrm>
          <a:prstGeom prst="roundRect">
            <a:avLst>
              <a:gd name="adj" fmla="val 50000"/>
            </a:avLst>
          </a:prstGeom>
          <a:solidFill>
            <a:srgbClr val="ADBC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 coins arrondis 17">
            <a:extLst>
              <a:ext uri="{FF2B5EF4-FFF2-40B4-BE49-F238E27FC236}">
                <a16:creationId xmlns:a16="http://schemas.microsoft.com/office/drawing/2014/main" id="{3B71F06E-20C6-4317-9039-515984E41AE4}"/>
              </a:ext>
            </a:extLst>
          </p:cNvPr>
          <p:cNvSpPr/>
          <p:nvPr/>
        </p:nvSpPr>
        <p:spPr>
          <a:xfrm>
            <a:off x="9683842" y="3416434"/>
            <a:ext cx="1731479" cy="7881257"/>
          </a:xfrm>
          <a:prstGeom prst="roundRect">
            <a:avLst>
              <a:gd name="adj" fmla="val 50000"/>
            </a:avLst>
          </a:prstGeom>
          <a:solidFill>
            <a:srgbClr val="ADBC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p:cNvSpPr txBox="1"/>
          <p:nvPr/>
        </p:nvSpPr>
        <p:spPr>
          <a:xfrm>
            <a:off x="5643181" y="4193427"/>
            <a:ext cx="1435166" cy="1631216"/>
          </a:xfrm>
          <a:prstGeom prst="rect">
            <a:avLst/>
          </a:prstGeom>
          <a:noFill/>
        </p:spPr>
        <p:txBody>
          <a:bodyPr wrap="square" rtlCol="0">
            <a:spAutoFit/>
          </a:bodyPr>
          <a:lstStyle/>
          <a:p>
            <a:pPr algn="ctr"/>
            <a:r>
              <a:rPr lang="fr-FR" sz="2000">
                <a:solidFill>
                  <a:srgbClr val="E0A00B"/>
                </a:solidFill>
                <a:latin typeface="Segoe UI Black" panose="020B0A02040204020203" pitchFamily="34" charset="0"/>
                <a:ea typeface="Segoe UI Black" panose="020B0A02040204020203" pitchFamily="34" charset="0"/>
                <a:cs typeface="Segoe UI Light" panose="020B0502040204020203" pitchFamily="34" charset="0"/>
              </a:rPr>
              <a:t>Lobbying</a:t>
            </a:r>
            <a:r>
              <a:rPr lang="fr-FR" sz="2000">
                <a:latin typeface="Segoe UI Black" panose="020B0A02040204020203" pitchFamily="34" charset="0"/>
                <a:ea typeface="Segoe UI Black" panose="020B0A02040204020203" pitchFamily="34" charset="0"/>
                <a:cs typeface="Segoe UI Light" panose="020B0502040204020203" pitchFamily="34" charset="0"/>
              </a:rPr>
              <a:t> auprès des décideurs locaux</a:t>
            </a:r>
            <a:endParaRPr lang="fr-FR" sz="2000">
              <a:latin typeface="Segoe UI Black" panose="020B0A02040204020203" pitchFamily="34" charset="0"/>
              <a:ea typeface="Segoe UI Black" panose="020B0A02040204020203" pitchFamily="34" charset="0"/>
            </a:endParaRPr>
          </a:p>
        </p:txBody>
      </p:sp>
      <p:sp>
        <p:nvSpPr>
          <p:cNvPr id="16" name="Shape 3778"/>
          <p:cNvSpPr/>
          <p:nvPr/>
        </p:nvSpPr>
        <p:spPr>
          <a:xfrm>
            <a:off x="11348294" y="1259982"/>
            <a:ext cx="311047" cy="457683"/>
          </a:xfrm>
          <a:custGeom>
            <a:avLst/>
            <a:gdLst/>
            <a:ahLst/>
            <a:cxnLst>
              <a:cxn ang="0">
                <a:pos x="wd2" y="hd2"/>
              </a:cxn>
              <a:cxn ang="5400000">
                <a:pos x="wd2" y="hd2"/>
              </a:cxn>
              <a:cxn ang="10800000">
                <a:pos x="wd2" y="hd2"/>
              </a:cxn>
              <a:cxn ang="16200000">
                <a:pos x="wd2" y="hd2"/>
              </a:cxn>
            </a:cxnLst>
            <a:rect l="0" t="0" r="r" b="b"/>
            <a:pathLst>
              <a:path w="21600" h="21600" extrusionOk="0">
                <a:moveTo>
                  <a:pt x="10800" y="10800"/>
                </a:moveTo>
                <a:cubicBezTo>
                  <a:pt x="8563" y="10800"/>
                  <a:pt x="6750" y="9482"/>
                  <a:pt x="6750" y="7855"/>
                </a:cubicBezTo>
                <a:cubicBezTo>
                  <a:pt x="6750" y="6228"/>
                  <a:pt x="8563" y="4909"/>
                  <a:pt x="10800" y="4909"/>
                </a:cubicBezTo>
                <a:cubicBezTo>
                  <a:pt x="13037" y="4909"/>
                  <a:pt x="14850" y="6228"/>
                  <a:pt x="14850" y="7855"/>
                </a:cubicBezTo>
                <a:cubicBezTo>
                  <a:pt x="14850" y="9482"/>
                  <a:pt x="13037" y="10800"/>
                  <a:pt x="10800" y="10800"/>
                </a:cubicBezTo>
                <a:moveTo>
                  <a:pt x="10800" y="3927"/>
                </a:moveTo>
                <a:cubicBezTo>
                  <a:pt x="7817" y="3927"/>
                  <a:pt x="5400" y="5686"/>
                  <a:pt x="5400" y="7855"/>
                </a:cubicBezTo>
                <a:cubicBezTo>
                  <a:pt x="5400" y="10023"/>
                  <a:pt x="7817" y="11782"/>
                  <a:pt x="10800" y="11782"/>
                </a:cubicBezTo>
                <a:cubicBezTo>
                  <a:pt x="13783" y="11782"/>
                  <a:pt x="16200" y="10023"/>
                  <a:pt x="16200" y="7855"/>
                </a:cubicBezTo>
                <a:cubicBezTo>
                  <a:pt x="16200" y="5686"/>
                  <a:pt x="13783" y="3927"/>
                  <a:pt x="10800" y="3927"/>
                </a:cubicBezTo>
                <a:moveTo>
                  <a:pt x="10800" y="20127"/>
                </a:moveTo>
                <a:cubicBezTo>
                  <a:pt x="10800" y="20127"/>
                  <a:pt x="1350" y="13745"/>
                  <a:pt x="1350" y="7855"/>
                </a:cubicBezTo>
                <a:cubicBezTo>
                  <a:pt x="1350" y="4059"/>
                  <a:pt x="5581" y="982"/>
                  <a:pt x="10800" y="982"/>
                </a:cubicBezTo>
                <a:cubicBezTo>
                  <a:pt x="16019" y="982"/>
                  <a:pt x="20250" y="4059"/>
                  <a:pt x="20250" y="7855"/>
                </a:cubicBezTo>
                <a:cubicBezTo>
                  <a:pt x="20250" y="13745"/>
                  <a:pt x="10800" y="20127"/>
                  <a:pt x="10800" y="20127"/>
                </a:cubicBezTo>
                <a:moveTo>
                  <a:pt x="10800" y="0"/>
                </a:moveTo>
                <a:cubicBezTo>
                  <a:pt x="4836" y="0"/>
                  <a:pt x="0" y="3517"/>
                  <a:pt x="0" y="7855"/>
                </a:cubicBezTo>
                <a:cubicBezTo>
                  <a:pt x="0" y="14236"/>
                  <a:pt x="10800" y="21600"/>
                  <a:pt x="10800" y="21600"/>
                </a:cubicBezTo>
                <a:cubicBezTo>
                  <a:pt x="10800" y="21600"/>
                  <a:pt x="21600" y="14236"/>
                  <a:pt x="21600" y="7855"/>
                </a:cubicBezTo>
                <a:cubicBezTo>
                  <a:pt x="21600" y="3517"/>
                  <a:pt x="16764" y="0"/>
                  <a:pt x="10800" y="0"/>
                </a:cubicBezTo>
              </a:path>
            </a:pathLst>
          </a:custGeom>
          <a:solidFill>
            <a:schemeClr val="tx1"/>
          </a:solidFill>
          <a:ln w="12700">
            <a:solidFill>
              <a:schemeClr val="tx1"/>
            </a:solidFill>
            <a:miter lim="400000"/>
          </a:ln>
        </p:spPr>
        <p:txBody>
          <a:bodyPr lIns="38100" tIns="38100" rIns="38100" bIns="38100" anchor="ctr"/>
          <a:lstStyle/>
          <a:p>
            <a:endParaRPr>
              <a:solidFill>
                <a:prstClr val="black"/>
              </a:solidFill>
            </a:endParaRPr>
          </a:p>
        </p:txBody>
      </p:sp>
      <p:sp>
        <p:nvSpPr>
          <p:cNvPr id="6" name="ZoneTexte 5"/>
          <p:cNvSpPr txBox="1"/>
          <p:nvPr/>
        </p:nvSpPr>
        <p:spPr>
          <a:xfrm>
            <a:off x="9683842" y="4193427"/>
            <a:ext cx="1597424" cy="1015663"/>
          </a:xfrm>
          <a:prstGeom prst="rect">
            <a:avLst/>
          </a:prstGeom>
          <a:noFill/>
        </p:spPr>
        <p:txBody>
          <a:bodyPr wrap="square" rtlCol="0">
            <a:spAutoFit/>
          </a:bodyPr>
          <a:lstStyle/>
          <a:p>
            <a:pPr algn="ctr">
              <a:spcBef>
                <a:spcPct val="50000"/>
              </a:spcBef>
              <a:buClr>
                <a:srgbClr val="E0A00B"/>
              </a:buClr>
              <a:buSzPct val="150000"/>
            </a:pPr>
            <a:r>
              <a:rPr lang="fr-FR" sz="2000">
                <a:latin typeface="Segoe UI Black" panose="020B0A02040204020203" pitchFamily="34" charset="0"/>
                <a:ea typeface="Segoe UI Black" panose="020B0A02040204020203" pitchFamily="34" charset="0"/>
                <a:cs typeface="Segoe UI Light" panose="020B0502040204020203" pitchFamily="34" charset="0"/>
              </a:rPr>
              <a:t>Assistance de </a:t>
            </a:r>
            <a:r>
              <a:rPr lang="fr-FR" sz="2000">
                <a:solidFill>
                  <a:srgbClr val="E0A00B"/>
                </a:solidFill>
                <a:latin typeface="Segoe UI Black" panose="020B0A02040204020203" pitchFamily="34" charset="0"/>
                <a:ea typeface="Segoe UI Black" panose="020B0A02040204020203" pitchFamily="34" charset="0"/>
                <a:cs typeface="Segoe UI Light" panose="020B0502040204020203" pitchFamily="34" charset="0"/>
              </a:rPr>
              <a:t>proximité</a:t>
            </a:r>
          </a:p>
        </p:txBody>
      </p:sp>
      <p:sp>
        <p:nvSpPr>
          <p:cNvPr id="4" name="ZoneTexte 3"/>
          <p:cNvSpPr txBox="1"/>
          <p:nvPr/>
        </p:nvSpPr>
        <p:spPr>
          <a:xfrm>
            <a:off x="7678138" y="4808981"/>
            <a:ext cx="1616121" cy="769441"/>
          </a:xfrm>
          <a:prstGeom prst="rect">
            <a:avLst/>
          </a:prstGeom>
          <a:noFill/>
        </p:spPr>
        <p:txBody>
          <a:bodyPr wrap="square" rtlCol="0">
            <a:spAutoFit/>
          </a:bodyPr>
          <a:lstStyle/>
          <a:p>
            <a:pPr algn="just">
              <a:spcBef>
                <a:spcPct val="50000"/>
              </a:spcBef>
              <a:buClr>
                <a:srgbClr val="E0A00B"/>
              </a:buClr>
              <a:buSzPct val="150000"/>
            </a:pPr>
            <a:r>
              <a:rPr lang="fr-FR" sz="2200">
                <a:solidFill>
                  <a:srgbClr val="E0A00B"/>
                </a:solidFill>
                <a:latin typeface="Segoe UI Black" panose="020B0A02040204020203" pitchFamily="34" charset="0"/>
                <a:ea typeface="Segoe UI Black" panose="020B0A02040204020203" pitchFamily="34" charset="0"/>
                <a:cs typeface="Segoe UI Light" panose="020B0502040204020203" pitchFamily="34" charset="0"/>
              </a:rPr>
              <a:t>Expertise</a:t>
            </a:r>
            <a:r>
              <a:rPr lang="fr-FR" sz="2200">
                <a:latin typeface="Segoe UI Black" panose="020B0A02040204020203" pitchFamily="34" charset="0"/>
                <a:ea typeface="Segoe UI Black" panose="020B0A02040204020203" pitchFamily="34" charset="0"/>
                <a:cs typeface="Segoe UI Light" panose="020B0502040204020203" pitchFamily="34" charset="0"/>
              </a:rPr>
              <a:t> technique </a:t>
            </a:r>
          </a:p>
        </p:txBody>
      </p:sp>
      <p:sp>
        <p:nvSpPr>
          <p:cNvPr id="23" name="ZoneTexte 22"/>
          <p:cNvSpPr txBox="1"/>
          <p:nvPr/>
        </p:nvSpPr>
        <p:spPr>
          <a:xfrm>
            <a:off x="7451670" y="1291899"/>
            <a:ext cx="3896624" cy="913070"/>
          </a:xfrm>
          <a:prstGeom prst="rect">
            <a:avLst/>
          </a:prstGeom>
          <a:noFill/>
        </p:spPr>
        <p:txBody>
          <a:bodyPr wrap="square" rtlCol="0">
            <a:spAutoFit/>
          </a:bodyPr>
          <a:lstStyle/>
          <a:p>
            <a:pPr algn="r">
              <a:lnSpc>
                <a:spcPts val="3200"/>
              </a:lnSpc>
            </a:pPr>
            <a:r>
              <a:rPr lang="fr-FR" sz="3200">
                <a:latin typeface="Segoe UI Black" panose="020B0A02040204020203" pitchFamily="34" charset="0"/>
                <a:ea typeface="Segoe UI Black" panose="020B0A02040204020203" pitchFamily="34" charset="0"/>
                <a:cs typeface="Segoe UI Semibold" panose="020B0702040204020203" pitchFamily="34" charset="0"/>
              </a:rPr>
              <a:t>Les Fédérations </a:t>
            </a:r>
          </a:p>
          <a:p>
            <a:pPr algn="r">
              <a:lnSpc>
                <a:spcPts val="3200"/>
              </a:lnSpc>
            </a:pPr>
            <a:r>
              <a:rPr lang="fr-FR" sz="3200">
                <a:latin typeface="Segoe UI Black" panose="020B0A02040204020203" pitchFamily="34" charset="0"/>
                <a:ea typeface="Segoe UI Black" panose="020B0A02040204020203" pitchFamily="34" charset="0"/>
                <a:cs typeface="Segoe UI Semibold" panose="020B0702040204020203" pitchFamily="34" charset="0"/>
              </a:rPr>
              <a:t>départementales</a:t>
            </a:r>
          </a:p>
        </p:txBody>
      </p:sp>
    </p:spTree>
    <p:extLst>
      <p:ext uri="{BB962C8B-B14F-4D97-AF65-F5344CB8AC3E}">
        <p14:creationId xmlns:p14="http://schemas.microsoft.com/office/powerpoint/2010/main" val="3788754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ZoneTexte 22"/>
          <p:cNvSpPr txBox="1"/>
          <p:nvPr/>
        </p:nvSpPr>
        <p:spPr>
          <a:xfrm>
            <a:off x="6996427" y="1337481"/>
            <a:ext cx="4303919" cy="1173707"/>
          </a:xfrm>
          <a:prstGeom prst="rect">
            <a:avLst/>
          </a:prstGeom>
          <a:noFill/>
        </p:spPr>
        <p:txBody>
          <a:bodyPr wrap="square" rtlCol="0">
            <a:spAutoFit/>
          </a:bodyPr>
          <a:lstStyle/>
          <a:p>
            <a:endParaRPr lang="fr-FR"/>
          </a:p>
        </p:txBody>
      </p:sp>
      <p:sp>
        <p:nvSpPr>
          <p:cNvPr id="3" name="ZoneTexte 2"/>
          <p:cNvSpPr txBox="1"/>
          <p:nvPr/>
        </p:nvSpPr>
        <p:spPr>
          <a:xfrm>
            <a:off x="1752414" y="1270174"/>
            <a:ext cx="5665180" cy="528350"/>
          </a:xfrm>
          <a:prstGeom prst="rect">
            <a:avLst/>
          </a:prstGeom>
          <a:noFill/>
        </p:spPr>
        <p:txBody>
          <a:bodyPr wrap="square" rtlCol="0">
            <a:spAutoFit/>
          </a:bodyPr>
          <a:lstStyle/>
          <a:p>
            <a:pPr>
              <a:lnSpc>
                <a:spcPts val="3400"/>
              </a:lnSpc>
            </a:pPr>
            <a:r>
              <a:rPr lang="fr-FR" sz="3200">
                <a:solidFill>
                  <a:schemeClr val="bg2">
                    <a:lumMod val="25000"/>
                  </a:schemeClr>
                </a:solidFill>
                <a:latin typeface="Segoe UI Black" panose="020B0A02040204020203" pitchFamily="34" charset="0"/>
                <a:ea typeface="Segoe UI Black" panose="020B0A02040204020203" pitchFamily="34" charset="0"/>
                <a:cs typeface="Segoe UI Semibold" panose="020B0702040204020203" pitchFamily="34" charset="0"/>
              </a:rPr>
              <a:t>Les Fédérations régionales</a:t>
            </a:r>
          </a:p>
        </p:txBody>
      </p:sp>
      <p:sp>
        <p:nvSpPr>
          <p:cNvPr id="9" name="Rectangle 8"/>
          <p:cNvSpPr/>
          <p:nvPr/>
        </p:nvSpPr>
        <p:spPr>
          <a:xfrm>
            <a:off x="7127398" y="97817"/>
            <a:ext cx="489734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8336616" y="169887"/>
            <a:ext cx="3580178" cy="20984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ts val="4900"/>
              </a:lnSpc>
            </a:pPr>
            <a:r>
              <a:rPr lang="fr-FR" sz="4800">
                <a:solidFill>
                  <a:schemeClr val="bg2">
                    <a:lumMod val="25000"/>
                  </a:schemeClr>
                </a:solidFill>
                <a:latin typeface="Segoe UI Black" panose="020B0A02040204020203" pitchFamily="34" charset="0"/>
                <a:ea typeface="Segoe UI Black" panose="020B0A02040204020203" pitchFamily="34" charset="0"/>
              </a:rPr>
              <a:t>Un réseau de </a:t>
            </a:r>
            <a:r>
              <a:rPr lang="fr-FR" sz="4800">
                <a:solidFill>
                  <a:srgbClr val="E0A00B"/>
                </a:solidFill>
                <a:latin typeface="Segoe UI Black" panose="020B0A02040204020203" pitchFamily="34" charset="0"/>
                <a:ea typeface="Segoe UI Black" panose="020B0A02040204020203" pitchFamily="34" charset="0"/>
              </a:rPr>
              <a:t>proximité</a:t>
            </a:r>
          </a:p>
        </p:txBody>
      </p:sp>
      <p:sp>
        <p:nvSpPr>
          <p:cNvPr id="13" name="Organigramme : Délai 12">
            <a:extLst>
              <a:ext uri="{FF2B5EF4-FFF2-40B4-BE49-F238E27FC236}">
                <a16:creationId xmlns:a16="http://schemas.microsoft.com/office/drawing/2014/main" id="{49789C9E-E6DD-4CB6-B566-FBE795469A15}"/>
              </a:ext>
            </a:extLst>
          </p:cNvPr>
          <p:cNvSpPr/>
          <p:nvPr/>
        </p:nvSpPr>
        <p:spPr>
          <a:xfrm rot="16200000" flipH="1" flipV="1">
            <a:off x="55702" y="49096"/>
            <a:ext cx="934296" cy="836108"/>
          </a:xfrm>
          <a:prstGeom prst="flowChartDelay">
            <a:avLst/>
          </a:prstGeom>
          <a:solidFill>
            <a:srgbClr val="ADBCDB"/>
          </a:solidFill>
          <a:ln>
            <a:noFill/>
          </a:ln>
          <a:effectLst>
            <a:outerShdw blurRad="4445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70B8"/>
              </a:solidFill>
            </a:endParaRPr>
          </a:p>
        </p:txBody>
      </p:sp>
      <p:sp>
        <p:nvSpPr>
          <p:cNvPr id="2" name="Rectangle 1"/>
          <p:cNvSpPr/>
          <p:nvPr/>
        </p:nvSpPr>
        <p:spPr>
          <a:xfrm>
            <a:off x="995424" y="97817"/>
            <a:ext cx="819455" cy="369332"/>
          </a:xfrm>
          <a:prstGeom prst="rect">
            <a:avLst/>
          </a:prstGeom>
        </p:spPr>
        <p:txBody>
          <a:bodyPr wrap="none">
            <a:spAutoFit/>
          </a:bodyPr>
          <a:lstStyle/>
          <a:p>
            <a:pPr algn="ctr"/>
            <a:r>
              <a:rPr lang="fr-FR">
                <a:solidFill>
                  <a:srgbClr val="E0A00B"/>
                </a:solidFill>
                <a:latin typeface="Segoe UI Semilight" panose="020B0402040204020203" pitchFamily="34" charset="0"/>
                <a:cs typeface="Segoe UI Semilight" panose="020B0402040204020203" pitchFamily="34" charset="0"/>
              </a:rPr>
              <a:t>La FFB</a:t>
            </a:r>
          </a:p>
        </p:txBody>
      </p:sp>
      <p:sp>
        <p:nvSpPr>
          <p:cNvPr id="14" name="Shape 3778"/>
          <p:cNvSpPr/>
          <p:nvPr/>
        </p:nvSpPr>
        <p:spPr>
          <a:xfrm>
            <a:off x="1309851" y="1277342"/>
            <a:ext cx="311047" cy="457683"/>
          </a:xfrm>
          <a:custGeom>
            <a:avLst/>
            <a:gdLst/>
            <a:ahLst/>
            <a:cxnLst>
              <a:cxn ang="0">
                <a:pos x="wd2" y="hd2"/>
              </a:cxn>
              <a:cxn ang="5400000">
                <a:pos x="wd2" y="hd2"/>
              </a:cxn>
              <a:cxn ang="10800000">
                <a:pos x="wd2" y="hd2"/>
              </a:cxn>
              <a:cxn ang="16200000">
                <a:pos x="wd2" y="hd2"/>
              </a:cxn>
            </a:cxnLst>
            <a:rect l="0" t="0" r="r" b="b"/>
            <a:pathLst>
              <a:path w="21600" h="21600" extrusionOk="0">
                <a:moveTo>
                  <a:pt x="10800" y="10800"/>
                </a:moveTo>
                <a:cubicBezTo>
                  <a:pt x="8563" y="10800"/>
                  <a:pt x="6750" y="9482"/>
                  <a:pt x="6750" y="7855"/>
                </a:cubicBezTo>
                <a:cubicBezTo>
                  <a:pt x="6750" y="6228"/>
                  <a:pt x="8563" y="4909"/>
                  <a:pt x="10800" y="4909"/>
                </a:cubicBezTo>
                <a:cubicBezTo>
                  <a:pt x="13037" y="4909"/>
                  <a:pt x="14850" y="6228"/>
                  <a:pt x="14850" y="7855"/>
                </a:cubicBezTo>
                <a:cubicBezTo>
                  <a:pt x="14850" y="9482"/>
                  <a:pt x="13037" y="10800"/>
                  <a:pt x="10800" y="10800"/>
                </a:cubicBezTo>
                <a:moveTo>
                  <a:pt x="10800" y="3927"/>
                </a:moveTo>
                <a:cubicBezTo>
                  <a:pt x="7817" y="3927"/>
                  <a:pt x="5400" y="5686"/>
                  <a:pt x="5400" y="7855"/>
                </a:cubicBezTo>
                <a:cubicBezTo>
                  <a:pt x="5400" y="10023"/>
                  <a:pt x="7817" y="11782"/>
                  <a:pt x="10800" y="11782"/>
                </a:cubicBezTo>
                <a:cubicBezTo>
                  <a:pt x="13783" y="11782"/>
                  <a:pt x="16200" y="10023"/>
                  <a:pt x="16200" y="7855"/>
                </a:cubicBezTo>
                <a:cubicBezTo>
                  <a:pt x="16200" y="5686"/>
                  <a:pt x="13783" y="3927"/>
                  <a:pt x="10800" y="3927"/>
                </a:cubicBezTo>
                <a:moveTo>
                  <a:pt x="10800" y="20127"/>
                </a:moveTo>
                <a:cubicBezTo>
                  <a:pt x="10800" y="20127"/>
                  <a:pt x="1350" y="13745"/>
                  <a:pt x="1350" y="7855"/>
                </a:cubicBezTo>
                <a:cubicBezTo>
                  <a:pt x="1350" y="4059"/>
                  <a:pt x="5581" y="982"/>
                  <a:pt x="10800" y="982"/>
                </a:cubicBezTo>
                <a:cubicBezTo>
                  <a:pt x="16019" y="982"/>
                  <a:pt x="20250" y="4059"/>
                  <a:pt x="20250" y="7855"/>
                </a:cubicBezTo>
                <a:cubicBezTo>
                  <a:pt x="20250" y="13745"/>
                  <a:pt x="10800" y="20127"/>
                  <a:pt x="10800" y="20127"/>
                </a:cubicBezTo>
                <a:moveTo>
                  <a:pt x="10800" y="0"/>
                </a:moveTo>
                <a:cubicBezTo>
                  <a:pt x="4836" y="0"/>
                  <a:pt x="0" y="3517"/>
                  <a:pt x="0" y="7855"/>
                </a:cubicBezTo>
                <a:cubicBezTo>
                  <a:pt x="0" y="14236"/>
                  <a:pt x="10800" y="21600"/>
                  <a:pt x="10800" y="21600"/>
                </a:cubicBezTo>
                <a:cubicBezTo>
                  <a:pt x="10800" y="21600"/>
                  <a:pt x="21600" y="14236"/>
                  <a:pt x="21600" y="7855"/>
                </a:cubicBezTo>
                <a:cubicBezTo>
                  <a:pt x="21600" y="3517"/>
                  <a:pt x="16764" y="0"/>
                  <a:pt x="10800" y="0"/>
                </a:cubicBezTo>
              </a:path>
            </a:pathLst>
          </a:custGeom>
          <a:solidFill>
            <a:schemeClr val="tx1"/>
          </a:solidFill>
          <a:ln w="12700">
            <a:solidFill>
              <a:schemeClr val="tx1"/>
            </a:solidFill>
            <a:miter lim="400000"/>
          </a:ln>
        </p:spPr>
        <p:txBody>
          <a:bodyPr lIns="38100" tIns="38100" rIns="38100" bIns="38100" anchor="ctr"/>
          <a:lstStyle/>
          <a:p>
            <a:endParaRPr>
              <a:solidFill>
                <a:prstClr val="black"/>
              </a:solidFill>
            </a:endParaRPr>
          </a:p>
        </p:txBody>
      </p:sp>
      <p:sp>
        <p:nvSpPr>
          <p:cNvPr id="21" name="Rectangle : coins arrondis 17">
            <a:extLst>
              <a:ext uri="{FF2B5EF4-FFF2-40B4-BE49-F238E27FC236}">
                <a16:creationId xmlns:a16="http://schemas.microsoft.com/office/drawing/2014/main" id="{765688DD-5D69-4174-B7FD-B996039053F4}"/>
              </a:ext>
            </a:extLst>
          </p:cNvPr>
          <p:cNvSpPr/>
          <p:nvPr/>
        </p:nvSpPr>
        <p:spPr>
          <a:xfrm rot="5400000">
            <a:off x="1938527" y="-705983"/>
            <a:ext cx="1011348" cy="8050689"/>
          </a:xfrm>
          <a:prstGeom prst="roundRect">
            <a:avLst>
              <a:gd name="adj" fmla="val 50000"/>
            </a:avLst>
          </a:prstGeom>
          <a:solidFill>
            <a:srgbClr val="FBE5D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Segoe UI Semilight" panose="020B0402040204020203" pitchFamily="34" charset="0"/>
              <a:cs typeface="Segoe UI Semilight" panose="020B0402040204020203" pitchFamily="34" charset="0"/>
            </a:endParaRPr>
          </a:p>
        </p:txBody>
      </p:sp>
      <p:sp>
        <p:nvSpPr>
          <p:cNvPr id="15" name="Rectangle : coins arrondis 17">
            <a:extLst>
              <a:ext uri="{FF2B5EF4-FFF2-40B4-BE49-F238E27FC236}">
                <a16:creationId xmlns:a16="http://schemas.microsoft.com/office/drawing/2014/main" id="{3B71F06E-20C6-4317-9039-515984E41AE4}"/>
              </a:ext>
            </a:extLst>
          </p:cNvPr>
          <p:cNvSpPr/>
          <p:nvPr/>
        </p:nvSpPr>
        <p:spPr>
          <a:xfrm rot="5400000">
            <a:off x="1786127" y="-1086983"/>
            <a:ext cx="1011348" cy="8050689"/>
          </a:xfrm>
          <a:prstGeom prst="roundRect">
            <a:avLst>
              <a:gd name="adj" fmla="val 50000"/>
            </a:avLst>
          </a:prstGeom>
          <a:solidFill>
            <a:srgbClr val="ADBCDB">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Segoe UI Semilight" panose="020B0402040204020203" pitchFamily="34" charset="0"/>
              <a:cs typeface="Segoe UI Semilight" panose="020B0402040204020203" pitchFamily="34" charset="0"/>
            </a:endParaRPr>
          </a:p>
        </p:txBody>
      </p:sp>
      <p:sp>
        <p:nvSpPr>
          <p:cNvPr id="4" name="ZoneTexte 3"/>
          <p:cNvSpPr txBox="1"/>
          <p:nvPr/>
        </p:nvSpPr>
        <p:spPr>
          <a:xfrm>
            <a:off x="219803" y="2505496"/>
            <a:ext cx="5989917" cy="400110"/>
          </a:xfrm>
          <a:prstGeom prst="rect">
            <a:avLst/>
          </a:prstGeom>
          <a:noFill/>
        </p:spPr>
        <p:txBody>
          <a:bodyPr wrap="square" rtlCol="0">
            <a:spAutoFit/>
          </a:bodyPr>
          <a:lstStyle/>
          <a:p>
            <a:r>
              <a:rPr lang="fr-FR" sz="2000">
                <a:latin typeface="Segoe UI Semilight" panose="020B0402040204020203" pitchFamily="34" charset="0"/>
                <a:ea typeface="Segoe UI Black" panose="020B0A02040204020203" pitchFamily="34" charset="0"/>
                <a:cs typeface="Segoe UI Semilight" panose="020B0402040204020203" pitchFamily="34" charset="0"/>
              </a:rPr>
              <a:t>3 domaines de compétences spécifiques :</a:t>
            </a:r>
          </a:p>
        </p:txBody>
      </p:sp>
      <p:sp>
        <p:nvSpPr>
          <p:cNvPr id="5" name="ZoneTexte 4"/>
          <p:cNvSpPr txBox="1"/>
          <p:nvPr/>
        </p:nvSpPr>
        <p:spPr>
          <a:xfrm>
            <a:off x="201200" y="2853444"/>
            <a:ext cx="5562116" cy="369332"/>
          </a:xfrm>
          <a:prstGeom prst="rect">
            <a:avLst/>
          </a:prstGeom>
          <a:noFill/>
        </p:spPr>
        <p:txBody>
          <a:bodyPr wrap="square" rtlCol="0">
            <a:spAutoFit/>
          </a:bodyPr>
          <a:lstStyle/>
          <a:p>
            <a:r>
              <a:rPr lang="fr-FR">
                <a:latin typeface="Segoe UI Semilight" panose="020B0402040204020203" pitchFamily="34" charset="0"/>
                <a:cs typeface="Segoe UI Semilight" panose="020B0402040204020203" pitchFamily="34" charset="0"/>
              </a:rPr>
              <a:t>Développement économique/ Formation / Social    </a:t>
            </a:r>
          </a:p>
        </p:txBody>
      </p:sp>
      <p:sp>
        <p:nvSpPr>
          <p:cNvPr id="22" name="Rectangle : coins arrondis 17">
            <a:extLst>
              <a:ext uri="{FF2B5EF4-FFF2-40B4-BE49-F238E27FC236}">
                <a16:creationId xmlns:a16="http://schemas.microsoft.com/office/drawing/2014/main" id="{F0D05264-CC2E-480A-8DEB-2363F604C6F8}"/>
              </a:ext>
            </a:extLst>
          </p:cNvPr>
          <p:cNvSpPr/>
          <p:nvPr/>
        </p:nvSpPr>
        <p:spPr>
          <a:xfrm rot="5400000">
            <a:off x="308604" y="860534"/>
            <a:ext cx="867747" cy="7881257"/>
          </a:xfrm>
          <a:prstGeom prst="roundRect">
            <a:avLst>
              <a:gd name="adj" fmla="val 50000"/>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Segoe UI Semilight" panose="020B0402040204020203" pitchFamily="34" charset="0"/>
              <a:cs typeface="Segoe UI Semilight" panose="020B0402040204020203" pitchFamily="34" charset="0"/>
            </a:endParaRPr>
          </a:p>
        </p:txBody>
      </p:sp>
      <p:sp>
        <p:nvSpPr>
          <p:cNvPr id="16" name="Rectangle : coins arrondis 17">
            <a:extLst>
              <a:ext uri="{FF2B5EF4-FFF2-40B4-BE49-F238E27FC236}">
                <a16:creationId xmlns:a16="http://schemas.microsoft.com/office/drawing/2014/main" id="{3B71F06E-20C6-4317-9039-515984E41AE4}"/>
              </a:ext>
            </a:extLst>
          </p:cNvPr>
          <p:cNvSpPr/>
          <p:nvPr/>
        </p:nvSpPr>
        <p:spPr>
          <a:xfrm rot="5400000">
            <a:off x="156204" y="479534"/>
            <a:ext cx="867747" cy="7881257"/>
          </a:xfrm>
          <a:prstGeom prst="roundRect">
            <a:avLst>
              <a:gd name="adj" fmla="val 50000"/>
            </a:avLst>
          </a:prstGeom>
          <a:solidFill>
            <a:srgbClr val="ADBC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Segoe UI Semilight" panose="020B0402040204020203" pitchFamily="34" charset="0"/>
              <a:cs typeface="Segoe UI Semilight" panose="020B0402040204020203" pitchFamily="34" charset="0"/>
            </a:endParaRPr>
          </a:p>
        </p:txBody>
      </p:sp>
      <p:sp>
        <p:nvSpPr>
          <p:cNvPr id="19" name="ZoneTexte 18"/>
          <p:cNvSpPr txBox="1"/>
          <p:nvPr/>
        </p:nvSpPr>
        <p:spPr>
          <a:xfrm>
            <a:off x="44221" y="4175465"/>
            <a:ext cx="4673476" cy="400110"/>
          </a:xfrm>
          <a:prstGeom prst="rect">
            <a:avLst/>
          </a:prstGeom>
          <a:noFill/>
        </p:spPr>
        <p:txBody>
          <a:bodyPr wrap="square" rtlCol="0">
            <a:spAutoFit/>
          </a:bodyPr>
          <a:lstStyle/>
          <a:p>
            <a:r>
              <a:rPr lang="fr-FR" sz="2000">
                <a:latin typeface="Segoe UI Semilight" panose="020B0402040204020203" pitchFamily="34" charset="0"/>
                <a:ea typeface="Segoe UI Black" panose="020B0A02040204020203" pitchFamily="34" charset="0"/>
                <a:cs typeface="Segoe UI Semilight" panose="020B0402040204020203" pitchFamily="34" charset="0"/>
              </a:rPr>
              <a:t>Relais départements / national </a:t>
            </a:r>
          </a:p>
        </p:txBody>
      </p:sp>
      <p:sp>
        <p:nvSpPr>
          <p:cNvPr id="24" name="Rectangle : coins arrondis 17">
            <a:extLst>
              <a:ext uri="{FF2B5EF4-FFF2-40B4-BE49-F238E27FC236}">
                <a16:creationId xmlns:a16="http://schemas.microsoft.com/office/drawing/2014/main" id="{7AB6C8E0-53B4-47FF-81C2-2C875AAACF56}"/>
              </a:ext>
            </a:extLst>
          </p:cNvPr>
          <p:cNvSpPr/>
          <p:nvPr/>
        </p:nvSpPr>
        <p:spPr>
          <a:xfrm rot="5400000">
            <a:off x="2170115" y="2901140"/>
            <a:ext cx="917828" cy="6670128"/>
          </a:xfrm>
          <a:prstGeom prst="roundRect">
            <a:avLst>
              <a:gd name="adj" fmla="val 50000"/>
            </a:avLst>
          </a:prstGeom>
          <a:solidFill>
            <a:srgbClr val="FBE5D6">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Segoe UI Semilight" panose="020B0402040204020203" pitchFamily="34" charset="0"/>
              <a:cs typeface="Segoe UI Semilight" panose="020B0402040204020203" pitchFamily="34" charset="0"/>
            </a:endParaRPr>
          </a:p>
        </p:txBody>
      </p:sp>
      <p:sp>
        <p:nvSpPr>
          <p:cNvPr id="17" name="Rectangle : coins arrondis 17">
            <a:extLst>
              <a:ext uri="{FF2B5EF4-FFF2-40B4-BE49-F238E27FC236}">
                <a16:creationId xmlns:a16="http://schemas.microsoft.com/office/drawing/2014/main" id="{3B71F06E-20C6-4317-9039-515984E41AE4}"/>
              </a:ext>
            </a:extLst>
          </p:cNvPr>
          <p:cNvSpPr/>
          <p:nvPr/>
        </p:nvSpPr>
        <p:spPr>
          <a:xfrm rot="5400000">
            <a:off x="2017715" y="2520140"/>
            <a:ext cx="917828" cy="6670128"/>
          </a:xfrm>
          <a:prstGeom prst="roundRect">
            <a:avLst>
              <a:gd name="adj" fmla="val 50000"/>
            </a:avLst>
          </a:prstGeom>
          <a:solidFill>
            <a:srgbClr val="ADBCDB">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Segoe UI Semilight" panose="020B0402040204020203" pitchFamily="34" charset="0"/>
              <a:cs typeface="Segoe UI Semilight" panose="020B0402040204020203" pitchFamily="34" charset="0"/>
            </a:endParaRPr>
          </a:p>
        </p:txBody>
      </p:sp>
      <p:sp>
        <p:nvSpPr>
          <p:cNvPr id="20" name="ZoneTexte 19"/>
          <p:cNvSpPr txBox="1"/>
          <p:nvPr/>
        </p:nvSpPr>
        <p:spPr>
          <a:xfrm>
            <a:off x="193391" y="5606232"/>
            <a:ext cx="6128108" cy="707886"/>
          </a:xfrm>
          <a:prstGeom prst="rect">
            <a:avLst/>
          </a:prstGeom>
          <a:noFill/>
        </p:spPr>
        <p:txBody>
          <a:bodyPr wrap="square" rtlCol="0">
            <a:spAutoFit/>
          </a:bodyPr>
          <a:lstStyle/>
          <a:p>
            <a:r>
              <a:rPr lang="fr-FR" sz="2000">
                <a:latin typeface="Segoe UI Semilight" panose="020B0402040204020203" pitchFamily="34" charset="0"/>
                <a:ea typeface="Segoe UI Black" panose="020B0A02040204020203" pitchFamily="34" charset="0"/>
                <a:cs typeface="Segoe UI Semilight" panose="020B0402040204020203" pitchFamily="34" charset="0"/>
              </a:rPr>
              <a:t>Animation dans les domaines techniques (métiers, environnement…)</a:t>
            </a:r>
          </a:p>
        </p:txBody>
      </p:sp>
      <p:pic>
        <p:nvPicPr>
          <p:cNvPr id="10" name="Image 9" descr="Une image contenant carte&#10;&#10;Description générée automatiquement">
            <a:extLst>
              <a:ext uri="{FF2B5EF4-FFF2-40B4-BE49-F238E27FC236}">
                <a16:creationId xmlns:a16="http://schemas.microsoft.com/office/drawing/2014/main" id="{5E34E082-515A-40AA-BF4C-ABA5271AC411}"/>
              </a:ext>
            </a:extLst>
          </p:cNvPr>
          <p:cNvPicPr>
            <a:picLocks noChangeAspect="1"/>
          </p:cNvPicPr>
          <p:nvPr/>
        </p:nvPicPr>
        <p:blipFill rotWithShape="1">
          <a:blip r:embed="rId2">
            <a:extLst>
              <a:ext uri="{28A0092B-C50C-407E-A947-70E740481C1C}">
                <a14:useLocalDpi xmlns:a14="http://schemas.microsoft.com/office/drawing/2010/main" val="0"/>
              </a:ext>
            </a:extLst>
          </a:blip>
          <a:srcRect b="5039"/>
          <a:stretch/>
        </p:blipFill>
        <p:spPr>
          <a:xfrm>
            <a:off x="8036141" y="2363372"/>
            <a:ext cx="3543018" cy="3751678"/>
          </a:xfrm>
          <a:prstGeom prst="rect">
            <a:avLst/>
          </a:prstGeom>
        </p:spPr>
      </p:pic>
    </p:spTree>
    <p:extLst>
      <p:ext uri="{BB962C8B-B14F-4D97-AF65-F5344CB8AC3E}">
        <p14:creationId xmlns:p14="http://schemas.microsoft.com/office/powerpoint/2010/main" val="1377308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ZoneTexte 2"/>
          <p:cNvSpPr txBox="1"/>
          <p:nvPr/>
        </p:nvSpPr>
        <p:spPr>
          <a:xfrm>
            <a:off x="5704114" y="2267143"/>
            <a:ext cx="6919688" cy="2323713"/>
          </a:xfrm>
          <a:prstGeom prst="rect">
            <a:avLst/>
          </a:prstGeom>
          <a:noFill/>
        </p:spPr>
        <p:txBody>
          <a:bodyPr wrap="square" lIns="91440" tIns="45720" rIns="91440" bIns="45720" rtlCol="0" anchor="t">
            <a:spAutoFit/>
          </a:bodyPr>
          <a:lstStyle/>
          <a:p>
            <a:pPr>
              <a:lnSpc>
                <a:spcPts val="8700"/>
              </a:lnSpc>
            </a:pPr>
            <a:r>
              <a:rPr lang="fr-FR" sz="7200" b="1">
                <a:solidFill>
                  <a:srgbClr val="FBE1DC"/>
                </a:solidFill>
                <a:latin typeface="Segoe UI Light"/>
                <a:cs typeface="Segoe UI Light"/>
              </a:rPr>
              <a:t>LE SECTEUR DU</a:t>
            </a:r>
          </a:p>
          <a:p>
            <a:pPr>
              <a:lnSpc>
                <a:spcPts val="8700"/>
              </a:lnSpc>
            </a:pPr>
            <a:r>
              <a:rPr lang="fr-FR" sz="7200" b="1">
                <a:solidFill>
                  <a:srgbClr val="FBE1DC"/>
                </a:solidFill>
                <a:latin typeface="Segoe UI Light"/>
                <a:cs typeface="Segoe UI Light"/>
              </a:rPr>
              <a:t>BATIMENT </a:t>
            </a:r>
            <a:endParaRPr lang="fr-FR" sz="7200" b="1">
              <a:solidFill>
                <a:srgbClr val="FBE1DC"/>
              </a:solidFill>
              <a:latin typeface="Segoe UI Light" panose="020B0502040204020203" pitchFamily="34" charset="0"/>
              <a:cs typeface="Segoe UI Light" panose="020B0502040204020203" pitchFamily="34" charset="0"/>
            </a:endParaRPr>
          </a:p>
        </p:txBody>
      </p:sp>
      <p:sp>
        <p:nvSpPr>
          <p:cNvPr id="2" name="Organigramme : Délai 1">
            <a:extLst>
              <a:ext uri="{FF2B5EF4-FFF2-40B4-BE49-F238E27FC236}">
                <a16:creationId xmlns:a16="http://schemas.microsoft.com/office/drawing/2014/main" id="{7EA20D10-E85D-48CE-BF17-5BCF1AE645A9}"/>
              </a:ext>
            </a:extLst>
          </p:cNvPr>
          <p:cNvSpPr/>
          <p:nvPr/>
        </p:nvSpPr>
        <p:spPr>
          <a:xfrm rot="10800000" flipH="1">
            <a:off x="0" y="0"/>
            <a:ext cx="5407232" cy="6959600"/>
          </a:xfrm>
          <a:prstGeom prst="flowChartDelay">
            <a:avLst/>
          </a:prstGeom>
          <a:blipFill>
            <a:blip r:embed="rId2"/>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fr-FR">
              <a:solidFill>
                <a:srgbClr val="E0A00B"/>
              </a:solidFill>
              <a:cs typeface="Calibri"/>
            </a:endParaRPr>
          </a:p>
        </p:txBody>
      </p:sp>
    </p:spTree>
    <p:extLst>
      <p:ext uri="{BB962C8B-B14F-4D97-AF65-F5344CB8AC3E}">
        <p14:creationId xmlns:p14="http://schemas.microsoft.com/office/powerpoint/2010/main" val="1349504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5371834" y="462815"/>
            <a:ext cx="6218505" cy="1349087"/>
          </a:xfrm>
          <a:prstGeom prst="rect">
            <a:avLst/>
          </a:prstGeom>
          <a:noFill/>
        </p:spPr>
        <p:txBody>
          <a:bodyPr wrap="square" rtlCol="0">
            <a:spAutoFit/>
          </a:bodyPr>
          <a:lstStyle/>
          <a:p>
            <a:pPr>
              <a:lnSpc>
                <a:spcPts val="4900"/>
              </a:lnSpc>
            </a:pPr>
            <a:r>
              <a:rPr lang="fr-FR" sz="4800">
                <a:solidFill>
                  <a:srgbClr val="E0A00B"/>
                </a:solidFill>
                <a:latin typeface="Segoe UI Black" panose="020B0A02040204020203" pitchFamily="34" charset="0"/>
                <a:ea typeface="Segoe UI Black" panose="020B0A02040204020203" pitchFamily="34" charset="0"/>
              </a:rPr>
              <a:t>Un réseau de proximité</a:t>
            </a:r>
          </a:p>
        </p:txBody>
      </p:sp>
      <p:sp>
        <p:nvSpPr>
          <p:cNvPr id="23" name="ZoneTexte 22"/>
          <p:cNvSpPr txBox="1"/>
          <p:nvPr/>
        </p:nvSpPr>
        <p:spPr>
          <a:xfrm>
            <a:off x="7024419" y="1328150"/>
            <a:ext cx="4303919" cy="1173707"/>
          </a:xfrm>
          <a:prstGeom prst="rect">
            <a:avLst/>
          </a:prstGeom>
          <a:noFill/>
        </p:spPr>
        <p:txBody>
          <a:bodyPr wrap="square" rtlCol="0">
            <a:spAutoFit/>
          </a:bodyPr>
          <a:lstStyle/>
          <a:p>
            <a:endParaRPr lang="fr-FR"/>
          </a:p>
        </p:txBody>
      </p:sp>
      <p:sp>
        <p:nvSpPr>
          <p:cNvPr id="2" name="ZoneTexte 1"/>
          <p:cNvSpPr txBox="1"/>
          <p:nvPr/>
        </p:nvSpPr>
        <p:spPr>
          <a:xfrm>
            <a:off x="5371833" y="1991240"/>
            <a:ext cx="4639913" cy="1292662"/>
          </a:xfrm>
          <a:prstGeom prst="rect">
            <a:avLst/>
          </a:prstGeom>
          <a:noFill/>
        </p:spPr>
        <p:txBody>
          <a:bodyPr wrap="square" rtlCol="0">
            <a:spAutoFit/>
          </a:bodyPr>
          <a:lstStyle/>
          <a:p>
            <a:pPr>
              <a:lnSpc>
                <a:spcPts val="3600"/>
              </a:lnSpc>
            </a:pPr>
            <a:r>
              <a:rPr lang="fr-FR" sz="3200">
                <a:latin typeface="Segoe UI Semibold" panose="020B0702040204020203" pitchFamily="34" charset="0"/>
                <a:cs typeface="Segoe UI Semibold" panose="020B0702040204020203" pitchFamily="34" charset="0"/>
              </a:rPr>
              <a:t>Les Unions et Syndicats de métiers : </a:t>
            </a:r>
          </a:p>
          <a:p>
            <a:endParaRPr lang="fr-FR"/>
          </a:p>
        </p:txBody>
      </p:sp>
      <p:sp>
        <p:nvSpPr>
          <p:cNvPr id="3" name="ZoneTexte 2"/>
          <p:cNvSpPr txBox="1"/>
          <p:nvPr/>
        </p:nvSpPr>
        <p:spPr>
          <a:xfrm>
            <a:off x="4884501" y="3145282"/>
            <a:ext cx="6287784" cy="3139321"/>
          </a:xfrm>
          <a:prstGeom prst="rect">
            <a:avLst/>
          </a:prstGeom>
          <a:noFill/>
        </p:spPr>
        <p:txBody>
          <a:bodyPr wrap="square" rtlCol="0">
            <a:spAutoFit/>
          </a:bodyPr>
          <a:lstStyle/>
          <a:p>
            <a:pPr marL="742950" lvl="1" indent="-285750">
              <a:spcBef>
                <a:spcPct val="50000"/>
              </a:spcBef>
              <a:buClr>
                <a:srgbClr val="E0A00B"/>
              </a:buClr>
              <a:buFont typeface="Arial" pitchFamily="34" charset="0"/>
              <a:buChar char="•"/>
            </a:pPr>
            <a:r>
              <a:rPr lang="fr-FR" sz="2400" dirty="0">
                <a:latin typeface="Segoe UI Light" panose="020B0502040204020203" pitchFamily="34" charset="0"/>
                <a:cs typeface="Segoe UI Light" panose="020B0502040204020203" pitchFamily="34" charset="0"/>
              </a:rPr>
              <a:t>représentent les métiers sur un plan national, européen et international </a:t>
            </a:r>
          </a:p>
          <a:p>
            <a:pPr marL="800100" lvl="1" indent="-342900">
              <a:spcBef>
                <a:spcPct val="50000"/>
              </a:spcBef>
              <a:buClr>
                <a:srgbClr val="E0A00B"/>
              </a:buClr>
              <a:buFont typeface="Arial" panose="020B0604020202020204" pitchFamily="34" charset="0"/>
              <a:buChar char="•"/>
              <a:tabLst>
                <a:tab pos="176213" algn="l"/>
              </a:tabLst>
            </a:pPr>
            <a:r>
              <a:rPr lang="fr-FR" sz="2400" dirty="0">
                <a:latin typeface="Segoe UI Light" panose="020B0502040204020203" pitchFamily="34" charset="0"/>
                <a:cs typeface="Segoe UI Light" panose="020B0502040204020203" pitchFamily="34" charset="0"/>
              </a:rPr>
              <a:t>développent des actions de Recherche et Développement </a:t>
            </a:r>
          </a:p>
          <a:p>
            <a:pPr marL="800100" lvl="1" indent="-342900" algn="just">
              <a:spcBef>
                <a:spcPct val="50000"/>
              </a:spcBef>
              <a:buClr>
                <a:srgbClr val="E0A00B"/>
              </a:buClr>
              <a:buFont typeface="Arial" panose="020B0604020202020204" pitchFamily="34" charset="0"/>
              <a:buChar char="•"/>
            </a:pPr>
            <a:r>
              <a:rPr lang="fr-FR" sz="2400" dirty="0">
                <a:latin typeface="Segoe UI Light" panose="020B0502040204020203" pitchFamily="34" charset="0"/>
                <a:cs typeface="Segoe UI Light" panose="020B0502040204020203" pitchFamily="34" charset="0"/>
              </a:rPr>
              <a:t>analysent les besoins en formation </a:t>
            </a:r>
          </a:p>
          <a:p>
            <a:pPr marL="800100" lvl="1" indent="-342900" algn="just">
              <a:spcBef>
                <a:spcPct val="50000"/>
              </a:spcBef>
              <a:buClr>
                <a:srgbClr val="E0A00B"/>
              </a:buClr>
              <a:buFont typeface="Arial" panose="020B0604020202020204" pitchFamily="34" charset="0"/>
              <a:buChar char="•"/>
            </a:pPr>
            <a:r>
              <a:rPr lang="fr-FR" sz="2400" dirty="0">
                <a:latin typeface="Segoe UI Light" panose="020B0502040204020203" pitchFamily="34" charset="0"/>
                <a:cs typeface="Segoe UI Light" panose="020B0502040204020203" pitchFamily="34" charset="0"/>
              </a:rPr>
              <a:t>font la promotion des métiers</a:t>
            </a:r>
          </a:p>
          <a:p>
            <a:endParaRPr lang="fr-FR" dirty="0"/>
          </a:p>
        </p:txBody>
      </p:sp>
      <p:sp>
        <p:nvSpPr>
          <p:cNvPr id="9" name="ZoneTexte 8">
            <a:extLst>
              <a:ext uri="{FF2B5EF4-FFF2-40B4-BE49-F238E27FC236}">
                <a16:creationId xmlns:a16="http://schemas.microsoft.com/office/drawing/2014/main" id="{586BBF64-2F4F-4E33-B7DD-5D8480E08B85}"/>
              </a:ext>
            </a:extLst>
          </p:cNvPr>
          <p:cNvSpPr txBox="1"/>
          <p:nvPr/>
        </p:nvSpPr>
        <p:spPr>
          <a:xfrm>
            <a:off x="10181463" y="97817"/>
            <a:ext cx="1146875" cy="369332"/>
          </a:xfrm>
          <a:prstGeom prst="rect">
            <a:avLst/>
          </a:prstGeom>
          <a:noFill/>
        </p:spPr>
        <p:txBody>
          <a:bodyPr wrap="square" rtlCol="0">
            <a:spAutoFit/>
          </a:bodyPr>
          <a:lstStyle/>
          <a:p>
            <a:pPr algn="ctr"/>
            <a:r>
              <a:rPr lang="fr-FR">
                <a:solidFill>
                  <a:srgbClr val="E0A00B"/>
                </a:solidFill>
                <a:latin typeface="Segoe UI Semilight" panose="020B0402040204020203" pitchFamily="34" charset="0"/>
                <a:cs typeface="Segoe UI Semilight" panose="020B0402040204020203" pitchFamily="34" charset="0"/>
              </a:rPr>
              <a:t>La FFB</a:t>
            </a:r>
          </a:p>
        </p:txBody>
      </p:sp>
      <p:sp>
        <p:nvSpPr>
          <p:cNvPr id="10" name="Organigramme : Délai 9">
            <a:extLst>
              <a:ext uri="{FF2B5EF4-FFF2-40B4-BE49-F238E27FC236}">
                <a16:creationId xmlns:a16="http://schemas.microsoft.com/office/drawing/2014/main" id="{8ADA6D52-5534-4E60-A014-D3FBCA24A388}"/>
              </a:ext>
            </a:extLst>
          </p:cNvPr>
          <p:cNvSpPr/>
          <p:nvPr/>
        </p:nvSpPr>
        <p:spPr>
          <a:xfrm rot="16200000" flipH="1" flipV="1">
            <a:off x="11123191" y="66496"/>
            <a:ext cx="934296" cy="836108"/>
          </a:xfrm>
          <a:prstGeom prst="flowChartDelay">
            <a:avLst/>
          </a:prstGeom>
          <a:solidFill>
            <a:srgbClr val="ADBCDB"/>
          </a:solidFill>
          <a:ln>
            <a:noFill/>
          </a:ln>
          <a:effectLst>
            <a:outerShdw blurRad="4445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70B8"/>
              </a:solidFill>
            </a:endParaRPr>
          </a:p>
        </p:txBody>
      </p:sp>
      <p:pic>
        <p:nvPicPr>
          <p:cNvPr id="4" name="Imag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161" y="0"/>
            <a:ext cx="4581701" cy="6872551"/>
          </a:xfrm>
          <a:prstGeom prst="rect">
            <a:avLst/>
          </a:prstGeom>
        </p:spPr>
      </p:pic>
      <p:pic>
        <p:nvPicPr>
          <p:cNvPr id="6" name="Imag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161" y="0"/>
            <a:ext cx="4581701" cy="6872551"/>
          </a:xfrm>
          <a:prstGeom prst="rect">
            <a:avLst/>
          </a:prstGeom>
        </p:spPr>
      </p:pic>
    </p:spTree>
    <p:extLst>
      <p:ext uri="{BB962C8B-B14F-4D97-AF65-F5344CB8AC3E}">
        <p14:creationId xmlns:p14="http://schemas.microsoft.com/office/powerpoint/2010/main" val="2672227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5816426" y="936470"/>
            <a:ext cx="5664374" cy="1349087"/>
          </a:xfrm>
          <a:prstGeom prst="rect">
            <a:avLst/>
          </a:prstGeom>
          <a:noFill/>
        </p:spPr>
        <p:txBody>
          <a:bodyPr wrap="square" rtlCol="0">
            <a:spAutoFit/>
          </a:bodyPr>
          <a:lstStyle/>
          <a:p>
            <a:pPr>
              <a:lnSpc>
                <a:spcPts val="4900"/>
              </a:lnSpc>
            </a:pPr>
            <a:r>
              <a:rPr lang="fr-FR" sz="4800">
                <a:solidFill>
                  <a:srgbClr val="E0A00B"/>
                </a:solidFill>
                <a:latin typeface="Segoe UI Black" panose="020B0A02040204020203" pitchFamily="34" charset="0"/>
                <a:ea typeface="Segoe UI Black" panose="020B0A02040204020203" pitchFamily="34" charset="0"/>
              </a:rPr>
              <a:t>Acteur du cadre de vie</a:t>
            </a:r>
          </a:p>
        </p:txBody>
      </p:sp>
      <p:sp>
        <p:nvSpPr>
          <p:cNvPr id="23" name="ZoneTexte 22"/>
          <p:cNvSpPr txBox="1"/>
          <p:nvPr/>
        </p:nvSpPr>
        <p:spPr>
          <a:xfrm>
            <a:off x="6511018" y="1382494"/>
            <a:ext cx="4303919" cy="1173707"/>
          </a:xfrm>
          <a:prstGeom prst="rect">
            <a:avLst/>
          </a:prstGeom>
          <a:noFill/>
        </p:spPr>
        <p:txBody>
          <a:bodyPr wrap="square" rtlCol="0">
            <a:spAutoFit/>
          </a:bodyPr>
          <a:lstStyle/>
          <a:p>
            <a:endParaRPr lang="fr-FR"/>
          </a:p>
        </p:txBody>
      </p:sp>
      <p:sp>
        <p:nvSpPr>
          <p:cNvPr id="20" name="ZoneTexte 19"/>
          <p:cNvSpPr txBox="1"/>
          <p:nvPr/>
        </p:nvSpPr>
        <p:spPr>
          <a:xfrm>
            <a:off x="5915925" y="2631326"/>
            <a:ext cx="5302958" cy="1477328"/>
          </a:xfrm>
          <a:prstGeom prst="rect">
            <a:avLst/>
          </a:prstGeom>
          <a:noFill/>
        </p:spPr>
        <p:txBody>
          <a:bodyPr wrap="square" rtlCol="0">
            <a:spAutoFit/>
          </a:bodyPr>
          <a:lstStyle/>
          <a:p>
            <a:pPr algn="just">
              <a:buClr>
                <a:srgbClr val="FF6600"/>
              </a:buClr>
            </a:pPr>
            <a:r>
              <a:rPr lang="fr-FR" spc="-100">
                <a:latin typeface="Segoe UI Light" panose="020B0502040204020203" pitchFamily="34" charset="0"/>
                <a:cs typeface="Segoe UI Light" panose="020B0502040204020203" pitchFamily="34" charset="0"/>
              </a:rPr>
              <a:t>La FFB anime, depuis 1995, le concours </a:t>
            </a:r>
            <a:r>
              <a:rPr lang="fr-FR" b="1" i="1" spc="-100">
                <a:latin typeface="Segoe UI Light" panose="020B0502040204020203" pitchFamily="34" charset="0"/>
                <a:cs typeface="Segoe UI Light" panose="020B0502040204020203" pitchFamily="34" charset="0"/>
              </a:rPr>
              <a:t>« </a:t>
            </a:r>
            <a:r>
              <a:rPr lang="fr-FR" b="1" spc="-100">
                <a:latin typeface="Segoe UI Light" panose="020B0502040204020203" pitchFamily="34" charset="0"/>
                <a:cs typeface="Segoe UI Light" panose="020B0502040204020203" pitchFamily="34" charset="0"/>
                <a:hlinkClick r:id="rId2"/>
              </a:rPr>
              <a:t>les rubans du Patrimoine </a:t>
            </a:r>
            <a:r>
              <a:rPr lang="fr-FR" b="1" i="1" spc="-100">
                <a:latin typeface="Segoe UI Light" panose="020B0502040204020203" pitchFamily="34" charset="0"/>
                <a:cs typeface="Segoe UI Light" panose="020B0502040204020203" pitchFamily="34" charset="0"/>
              </a:rPr>
              <a:t>» </a:t>
            </a:r>
            <a:r>
              <a:rPr lang="fr-FR">
                <a:latin typeface="Segoe UI Light" panose="020B0502040204020203" pitchFamily="34" charset="0"/>
                <a:cs typeface="Segoe UI Light" panose="020B0502040204020203" pitchFamily="34" charset="0"/>
              </a:rPr>
              <a:t>et mène une politique active en faveur du patrimoine. Elle organise même des formations « patrimoine bâti ancien » qui garantissent au client le savoir-faire des entreprises.</a:t>
            </a:r>
          </a:p>
        </p:txBody>
      </p:sp>
      <p:sp>
        <p:nvSpPr>
          <p:cNvPr id="14" name="ZoneTexte 13">
            <a:extLst>
              <a:ext uri="{FF2B5EF4-FFF2-40B4-BE49-F238E27FC236}">
                <a16:creationId xmlns:a16="http://schemas.microsoft.com/office/drawing/2014/main" id="{DEC90A82-9360-4726-A7B9-335376C30DD2}"/>
              </a:ext>
            </a:extLst>
          </p:cNvPr>
          <p:cNvSpPr txBox="1"/>
          <p:nvPr/>
        </p:nvSpPr>
        <p:spPr>
          <a:xfrm>
            <a:off x="10189279" y="1733"/>
            <a:ext cx="1146875" cy="369332"/>
          </a:xfrm>
          <a:prstGeom prst="rect">
            <a:avLst/>
          </a:prstGeom>
          <a:noFill/>
        </p:spPr>
        <p:txBody>
          <a:bodyPr wrap="square" rtlCol="0">
            <a:spAutoFit/>
          </a:bodyPr>
          <a:lstStyle/>
          <a:p>
            <a:pPr algn="ctr"/>
            <a:r>
              <a:rPr lang="fr-FR">
                <a:solidFill>
                  <a:srgbClr val="E0A00B"/>
                </a:solidFill>
                <a:latin typeface="Segoe UI Semilight" panose="020B0402040204020203" pitchFamily="34" charset="0"/>
                <a:cs typeface="Segoe UI Semilight" panose="020B0402040204020203" pitchFamily="34" charset="0"/>
              </a:rPr>
              <a:t>La FFB</a:t>
            </a:r>
          </a:p>
        </p:txBody>
      </p:sp>
      <p:sp>
        <p:nvSpPr>
          <p:cNvPr id="15" name="Organigramme : Délai 14">
            <a:extLst>
              <a:ext uri="{FF2B5EF4-FFF2-40B4-BE49-F238E27FC236}">
                <a16:creationId xmlns:a16="http://schemas.microsoft.com/office/drawing/2014/main" id="{AB7D18F8-4186-44FE-9B14-7FC283F3D4AA}"/>
              </a:ext>
            </a:extLst>
          </p:cNvPr>
          <p:cNvSpPr/>
          <p:nvPr/>
        </p:nvSpPr>
        <p:spPr>
          <a:xfrm rot="16200000" flipH="1" flipV="1">
            <a:off x="11195493" y="49095"/>
            <a:ext cx="934296" cy="836108"/>
          </a:xfrm>
          <a:prstGeom prst="flowChartDelay">
            <a:avLst/>
          </a:prstGeom>
          <a:solidFill>
            <a:srgbClr val="ADBCDB"/>
          </a:solidFill>
          <a:ln>
            <a:noFill/>
          </a:ln>
          <a:effectLst>
            <a:outerShdw blurRad="4445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70B8"/>
              </a:solidFill>
            </a:endParaRPr>
          </a:p>
        </p:txBody>
      </p:sp>
      <p:sp>
        <p:nvSpPr>
          <p:cNvPr id="13" name="Organigramme : Délai 12">
            <a:extLst>
              <a:ext uri="{FF2B5EF4-FFF2-40B4-BE49-F238E27FC236}">
                <a16:creationId xmlns:a16="http://schemas.microsoft.com/office/drawing/2014/main" id="{00904D1B-639E-4598-B8D4-5ACE54417EE2}"/>
              </a:ext>
            </a:extLst>
          </p:cNvPr>
          <p:cNvSpPr/>
          <p:nvPr/>
        </p:nvSpPr>
        <p:spPr>
          <a:xfrm rot="10800000" flipH="1">
            <a:off x="89180" y="18245"/>
            <a:ext cx="4833256" cy="6858000"/>
          </a:xfrm>
          <a:prstGeom prst="flowChartDelay">
            <a:avLst/>
          </a:prstGeom>
          <a:blipFill dpi="0" rotWithShape="1">
            <a:blip r:embed="rId3" cstate="screen">
              <a:alphaModFix amt="53000"/>
              <a:extLst>
                <a:ext uri="{28A0092B-C50C-407E-A947-70E740481C1C}">
                  <a14:useLocalDpi xmlns:a14="http://schemas.microsoft.com/office/drawing/2010/main"/>
                </a:ext>
              </a:extLst>
            </a:blip>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fr-FR">
              <a:solidFill>
                <a:srgbClr val="E0A00B"/>
              </a:solidFill>
              <a:cs typeface="Calibri"/>
            </a:endParaRPr>
          </a:p>
        </p:txBody>
      </p:sp>
      <p:pic>
        <p:nvPicPr>
          <p:cNvPr id="17" name="Image 1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879689" y="5022005"/>
            <a:ext cx="1089327" cy="597159"/>
          </a:xfrm>
          <a:prstGeom prst="rect">
            <a:avLst/>
          </a:prstGeom>
        </p:spPr>
      </p:pic>
      <p:sp>
        <p:nvSpPr>
          <p:cNvPr id="18" name="Organigramme : Délai 17">
            <a:extLst>
              <a:ext uri="{FF2B5EF4-FFF2-40B4-BE49-F238E27FC236}">
                <a16:creationId xmlns:a16="http://schemas.microsoft.com/office/drawing/2014/main" id="{00904D1B-639E-4598-B8D4-5ACE54417EE2}"/>
              </a:ext>
            </a:extLst>
          </p:cNvPr>
          <p:cNvSpPr/>
          <p:nvPr/>
        </p:nvSpPr>
        <p:spPr>
          <a:xfrm rot="5400000" flipH="1">
            <a:off x="7220145" y="3839386"/>
            <a:ext cx="5439746" cy="6858000"/>
          </a:xfrm>
          <a:prstGeom prst="flowChartDelay">
            <a:avLst/>
          </a:prstGeom>
          <a:solidFill>
            <a:srgbClr val="ADBCDB">
              <a:alpha val="69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fr-FR">
              <a:solidFill>
                <a:srgbClr val="E0A00B"/>
              </a:solidFill>
              <a:cs typeface="Calibri"/>
            </a:endParaRPr>
          </a:p>
        </p:txBody>
      </p:sp>
      <p:sp>
        <p:nvSpPr>
          <p:cNvPr id="2" name="ZoneTexte 1"/>
          <p:cNvSpPr txBox="1"/>
          <p:nvPr/>
        </p:nvSpPr>
        <p:spPr>
          <a:xfrm>
            <a:off x="89179" y="6424131"/>
            <a:ext cx="2715491" cy="276999"/>
          </a:xfrm>
          <a:prstGeom prst="rect">
            <a:avLst/>
          </a:prstGeom>
          <a:noFill/>
        </p:spPr>
        <p:txBody>
          <a:bodyPr wrap="square" rtlCol="0">
            <a:spAutoFit/>
          </a:bodyPr>
          <a:lstStyle/>
          <a:p>
            <a:r>
              <a:rPr lang="fr-FR" sz="1200" b="1">
                <a:latin typeface="Segoe UI Semilight" panose="020B0402040204020203" pitchFamily="34" charset="0"/>
                <a:cs typeface="Segoe UI Semilight" panose="020B0402040204020203" pitchFamily="34" charset="0"/>
              </a:rPr>
              <a:t>© </a:t>
            </a:r>
            <a:r>
              <a:rPr lang="fr-FR" altLang="fr-FR" sz="1200">
                <a:solidFill>
                  <a:srgbClr val="000000"/>
                </a:solidFill>
                <a:latin typeface="Segoe UI Semilight" panose="020B0402040204020203" pitchFamily="34" charset="0"/>
                <a:cs typeface="Segoe UI Semilight" panose="020B0402040204020203" pitchFamily="34" charset="0"/>
              </a:rPr>
              <a:t>Olivier Yves LAGADEC</a:t>
            </a:r>
            <a:endParaRPr lang="fr-FR" altLang="fr-FR" sz="1200">
              <a:latin typeface="Segoe UI Semilight" panose="020B0402040204020203" pitchFamily="34" charset="0"/>
              <a:cs typeface="Segoe UI Semilight" panose="020B0402040204020203" pitchFamily="34" charset="0"/>
            </a:endParaRPr>
          </a:p>
        </p:txBody>
      </p:sp>
      <p:sp>
        <p:nvSpPr>
          <p:cNvPr id="3" name="ZoneTexte 1"/>
          <p:cNvSpPr txBox="1"/>
          <p:nvPr/>
        </p:nvSpPr>
        <p:spPr>
          <a:xfrm>
            <a:off x="89179" y="6424131"/>
            <a:ext cx="2715491" cy="276999"/>
          </a:xfrm>
          <a:prstGeom prst="rect">
            <a:avLst/>
          </a:prstGeom>
          <a:noFill/>
        </p:spPr>
        <p:txBody>
          <a:bodyPr wrap="square" rtlCol="0">
            <a:spAutoFit/>
          </a:bodyPr>
          <a:lstStyle/>
          <a:p>
            <a:r>
              <a:rPr lang="fr-FR" sz="1200" b="1">
                <a:latin typeface="Segoe UI Semilight" panose="020B0402040204020203" pitchFamily="34" charset="0"/>
                <a:cs typeface="Segoe UI Semilight" panose="020B0402040204020203" pitchFamily="34" charset="0"/>
              </a:rPr>
              <a:t>© </a:t>
            </a:r>
            <a:r>
              <a:rPr lang="fr-FR" altLang="fr-FR" sz="1200">
                <a:solidFill>
                  <a:srgbClr val="000000"/>
                </a:solidFill>
                <a:latin typeface="Segoe UI Semilight" panose="020B0402040204020203" pitchFamily="34" charset="0"/>
                <a:cs typeface="Segoe UI Semilight" panose="020B0402040204020203" pitchFamily="34" charset="0"/>
              </a:rPr>
              <a:t>Olivier Yves LAGADEC</a:t>
            </a:r>
            <a:endParaRPr lang="fr-FR" altLang="fr-FR" sz="120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1306616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rme libre : forme 11">
            <a:extLst>
              <a:ext uri="{FF2B5EF4-FFF2-40B4-BE49-F238E27FC236}">
                <a16:creationId xmlns:a16="http://schemas.microsoft.com/office/drawing/2014/main" id="{A58AEC13-892A-4FDF-896F-D750C7F50B6C}"/>
              </a:ext>
            </a:extLst>
          </p:cNvPr>
          <p:cNvSpPr/>
          <p:nvPr/>
        </p:nvSpPr>
        <p:spPr>
          <a:xfrm>
            <a:off x="772199" y="-14904"/>
            <a:ext cx="9256690" cy="6872904"/>
          </a:xfrm>
          <a:custGeom>
            <a:avLst/>
            <a:gdLst>
              <a:gd name="connsiteX0" fmla="*/ 0 w 7631948"/>
              <a:gd name="connsiteY0" fmla="*/ 0 h 6863069"/>
              <a:gd name="connsiteX1" fmla="*/ 7619092 w 7631948"/>
              <a:gd name="connsiteY1" fmla="*/ 0 h 6863069"/>
              <a:gd name="connsiteX2" fmla="*/ 7618275 w 7631948"/>
              <a:gd name="connsiteY2" fmla="*/ 322 h 6863069"/>
              <a:gd name="connsiteX3" fmla="*/ 5345595 w 7631948"/>
              <a:gd name="connsiteY3" fmla="*/ 3429000 h 6863069"/>
              <a:gd name="connsiteX4" fmla="*/ 7618275 w 7631948"/>
              <a:gd name="connsiteY4" fmla="*/ 6857678 h 6863069"/>
              <a:gd name="connsiteX5" fmla="*/ 7631948 w 7631948"/>
              <a:gd name="connsiteY5" fmla="*/ 6863069 h 6863069"/>
              <a:gd name="connsiteX6" fmla="*/ 0 w 7631948"/>
              <a:gd name="connsiteY6" fmla="*/ 6863069 h 6863069"/>
              <a:gd name="connsiteX7" fmla="*/ 0 w 7631948"/>
              <a:gd name="connsiteY7" fmla="*/ 0 h 686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31948" h="6863069">
                <a:moveTo>
                  <a:pt x="0" y="0"/>
                </a:moveTo>
                <a:lnTo>
                  <a:pt x="7619092" y="0"/>
                </a:lnTo>
                <a:lnTo>
                  <a:pt x="7618275" y="322"/>
                </a:lnTo>
                <a:cubicBezTo>
                  <a:pt x="6282716" y="565216"/>
                  <a:pt x="5345595" y="1887670"/>
                  <a:pt x="5345595" y="3429000"/>
                </a:cubicBezTo>
                <a:cubicBezTo>
                  <a:pt x="5345595" y="4970330"/>
                  <a:pt x="6282716" y="6292784"/>
                  <a:pt x="7618275" y="6857678"/>
                </a:cubicBezTo>
                <a:lnTo>
                  <a:pt x="7631948" y="6863069"/>
                </a:lnTo>
                <a:lnTo>
                  <a:pt x="0" y="6863069"/>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20" name="ZoneTexte 19"/>
          <p:cNvSpPr txBox="1"/>
          <p:nvPr/>
        </p:nvSpPr>
        <p:spPr>
          <a:xfrm>
            <a:off x="1070495" y="2238776"/>
            <a:ext cx="4067084" cy="1938992"/>
          </a:xfrm>
          <a:prstGeom prst="rect">
            <a:avLst/>
          </a:prstGeom>
          <a:noFill/>
        </p:spPr>
        <p:txBody>
          <a:bodyPr wrap="square" rtlCol="0">
            <a:spAutoFit/>
          </a:bodyPr>
          <a:lstStyle/>
          <a:p>
            <a:pPr marL="0" lvl="1" algn="just">
              <a:buClr>
                <a:srgbClr val="FF6600"/>
              </a:buClr>
            </a:pPr>
            <a:r>
              <a:rPr lang="fr-FR" sz="2000">
                <a:latin typeface="Segoe UI Light" panose="020B0502040204020203" pitchFamily="34" charset="0"/>
                <a:cs typeface="Segoe UI Light" panose="020B0502040204020203" pitchFamily="34" charset="0"/>
              </a:rPr>
              <a:t>Les Français, aujourd'hui, veulent vivre mieux  dans des bâtiments plus sûrs, plus sains, respectueux de l'environnement et construits avec des matériaux de qualité dans une logique de développement durable.</a:t>
            </a:r>
          </a:p>
        </p:txBody>
      </p:sp>
      <p:sp>
        <p:nvSpPr>
          <p:cNvPr id="14" name="ZoneTexte 13">
            <a:extLst>
              <a:ext uri="{FF2B5EF4-FFF2-40B4-BE49-F238E27FC236}">
                <a16:creationId xmlns:a16="http://schemas.microsoft.com/office/drawing/2014/main" id="{DEC90A82-9360-4726-A7B9-335376C30DD2}"/>
              </a:ext>
            </a:extLst>
          </p:cNvPr>
          <p:cNvSpPr txBox="1"/>
          <p:nvPr/>
        </p:nvSpPr>
        <p:spPr>
          <a:xfrm>
            <a:off x="820618" y="99549"/>
            <a:ext cx="1146875" cy="369332"/>
          </a:xfrm>
          <a:prstGeom prst="rect">
            <a:avLst/>
          </a:prstGeom>
          <a:noFill/>
        </p:spPr>
        <p:txBody>
          <a:bodyPr wrap="square" rtlCol="0">
            <a:spAutoFit/>
          </a:bodyPr>
          <a:lstStyle/>
          <a:p>
            <a:pPr algn="ctr"/>
            <a:r>
              <a:rPr lang="fr-FR">
                <a:solidFill>
                  <a:srgbClr val="E0A00B"/>
                </a:solidFill>
                <a:latin typeface="Segoe UI Semilight" panose="020B0402040204020203" pitchFamily="34" charset="0"/>
                <a:cs typeface="Segoe UI Semilight" panose="020B0402040204020203" pitchFamily="34" charset="0"/>
              </a:rPr>
              <a:t>La FFB</a:t>
            </a:r>
          </a:p>
        </p:txBody>
      </p:sp>
      <p:sp>
        <p:nvSpPr>
          <p:cNvPr id="15" name="Organigramme : Délai 14">
            <a:extLst>
              <a:ext uri="{FF2B5EF4-FFF2-40B4-BE49-F238E27FC236}">
                <a16:creationId xmlns:a16="http://schemas.microsoft.com/office/drawing/2014/main" id="{AB7D18F8-4186-44FE-9B14-7FC283F3D4AA}"/>
              </a:ext>
            </a:extLst>
          </p:cNvPr>
          <p:cNvSpPr/>
          <p:nvPr/>
        </p:nvSpPr>
        <p:spPr>
          <a:xfrm rot="16200000" flipH="1" flipV="1">
            <a:off x="101617" y="34190"/>
            <a:ext cx="934296" cy="836108"/>
          </a:xfrm>
          <a:prstGeom prst="flowChartDelay">
            <a:avLst/>
          </a:prstGeom>
          <a:solidFill>
            <a:srgbClr val="ADBCDB"/>
          </a:solidFill>
          <a:ln>
            <a:noFill/>
          </a:ln>
          <a:effectLst>
            <a:outerShdw blurRad="4445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70B8"/>
              </a:solidFill>
            </a:endParaRPr>
          </a:p>
        </p:txBody>
      </p:sp>
      <p:sp>
        <p:nvSpPr>
          <p:cNvPr id="18" name="Organigramme : Délai 17">
            <a:extLst>
              <a:ext uri="{FF2B5EF4-FFF2-40B4-BE49-F238E27FC236}">
                <a16:creationId xmlns:a16="http://schemas.microsoft.com/office/drawing/2014/main" id="{00904D1B-639E-4598-B8D4-5ACE54417EE2}"/>
              </a:ext>
            </a:extLst>
          </p:cNvPr>
          <p:cNvSpPr/>
          <p:nvPr/>
        </p:nvSpPr>
        <p:spPr>
          <a:xfrm rot="5888502" flipH="1">
            <a:off x="-380803" y="3847226"/>
            <a:ext cx="5439746" cy="6858000"/>
          </a:xfrm>
          <a:prstGeom prst="flowChartDelay">
            <a:avLst/>
          </a:prstGeom>
          <a:solidFill>
            <a:srgbClr val="ADBCDB">
              <a:alpha val="69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fr-FR">
              <a:solidFill>
                <a:srgbClr val="E0A00B"/>
              </a:solidFill>
              <a:cs typeface="Calibri"/>
            </a:endParaRPr>
          </a:p>
        </p:txBody>
      </p:sp>
      <p:sp>
        <p:nvSpPr>
          <p:cNvPr id="9" name="ZoneTexte 8"/>
          <p:cNvSpPr txBox="1"/>
          <p:nvPr/>
        </p:nvSpPr>
        <p:spPr>
          <a:xfrm>
            <a:off x="739611" y="5256274"/>
            <a:ext cx="3135196" cy="523220"/>
          </a:xfrm>
          <a:prstGeom prst="rect">
            <a:avLst/>
          </a:prstGeom>
          <a:noFill/>
        </p:spPr>
        <p:txBody>
          <a:bodyPr wrap="square" rtlCol="0">
            <a:spAutoFit/>
          </a:bodyPr>
          <a:lstStyle/>
          <a:p>
            <a:pPr marL="0" lvl="1"/>
            <a:r>
              <a:rPr lang="fr-FR" sz="1400" b="1" dirty="0">
                <a:latin typeface="Segoe UI Semibold" panose="020B0702040204020203" pitchFamily="34" charset="0"/>
                <a:cs typeface="Segoe UI Semibold" panose="020B0702040204020203" pitchFamily="34" charset="0"/>
              </a:rPr>
              <a:t>Pour en savoir plus : </a:t>
            </a:r>
            <a:r>
              <a:rPr lang="fr-FR" sz="1400" dirty="0">
                <a:latin typeface="Segoe UI Semibold" panose="020B0702040204020203" pitchFamily="34" charset="0"/>
                <a:cs typeface="Segoe UI Semibold" panose="020B0702040204020203" pitchFamily="34" charset="0"/>
                <a:hlinkClick r:id="rId2"/>
              </a:rPr>
              <a:t>https://www.lebatiment.fr</a:t>
            </a:r>
            <a:endParaRPr lang="fr-FR" dirty="0"/>
          </a:p>
        </p:txBody>
      </p:sp>
      <p:sp>
        <p:nvSpPr>
          <p:cNvPr id="2" name="ZoneTexte 1"/>
          <p:cNvSpPr txBox="1"/>
          <p:nvPr/>
        </p:nvSpPr>
        <p:spPr>
          <a:xfrm>
            <a:off x="1069042" y="1515614"/>
            <a:ext cx="7757860" cy="720710"/>
          </a:xfrm>
          <a:prstGeom prst="rect">
            <a:avLst/>
          </a:prstGeom>
          <a:noFill/>
        </p:spPr>
        <p:txBody>
          <a:bodyPr wrap="square" rtlCol="0">
            <a:spAutoFit/>
          </a:bodyPr>
          <a:lstStyle/>
          <a:p>
            <a:pPr>
              <a:lnSpc>
                <a:spcPts val="4900"/>
              </a:lnSpc>
            </a:pPr>
            <a:r>
              <a:rPr lang="fr-FR" sz="4800">
                <a:latin typeface="Segoe UI Black" panose="020B0A02040204020203" pitchFamily="34" charset="0"/>
                <a:ea typeface="Segoe UI Black" panose="020B0A02040204020203" pitchFamily="34" charset="0"/>
              </a:rPr>
              <a:t>Acteur du cadre de vie</a:t>
            </a:r>
          </a:p>
        </p:txBody>
      </p:sp>
      <p:pic>
        <p:nvPicPr>
          <p:cNvPr id="19" name="Image 18"/>
          <p:cNvPicPr>
            <a:picLocks noChangeAspect="1"/>
          </p:cNvPicPr>
          <p:nvPr/>
        </p:nvPicPr>
        <p:blipFill rotWithShape="1">
          <a:blip r:embed="rId3" cstate="screen">
            <a:extLst>
              <a:ext uri="{28A0092B-C50C-407E-A947-70E740481C1C}">
                <a14:useLocalDpi xmlns:a14="http://schemas.microsoft.com/office/drawing/2010/main"/>
              </a:ext>
            </a:extLst>
          </a:blip>
          <a:srcRect r="5230"/>
          <a:stretch/>
        </p:blipFill>
        <p:spPr>
          <a:xfrm>
            <a:off x="1762150" y="486610"/>
            <a:ext cx="1153840" cy="958472"/>
          </a:xfrm>
          <a:prstGeom prst="rect">
            <a:avLst/>
          </a:prstGeom>
        </p:spPr>
      </p:pic>
      <p:sp>
        <p:nvSpPr>
          <p:cNvPr id="21" name="Shape 3629"/>
          <p:cNvSpPr/>
          <p:nvPr/>
        </p:nvSpPr>
        <p:spPr>
          <a:xfrm>
            <a:off x="187495" y="5326682"/>
            <a:ext cx="280580" cy="280580"/>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874" y="5396"/>
                </a:moveTo>
                <a:cubicBezTo>
                  <a:pt x="11493" y="5396"/>
                  <a:pt x="11166" y="5519"/>
                  <a:pt x="10894" y="5766"/>
                </a:cubicBezTo>
                <a:cubicBezTo>
                  <a:pt x="10621" y="6013"/>
                  <a:pt x="10484" y="6310"/>
                  <a:pt x="10484" y="6658"/>
                </a:cubicBezTo>
                <a:cubicBezTo>
                  <a:pt x="10484" y="7005"/>
                  <a:pt x="10621" y="7301"/>
                  <a:pt x="10894" y="7545"/>
                </a:cubicBezTo>
                <a:cubicBezTo>
                  <a:pt x="11166" y="7790"/>
                  <a:pt x="11493" y="7912"/>
                  <a:pt x="11874" y="7912"/>
                </a:cubicBezTo>
                <a:cubicBezTo>
                  <a:pt x="12255" y="7912"/>
                  <a:pt x="12581" y="7790"/>
                  <a:pt x="12852" y="7545"/>
                </a:cubicBezTo>
                <a:cubicBezTo>
                  <a:pt x="13122" y="7301"/>
                  <a:pt x="13257" y="7005"/>
                  <a:pt x="13257" y="6658"/>
                </a:cubicBezTo>
                <a:cubicBezTo>
                  <a:pt x="13257" y="6310"/>
                  <a:pt x="13122" y="6013"/>
                  <a:pt x="12852" y="5766"/>
                </a:cubicBezTo>
                <a:cubicBezTo>
                  <a:pt x="12581" y="5519"/>
                  <a:pt x="12255" y="5396"/>
                  <a:pt x="11874" y="5396"/>
                </a:cubicBezTo>
                <a:moveTo>
                  <a:pt x="12242" y="15228"/>
                </a:moveTo>
                <a:cubicBezTo>
                  <a:pt x="11942" y="15228"/>
                  <a:pt x="11730" y="15180"/>
                  <a:pt x="11608" y="15083"/>
                </a:cubicBezTo>
                <a:cubicBezTo>
                  <a:pt x="11486" y="14987"/>
                  <a:pt x="11425" y="14807"/>
                  <a:pt x="11425" y="14542"/>
                </a:cubicBezTo>
                <a:cubicBezTo>
                  <a:pt x="11425" y="14436"/>
                  <a:pt x="11444" y="14281"/>
                  <a:pt x="11482" y="14076"/>
                </a:cubicBezTo>
                <a:cubicBezTo>
                  <a:pt x="11519" y="13870"/>
                  <a:pt x="11562" y="13687"/>
                  <a:pt x="11609" y="13527"/>
                </a:cubicBezTo>
                <a:lnTo>
                  <a:pt x="12189" y="11532"/>
                </a:lnTo>
                <a:cubicBezTo>
                  <a:pt x="12246" y="11349"/>
                  <a:pt x="12284" y="11148"/>
                  <a:pt x="12306" y="10929"/>
                </a:cubicBezTo>
                <a:cubicBezTo>
                  <a:pt x="12327" y="10709"/>
                  <a:pt x="12337" y="10557"/>
                  <a:pt x="12337" y="10469"/>
                </a:cubicBezTo>
                <a:cubicBezTo>
                  <a:pt x="12337" y="10049"/>
                  <a:pt x="12185" y="9707"/>
                  <a:pt x="11882" y="9444"/>
                </a:cubicBezTo>
                <a:cubicBezTo>
                  <a:pt x="11578" y="9182"/>
                  <a:pt x="11146" y="9050"/>
                  <a:pt x="10586" y="9050"/>
                </a:cubicBezTo>
                <a:cubicBezTo>
                  <a:pt x="10275" y="9050"/>
                  <a:pt x="9945" y="9104"/>
                  <a:pt x="9597" y="9211"/>
                </a:cubicBezTo>
                <a:cubicBezTo>
                  <a:pt x="9248" y="9319"/>
                  <a:pt x="8884" y="9448"/>
                  <a:pt x="8502" y="9599"/>
                </a:cubicBezTo>
                <a:lnTo>
                  <a:pt x="8347" y="10216"/>
                </a:lnTo>
                <a:cubicBezTo>
                  <a:pt x="8460" y="10175"/>
                  <a:pt x="8595" y="10131"/>
                  <a:pt x="8753" y="10085"/>
                </a:cubicBezTo>
                <a:cubicBezTo>
                  <a:pt x="8911" y="10040"/>
                  <a:pt x="9066" y="10017"/>
                  <a:pt x="9217" y="10017"/>
                </a:cubicBezTo>
                <a:cubicBezTo>
                  <a:pt x="9524" y="10017"/>
                  <a:pt x="9731" y="10068"/>
                  <a:pt x="9839" y="10168"/>
                </a:cubicBezTo>
                <a:cubicBezTo>
                  <a:pt x="9948" y="10269"/>
                  <a:pt x="10002" y="10447"/>
                  <a:pt x="10002" y="10703"/>
                </a:cubicBezTo>
                <a:cubicBezTo>
                  <a:pt x="10002" y="10844"/>
                  <a:pt x="9985" y="11001"/>
                  <a:pt x="9949" y="11172"/>
                </a:cubicBezTo>
                <a:cubicBezTo>
                  <a:pt x="9914" y="11343"/>
                  <a:pt x="9870" y="11526"/>
                  <a:pt x="9818" y="11717"/>
                </a:cubicBezTo>
                <a:lnTo>
                  <a:pt x="9235" y="13719"/>
                </a:lnTo>
                <a:cubicBezTo>
                  <a:pt x="9184" y="13929"/>
                  <a:pt x="9146" y="14118"/>
                  <a:pt x="9123" y="14285"/>
                </a:cubicBezTo>
                <a:cubicBezTo>
                  <a:pt x="9100" y="14451"/>
                  <a:pt x="9088" y="14615"/>
                  <a:pt x="9088" y="14775"/>
                </a:cubicBezTo>
                <a:cubicBezTo>
                  <a:pt x="9088" y="15186"/>
                  <a:pt x="9244" y="15526"/>
                  <a:pt x="9556" y="15793"/>
                </a:cubicBezTo>
                <a:cubicBezTo>
                  <a:pt x="9869" y="16060"/>
                  <a:pt x="10308" y="16194"/>
                  <a:pt x="10872" y="16194"/>
                </a:cubicBezTo>
                <a:cubicBezTo>
                  <a:pt x="11239" y="16194"/>
                  <a:pt x="11561" y="16147"/>
                  <a:pt x="11839" y="16053"/>
                </a:cubicBezTo>
                <a:cubicBezTo>
                  <a:pt x="12117" y="15960"/>
                  <a:pt x="12488" y="15824"/>
                  <a:pt x="12954" y="15645"/>
                </a:cubicBezTo>
                <a:lnTo>
                  <a:pt x="13109" y="15028"/>
                </a:lnTo>
                <a:cubicBezTo>
                  <a:pt x="13029" y="15065"/>
                  <a:pt x="12900" y="15107"/>
                  <a:pt x="12721" y="15155"/>
                </a:cubicBezTo>
                <a:cubicBezTo>
                  <a:pt x="12543" y="15204"/>
                  <a:pt x="12383" y="15228"/>
                  <a:pt x="12242" y="15228"/>
                </a:cubicBezTo>
              </a:path>
            </a:pathLst>
          </a:custGeom>
          <a:solidFill>
            <a:schemeClr val="tx1"/>
          </a:solidFill>
          <a:ln w="12700">
            <a:miter lim="400000"/>
          </a:ln>
        </p:spPr>
        <p:txBody>
          <a:bodyPr lIns="38100" tIns="38100" rIns="38100" bIns="38100" anchor="ctr"/>
          <a:lstStyle/>
          <a:p>
            <a:endParaRPr>
              <a:solidFill>
                <a:prstClr val="black"/>
              </a:solidFill>
            </a:endParaRPr>
          </a:p>
        </p:txBody>
      </p:sp>
      <p:pic>
        <p:nvPicPr>
          <p:cNvPr id="3" name="Image 2" descr="Une image contenant arbre&#10;&#10;Description générée automatiquement">
            <a:extLst>
              <a:ext uri="{FF2B5EF4-FFF2-40B4-BE49-F238E27FC236}">
                <a16:creationId xmlns:a16="http://schemas.microsoft.com/office/drawing/2014/main" id="{9DA5EBF0-B3FB-4AED-9611-96FA3ACD2E4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 b="-1"/>
          <a:stretch/>
        </p:blipFill>
        <p:spPr>
          <a:xfrm>
            <a:off x="7807382" y="-9635"/>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665680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ZoneTexte 4"/>
          <p:cNvSpPr txBox="1"/>
          <p:nvPr/>
        </p:nvSpPr>
        <p:spPr>
          <a:xfrm>
            <a:off x="4999601" y="411317"/>
            <a:ext cx="4998511" cy="1272143"/>
          </a:xfrm>
          <a:prstGeom prst="rect">
            <a:avLst/>
          </a:prstGeom>
          <a:noFill/>
        </p:spPr>
        <p:txBody>
          <a:bodyPr wrap="square" rtlCol="0">
            <a:spAutoFit/>
          </a:bodyPr>
          <a:lstStyle/>
          <a:p>
            <a:pPr algn="r">
              <a:lnSpc>
                <a:spcPts val="4600"/>
              </a:lnSpc>
            </a:pPr>
            <a:r>
              <a:rPr lang="fr-FR" sz="4800">
                <a:solidFill>
                  <a:srgbClr val="E0A00B"/>
                </a:solidFill>
                <a:latin typeface="Segoe UI Black" panose="020B0A02040204020203" pitchFamily="34" charset="0"/>
                <a:ea typeface="Segoe UI Black" panose="020B0A02040204020203" pitchFamily="34" charset="0"/>
              </a:rPr>
              <a:t>Acteur du cadre de vie</a:t>
            </a:r>
          </a:p>
        </p:txBody>
      </p:sp>
      <p:sp>
        <p:nvSpPr>
          <p:cNvPr id="23" name="ZoneTexte 22"/>
          <p:cNvSpPr txBox="1"/>
          <p:nvPr/>
        </p:nvSpPr>
        <p:spPr>
          <a:xfrm>
            <a:off x="3317549" y="678057"/>
            <a:ext cx="4303919" cy="369332"/>
          </a:xfrm>
          <a:prstGeom prst="rect">
            <a:avLst/>
          </a:prstGeom>
          <a:noFill/>
        </p:spPr>
        <p:txBody>
          <a:bodyPr wrap="square" rtlCol="0">
            <a:spAutoFit/>
          </a:bodyPr>
          <a:lstStyle/>
          <a:p>
            <a:endParaRPr lang="fr-FR">
              <a:solidFill>
                <a:srgbClr val="FF5050"/>
              </a:solidFill>
            </a:endParaRPr>
          </a:p>
        </p:txBody>
      </p:sp>
      <p:pic>
        <p:nvPicPr>
          <p:cNvPr id="8" name="Image 7"/>
          <p:cNvPicPr>
            <a:picLocks noChangeAspect="1"/>
          </p:cNvPicPr>
          <p:nvPr/>
        </p:nvPicPr>
        <p:blipFill rotWithShape="1">
          <a:blip r:embed="rId2" cstate="screen">
            <a:extLst>
              <a:ext uri="{28A0092B-C50C-407E-A947-70E740481C1C}">
                <a14:useLocalDpi xmlns:a14="http://schemas.microsoft.com/office/drawing/2010/main"/>
              </a:ext>
            </a:extLst>
          </a:blip>
          <a:srcRect r="5230"/>
          <a:stretch/>
        </p:blipFill>
        <p:spPr>
          <a:xfrm>
            <a:off x="9998112" y="333884"/>
            <a:ext cx="1273268" cy="1057678"/>
          </a:xfrm>
          <a:prstGeom prst="rect">
            <a:avLst/>
          </a:prstGeom>
        </p:spPr>
      </p:pic>
      <p:sp>
        <p:nvSpPr>
          <p:cNvPr id="9" name="ZoneTexte 8"/>
          <p:cNvSpPr txBox="1"/>
          <p:nvPr/>
        </p:nvSpPr>
        <p:spPr>
          <a:xfrm>
            <a:off x="1554957" y="1913149"/>
            <a:ext cx="8967823" cy="400110"/>
          </a:xfrm>
          <a:prstGeom prst="rect">
            <a:avLst/>
          </a:prstGeom>
          <a:noFill/>
        </p:spPr>
        <p:txBody>
          <a:bodyPr wrap="square" rtlCol="0">
            <a:spAutoFit/>
          </a:bodyPr>
          <a:lstStyle/>
          <a:p>
            <a:pPr algn="just"/>
            <a:r>
              <a:rPr lang="fr-FR" sz="2000">
                <a:latin typeface="Segoe UI Semibold" panose="020B0702040204020203" pitchFamily="34" charset="0"/>
                <a:cs typeface="Segoe UI Semibold" panose="020B0702040204020203" pitchFamily="34" charset="0"/>
              </a:rPr>
              <a:t>Le secteur du bâtiment représente à lui seul 25% des gaz à effet de serre</a:t>
            </a:r>
            <a:r>
              <a:rPr lang="fr-FR" sz="2000">
                <a:latin typeface="Franklin Gothic Book" panose="020B0503020102020204" pitchFamily="34" charset="0"/>
              </a:rPr>
              <a:t>.</a:t>
            </a:r>
          </a:p>
        </p:txBody>
      </p:sp>
      <p:sp>
        <p:nvSpPr>
          <p:cNvPr id="3" name="ZoneTexte 2"/>
          <p:cNvSpPr txBox="1"/>
          <p:nvPr/>
        </p:nvSpPr>
        <p:spPr>
          <a:xfrm>
            <a:off x="1554957" y="2247747"/>
            <a:ext cx="8095495" cy="923330"/>
          </a:xfrm>
          <a:prstGeom prst="rect">
            <a:avLst/>
          </a:prstGeom>
          <a:noFill/>
        </p:spPr>
        <p:txBody>
          <a:bodyPr wrap="square" rtlCol="0">
            <a:spAutoFit/>
          </a:bodyPr>
          <a:lstStyle/>
          <a:p>
            <a:r>
              <a:rPr lang="fr-FR" dirty="0">
                <a:latin typeface="Segoe UI Semibold" panose="020B0702040204020203" pitchFamily="34" charset="0"/>
                <a:cs typeface="Segoe UI Semibold" panose="020B0702040204020203" pitchFamily="34" charset="0"/>
              </a:rPr>
              <a:t>Une préoccupation pour la FFB qui, depuis  plus de 20 ans, a mené de multiples actions et démarches en faveur  :</a:t>
            </a:r>
          </a:p>
          <a:p>
            <a:endParaRPr lang="fr-FR" dirty="0"/>
          </a:p>
        </p:txBody>
      </p:sp>
      <p:sp>
        <p:nvSpPr>
          <p:cNvPr id="15" name="Organigramme : Délai 14">
            <a:extLst>
              <a:ext uri="{FF2B5EF4-FFF2-40B4-BE49-F238E27FC236}">
                <a16:creationId xmlns:a16="http://schemas.microsoft.com/office/drawing/2014/main" id="{49789C9E-E6DD-4CB6-B566-FBE795469A15}"/>
              </a:ext>
            </a:extLst>
          </p:cNvPr>
          <p:cNvSpPr/>
          <p:nvPr/>
        </p:nvSpPr>
        <p:spPr>
          <a:xfrm rot="16200000" flipH="1" flipV="1">
            <a:off x="55702" y="49096"/>
            <a:ext cx="934296" cy="836108"/>
          </a:xfrm>
          <a:prstGeom prst="flowChartDelay">
            <a:avLst/>
          </a:prstGeom>
          <a:solidFill>
            <a:srgbClr val="ADBCDB"/>
          </a:solidFill>
          <a:ln>
            <a:noFill/>
          </a:ln>
          <a:effectLst>
            <a:outerShdw blurRad="4445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70B8"/>
              </a:solidFill>
            </a:endParaRPr>
          </a:p>
        </p:txBody>
      </p:sp>
      <p:sp>
        <p:nvSpPr>
          <p:cNvPr id="13" name="Rectangle 12"/>
          <p:cNvSpPr/>
          <p:nvPr/>
        </p:nvSpPr>
        <p:spPr>
          <a:xfrm>
            <a:off x="1012002" y="156065"/>
            <a:ext cx="819455" cy="369332"/>
          </a:xfrm>
          <a:prstGeom prst="rect">
            <a:avLst/>
          </a:prstGeom>
        </p:spPr>
        <p:txBody>
          <a:bodyPr wrap="square">
            <a:spAutoFit/>
          </a:bodyPr>
          <a:lstStyle/>
          <a:p>
            <a:pPr algn="ctr"/>
            <a:r>
              <a:rPr lang="fr-FR">
                <a:solidFill>
                  <a:srgbClr val="E0A00B"/>
                </a:solidFill>
                <a:latin typeface="Segoe UI Semilight" panose="020B0402040204020203" pitchFamily="34" charset="0"/>
                <a:cs typeface="Segoe UI Semilight" panose="020B0402040204020203" pitchFamily="34" charset="0"/>
              </a:rPr>
              <a:t>La FFB</a:t>
            </a:r>
          </a:p>
        </p:txBody>
      </p:sp>
      <p:sp>
        <p:nvSpPr>
          <p:cNvPr id="17" name="Organigramme : Connecteur 16"/>
          <p:cNvSpPr/>
          <p:nvPr/>
        </p:nvSpPr>
        <p:spPr>
          <a:xfrm>
            <a:off x="1421729" y="3439092"/>
            <a:ext cx="2550575" cy="2504523"/>
          </a:xfrm>
          <a:prstGeom prst="flowChartConnector">
            <a:avLst/>
          </a:prstGeom>
          <a:solidFill>
            <a:srgbClr val="800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417827" y="4331170"/>
            <a:ext cx="3677748" cy="923330"/>
          </a:xfrm>
          <a:prstGeom prst="rect">
            <a:avLst/>
          </a:prstGeom>
          <a:noFill/>
        </p:spPr>
        <p:txBody>
          <a:bodyPr wrap="square" rtlCol="0">
            <a:spAutoFit/>
          </a:bodyPr>
          <a:lstStyle/>
          <a:p>
            <a:pPr marL="808038" algn="ctr">
              <a:buClr>
                <a:srgbClr val="FF6600"/>
              </a:buClr>
            </a:pPr>
            <a:r>
              <a:rPr lang="fr-FR">
                <a:solidFill>
                  <a:srgbClr val="FFFFFF"/>
                </a:solidFill>
                <a:latin typeface="Segoe UI Light" panose="020B0502040204020203" pitchFamily="34" charset="0"/>
                <a:cs typeface="Segoe UI Light" panose="020B0502040204020203" pitchFamily="34" charset="0"/>
              </a:rPr>
              <a:t>de la qualité de l’air intérieur, des économies d’eau</a:t>
            </a:r>
          </a:p>
        </p:txBody>
      </p:sp>
      <p:sp>
        <p:nvSpPr>
          <p:cNvPr id="18" name="Organigramme : Connecteur 17"/>
          <p:cNvSpPr/>
          <p:nvPr/>
        </p:nvSpPr>
        <p:spPr>
          <a:xfrm>
            <a:off x="4159155" y="3163187"/>
            <a:ext cx="2257802" cy="2140726"/>
          </a:xfrm>
          <a:prstGeom prst="flowChartConnector">
            <a:avLst/>
          </a:prstGeom>
          <a:solidFill>
            <a:srgbClr val="ADBC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4341499" y="3637330"/>
            <a:ext cx="1997737" cy="1200329"/>
          </a:xfrm>
          <a:prstGeom prst="rect">
            <a:avLst/>
          </a:prstGeom>
          <a:noFill/>
        </p:spPr>
        <p:txBody>
          <a:bodyPr wrap="square" rtlCol="0">
            <a:spAutoFit/>
          </a:bodyPr>
          <a:lstStyle/>
          <a:p>
            <a:pPr algn="ctr"/>
            <a:r>
              <a:rPr lang="fr-FR">
                <a:latin typeface="Segoe UI Light" panose="020B0502040204020203" pitchFamily="34" charset="0"/>
                <a:cs typeface="Segoe UI Light" panose="020B0502040204020203" pitchFamily="34" charset="0"/>
              </a:rPr>
              <a:t>du recyclage et de la valorisation des déchets de chantier</a:t>
            </a:r>
          </a:p>
        </p:txBody>
      </p:sp>
      <p:sp>
        <p:nvSpPr>
          <p:cNvPr id="20" name="Organigramme : Connecteur 19"/>
          <p:cNvSpPr/>
          <p:nvPr/>
        </p:nvSpPr>
        <p:spPr>
          <a:xfrm>
            <a:off x="8323972" y="3125904"/>
            <a:ext cx="1837613" cy="1823593"/>
          </a:xfrm>
          <a:prstGeom prst="flowChartConnector">
            <a:avLst/>
          </a:prstGeom>
          <a:solidFill>
            <a:srgbClr val="6A7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p:cNvSpPr txBox="1"/>
          <p:nvPr/>
        </p:nvSpPr>
        <p:spPr>
          <a:xfrm>
            <a:off x="8378749" y="3708943"/>
            <a:ext cx="1782836" cy="923330"/>
          </a:xfrm>
          <a:prstGeom prst="rect">
            <a:avLst/>
          </a:prstGeom>
          <a:noFill/>
        </p:spPr>
        <p:txBody>
          <a:bodyPr wrap="square" rtlCol="0">
            <a:spAutoFit/>
          </a:bodyPr>
          <a:lstStyle/>
          <a:p>
            <a:pPr algn="ctr"/>
            <a:r>
              <a:rPr lang="fr-FR">
                <a:solidFill>
                  <a:schemeClr val="bg1"/>
                </a:solidFill>
                <a:latin typeface="Segoe UI Light" panose="020B0502040204020203" pitchFamily="34" charset="0"/>
                <a:cs typeface="Segoe UI Light" panose="020B0502040204020203" pitchFamily="34" charset="0"/>
              </a:rPr>
              <a:t>des économies d’énergie </a:t>
            </a:r>
          </a:p>
          <a:p>
            <a:endParaRPr lang="fr-FR"/>
          </a:p>
        </p:txBody>
      </p:sp>
      <p:sp>
        <p:nvSpPr>
          <p:cNvPr id="24" name="Organigramme : Connecteur 23"/>
          <p:cNvSpPr/>
          <p:nvPr/>
        </p:nvSpPr>
        <p:spPr>
          <a:xfrm>
            <a:off x="6357266" y="4103691"/>
            <a:ext cx="2144754" cy="1993652"/>
          </a:xfrm>
          <a:prstGeom prst="flowChartConnector">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ZoneTexte 21"/>
          <p:cNvSpPr txBox="1"/>
          <p:nvPr/>
        </p:nvSpPr>
        <p:spPr>
          <a:xfrm>
            <a:off x="6604526" y="4632273"/>
            <a:ext cx="1650233" cy="923330"/>
          </a:xfrm>
          <a:prstGeom prst="rect">
            <a:avLst/>
          </a:prstGeom>
          <a:noFill/>
        </p:spPr>
        <p:txBody>
          <a:bodyPr wrap="square" rtlCol="0">
            <a:spAutoFit/>
          </a:bodyPr>
          <a:lstStyle/>
          <a:p>
            <a:pPr algn="ctr"/>
            <a:r>
              <a:rPr lang="fr-FR">
                <a:latin typeface="Segoe UI Light" panose="020B0502040204020203" pitchFamily="34" charset="0"/>
                <a:cs typeface="Segoe UI Light" panose="020B0502040204020203" pitchFamily="34" charset="0"/>
              </a:rPr>
              <a:t>de la gestion des déchets à faible nuisance</a:t>
            </a:r>
            <a:endParaRPr lang="fr-FR">
              <a:latin typeface="Franklin Gothic Demi Cond" panose="020B0706030402020204" pitchFamily="34" charset="0"/>
            </a:endParaRPr>
          </a:p>
        </p:txBody>
      </p:sp>
      <p:sp>
        <p:nvSpPr>
          <p:cNvPr id="19" name="Arc 18">
            <a:extLst>
              <a:ext uri="{FF2B5EF4-FFF2-40B4-BE49-F238E27FC236}">
                <a16:creationId xmlns:a16="http://schemas.microsoft.com/office/drawing/2014/main" id="{152B8277-1A1D-41CE-A49D-521DA85C1EC1}"/>
              </a:ext>
            </a:extLst>
          </p:cNvPr>
          <p:cNvSpPr/>
          <p:nvPr/>
        </p:nvSpPr>
        <p:spPr>
          <a:xfrm rot="6916925">
            <a:off x="2206344" y="3394321"/>
            <a:ext cx="2712096" cy="2712096"/>
          </a:xfrm>
          <a:prstGeom prst="arc">
            <a:avLst/>
          </a:prstGeom>
          <a:noFill/>
          <a:ln w="38100">
            <a:solidFill>
              <a:srgbClr val="ADBCDB"/>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5" name="Arc 24">
            <a:extLst>
              <a:ext uri="{FF2B5EF4-FFF2-40B4-BE49-F238E27FC236}">
                <a16:creationId xmlns:a16="http://schemas.microsoft.com/office/drawing/2014/main" id="{B9D6EA61-177C-4F6B-B860-83D4EDB35F0D}"/>
              </a:ext>
            </a:extLst>
          </p:cNvPr>
          <p:cNvSpPr/>
          <p:nvPr/>
        </p:nvSpPr>
        <p:spPr>
          <a:xfrm rot="20393721">
            <a:off x="4969618" y="3218340"/>
            <a:ext cx="2712096" cy="2712096"/>
          </a:xfrm>
          <a:prstGeom prst="arc">
            <a:avLst/>
          </a:prstGeom>
          <a:noFill/>
          <a:ln w="38100">
            <a:solidFill>
              <a:srgbClr val="6A7364"/>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6" name="Arc 25">
            <a:extLst>
              <a:ext uri="{FF2B5EF4-FFF2-40B4-BE49-F238E27FC236}">
                <a16:creationId xmlns:a16="http://schemas.microsoft.com/office/drawing/2014/main" id="{7AAC0EFF-3135-4DFB-8F5F-747BF2CC48AF}"/>
              </a:ext>
            </a:extLst>
          </p:cNvPr>
          <p:cNvSpPr/>
          <p:nvPr/>
        </p:nvSpPr>
        <p:spPr>
          <a:xfrm rot="9497654">
            <a:off x="5069925" y="3454856"/>
            <a:ext cx="2712096" cy="2712096"/>
          </a:xfrm>
          <a:prstGeom prst="arc">
            <a:avLst/>
          </a:prstGeom>
          <a:noFill/>
          <a:ln w="38100">
            <a:solidFill>
              <a:srgbClr val="FBE5D6"/>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7" name="Arc 26">
            <a:extLst>
              <a:ext uri="{FF2B5EF4-FFF2-40B4-BE49-F238E27FC236}">
                <a16:creationId xmlns:a16="http://schemas.microsoft.com/office/drawing/2014/main" id="{5053A262-0ED4-48E7-ACF3-46ECA72D7F28}"/>
              </a:ext>
            </a:extLst>
          </p:cNvPr>
          <p:cNvSpPr/>
          <p:nvPr/>
        </p:nvSpPr>
        <p:spPr>
          <a:xfrm rot="6100350">
            <a:off x="6721368" y="3394321"/>
            <a:ext cx="2712096" cy="2712096"/>
          </a:xfrm>
          <a:prstGeom prst="arc">
            <a:avLst/>
          </a:prstGeom>
          <a:noFill/>
          <a:ln w="38100">
            <a:solidFill>
              <a:srgbClr val="E0A00B"/>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val="3520189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rganigramme : Délai 1">
            <a:extLst>
              <a:ext uri="{FF2B5EF4-FFF2-40B4-BE49-F238E27FC236}">
                <a16:creationId xmlns:a16="http://schemas.microsoft.com/office/drawing/2014/main" id="{49789C9E-E6DD-4CB6-B566-FBE795469A15}"/>
              </a:ext>
            </a:extLst>
          </p:cNvPr>
          <p:cNvSpPr/>
          <p:nvPr/>
        </p:nvSpPr>
        <p:spPr>
          <a:xfrm rot="10800000" flipH="1" flipV="1">
            <a:off x="0" y="0"/>
            <a:ext cx="5704114" cy="6858000"/>
          </a:xfrm>
          <a:prstGeom prst="flowChartDelay">
            <a:avLst/>
          </a:prstGeom>
          <a:blipFill>
            <a:blip r:embed="rId2" cstate="screen">
              <a:extLst>
                <a:ext uri="{28A0092B-C50C-407E-A947-70E740481C1C}">
                  <a14:useLocalDpi xmlns:a14="http://schemas.microsoft.com/office/drawing/2010/main"/>
                </a:ext>
              </a:extLst>
            </a:blip>
            <a:stretch>
              <a:fillRect/>
            </a:stretch>
          </a:blipFill>
          <a:ln>
            <a:noFill/>
          </a:ln>
          <a:effectLst>
            <a:outerShdw blurRad="4445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p:cNvSpPr txBox="1"/>
          <p:nvPr/>
        </p:nvSpPr>
        <p:spPr>
          <a:xfrm>
            <a:off x="5704114" y="2267143"/>
            <a:ext cx="6919688" cy="2323713"/>
          </a:xfrm>
          <a:prstGeom prst="rect">
            <a:avLst/>
          </a:prstGeom>
          <a:noFill/>
        </p:spPr>
        <p:txBody>
          <a:bodyPr wrap="square" rtlCol="0">
            <a:spAutoFit/>
          </a:bodyPr>
          <a:lstStyle/>
          <a:p>
            <a:pPr>
              <a:lnSpc>
                <a:spcPts val="8700"/>
              </a:lnSpc>
            </a:pPr>
            <a:r>
              <a:rPr lang="fr-FR" sz="7200" spc="300">
                <a:solidFill>
                  <a:srgbClr val="800080"/>
                </a:solidFill>
                <a:latin typeface="Segoe UI Light" panose="020B0502040204020203" pitchFamily="34" charset="0"/>
                <a:cs typeface="Segoe UI Light" panose="020B0502040204020203" pitchFamily="34" charset="0"/>
              </a:rPr>
              <a:t>PRESENTATION DES METIERS </a:t>
            </a:r>
          </a:p>
        </p:txBody>
      </p:sp>
    </p:spTree>
    <p:extLst>
      <p:ext uri="{BB962C8B-B14F-4D97-AF65-F5344CB8AC3E}">
        <p14:creationId xmlns:p14="http://schemas.microsoft.com/office/powerpoint/2010/main" val="3499107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age 5" descr="Une image contenant personne, gâteau, coupant, pizza&#10;&#10;Description générée automatiquement">
            <a:extLst>
              <a:ext uri="{FF2B5EF4-FFF2-40B4-BE49-F238E27FC236}">
                <a16:creationId xmlns:a16="http://schemas.microsoft.com/office/drawing/2014/main" id="{317A11DF-2AE2-4AD3-8FE5-9EA87E38566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55316" y="0"/>
            <a:ext cx="10287000" cy="6858000"/>
          </a:xfrm>
          <a:prstGeom prst="rect">
            <a:avLst/>
          </a:prstGeom>
        </p:spPr>
      </p:pic>
      <p:sp>
        <p:nvSpPr>
          <p:cNvPr id="19" name="Organigramme : Délai 18">
            <a:extLst>
              <a:ext uri="{FF2B5EF4-FFF2-40B4-BE49-F238E27FC236}">
                <a16:creationId xmlns:a16="http://schemas.microsoft.com/office/drawing/2014/main" id="{00904D1B-639E-4598-B8D4-5ACE54417EE2}"/>
              </a:ext>
            </a:extLst>
          </p:cNvPr>
          <p:cNvSpPr/>
          <p:nvPr/>
        </p:nvSpPr>
        <p:spPr>
          <a:xfrm rot="8473712" flipH="1">
            <a:off x="-2886437" y="4005234"/>
            <a:ext cx="6818575" cy="5457233"/>
          </a:xfrm>
          <a:prstGeom prst="flowChartDelay">
            <a:avLst/>
          </a:prstGeom>
          <a:solidFill>
            <a:srgbClr val="800080">
              <a:alpha val="31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fr-FR">
              <a:solidFill>
                <a:srgbClr val="E0A00B"/>
              </a:solidFill>
              <a:cs typeface="Calibri"/>
            </a:endParaRPr>
          </a:p>
        </p:txBody>
      </p:sp>
      <p:sp>
        <p:nvSpPr>
          <p:cNvPr id="9" name="ZoneTexte 8"/>
          <p:cNvSpPr txBox="1"/>
          <p:nvPr/>
        </p:nvSpPr>
        <p:spPr>
          <a:xfrm>
            <a:off x="1766822" y="1853814"/>
            <a:ext cx="5380383" cy="523220"/>
          </a:xfrm>
          <a:prstGeom prst="rect">
            <a:avLst/>
          </a:prstGeom>
          <a:noFill/>
        </p:spPr>
        <p:txBody>
          <a:bodyPr wrap="square" rtlCol="0">
            <a:spAutoFit/>
          </a:bodyPr>
          <a:lstStyle/>
          <a:p>
            <a:r>
              <a:rPr lang="fr-FR" sz="2800">
                <a:latin typeface="Segoe UI Light" panose="020B0502040204020203" pitchFamily="34" charset="0"/>
                <a:cs typeface="Segoe UI Light" panose="020B0502040204020203" pitchFamily="34" charset="0"/>
              </a:rPr>
              <a:t>Gros-œuvre et structure </a:t>
            </a:r>
          </a:p>
        </p:txBody>
      </p:sp>
      <p:sp>
        <p:nvSpPr>
          <p:cNvPr id="11" name="ZoneTexte 10"/>
          <p:cNvSpPr txBox="1"/>
          <p:nvPr/>
        </p:nvSpPr>
        <p:spPr>
          <a:xfrm>
            <a:off x="1766822" y="2711060"/>
            <a:ext cx="3264422" cy="954107"/>
          </a:xfrm>
          <a:prstGeom prst="rect">
            <a:avLst/>
          </a:prstGeom>
          <a:noFill/>
        </p:spPr>
        <p:txBody>
          <a:bodyPr wrap="square" rtlCol="0">
            <a:spAutoFit/>
          </a:bodyPr>
          <a:lstStyle/>
          <a:p>
            <a:r>
              <a:rPr lang="fr-FR" sz="2800">
                <a:latin typeface="Segoe UI Light" panose="020B0502040204020203" pitchFamily="34" charset="0"/>
                <a:cs typeface="Segoe UI Light" panose="020B0502040204020203" pitchFamily="34" charset="0"/>
              </a:rPr>
              <a:t>Enveloppe</a:t>
            </a:r>
            <a:r>
              <a:rPr lang="fr-FR" sz="2400">
                <a:latin typeface="Segoe UI Light" panose="020B0502040204020203" pitchFamily="34" charset="0"/>
                <a:cs typeface="Segoe UI Light" panose="020B0502040204020203" pitchFamily="34" charset="0"/>
              </a:rPr>
              <a:t> </a:t>
            </a:r>
            <a:r>
              <a:rPr lang="fr-FR" sz="2800">
                <a:latin typeface="Segoe UI Light" panose="020B0502040204020203" pitchFamily="34" charset="0"/>
                <a:cs typeface="Segoe UI Light" panose="020B0502040204020203" pitchFamily="34" charset="0"/>
              </a:rPr>
              <a:t>extérieure</a:t>
            </a:r>
            <a:r>
              <a:rPr lang="fr-FR" sz="2400">
                <a:latin typeface="Segoe UI Light" panose="020B0502040204020203" pitchFamily="34" charset="0"/>
                <a:cs typeface="Segoe UI Light" panose="020B0502040204020203" pitchFamily="34" charset="0"/>
              </a:rPr>
              <a:t> </a:t>
            </a:r>
          </a:p>
        </p:txBody>
      </p:sp>
      <p:sp>
        <p:nvSpPr>
          <p:cNvPr id="12" name="ZoneTexte 11"/>
          <p:cNvSpPr txBox="1"/>
          <p:nvPr/>
        </p:nvSpPr>
        <p:spPr>
          <a:xfrm>
            <a:off x="1766822" y="3999193"/>
            <a:ext cx="4051407" cy="523220"/>
          </a:xfrm>
          <a:prstGeom prst="rect">
            <a:avLst/>
          </a:prstGeom>
          <a:noFill/>
        </p:spPr>
        <p:txBody>
          <a:bodyPr wrap="square" rtlCol="0">
            <a:spAutoFit/>
          </a:bodyPr>
          <a:lstStyle/>
          <a:p>
            <a:r>
              <a:rPr lang="fr-FR" sz="2800">
                <a:latin typeface="Segoe UI Light" panose="020B0502040204020203" pitchFamily="34" charset="0"/>
                <a:cs typeface="Segoe UI Light" panose="020B0502040204020203" pitchFamily="34" charset="0"/>
              </a:rPr>
              <a:t>Équipements techniques </a:t>
            </a:r>
          </a:p>
        </p:txBody>
      </p:sp>
      <p:sp>
        <p:nvSpPr>
          <p:cNvPr id="13" name="ZoneTexte 12"/>
          <p:cNvSpPr txBox="1"/>
          <p:nvPr/>
        </p:nvSpPr>
        <p:spPr>
          <a:xfrm>
            <a:off x="1795669" y="4935333"/>
            <a:ext cx="3843131" cy="954107"/>
          </a:xfrm>
          <a:prstGeom prst="rect">
            <a:avLst/>
          </a:prstGeom>
          <a:noFill/>
        </p:spPr>
        <p:txBody>
          <a:bodyPr wrap="square" rtlCol="0">
            <a:spAutoFit/>
          </a:bodyPr>
          <a:lstStyle/>
          <a:p>
            <a:r>
              <a:rPr lang="fr-FR" sz="2800">
                <a:latin typeface="Segoe UI Light" panose="020B0502040204020203" pitchFamily="34" charset="0"/>
                <a:cs typeface="Segoe UI Light" panose="020B0502040204020203" pitchFamily="34" charset="0"/>
              </a:rPr>
              <a:t>Aménagement</a:t>
            </a:r>
            <a:r>
              <a:rPr lang="fr-FR">
                <a:latin typeface="Segoe UI Light" panose="020B0502040204020203" pitchFamily="34" charset="0"/>
                <a:cs typeface="Segoe UI Light" panose="020B0502040204020203" pitchFamily="34" charset="0"/>
              </a:rPr>
              <a:t> </a:t>
            </a:r>
            <a:r>
              <a:rPr lang="fr-FR" sz="2800">
                <a:latin typeface="Segoe UI Light" panose="020B0502040204020203" pitchFamily="34" charset="0"/>
                <a:cs typeface="Segoe UI Light" panose="020B0502040204020203" pitchFamily="34" charset="0"/>
              </a:rPr>
              <a:t>et finitions</a:t>
            </a:r>
          </a:p>
        </p:txBody>
      </p:sp>
      <p:sp>
        <p:nvSpPr>
          <p:cNvPr id="14" name="Organigramme : Délai 13">
            <a:extLst>
              <a:ext uri="{FF2B5EF4-FFF2-40B4-BE49-F238E27FC236}">
                <a16:creationId xmlns:a16="http://schemas.microsoft.com/office/drawing/2014/main" id="{49789C9E-E6DD-4CB6-B566-FBE795469A15}"/>
              </a:ext>
            </a:extLst>
          </p:cNvPr>
          <p:cNvSpPr/>
          <p:nvPr/>
        </p:nvSpPr>
        <p:spPr>
          <a:xfrm rot="16200000" flipH="1" flipV="1">
            <a:off x="55702" y="49096"/>
            <a:ext cx="934296" cy="836108"/>
          </a:xfrm>
          <a:prstGeom prst="flowChartDelay">
            <a:avLst/>
          </a:prstGeom>
          <a:solidFill>
            <a:srgbClr val="800080"/>
          </a:solidFill>
          <a:ln>
            <a:noFill/>
          </a:ln>
          <a:effectLst>
            <a:outerShdw blurRad="4445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800080"/>
              </a:solidFill>
            </a:endParaRPr>
          </a:p>
        </p:txBody>
      </p:sp>
      <p:sp>
        <p:nvSpPr>
          <p:cNvPr id="2" name="Rectangle 1"/>
          <p:cNvSpPr/>
          <p:nvPr/>
        </p:nvSpPr>
        <p:spPr>
          <a:xfrm>
            <a:off x="835236" y="124150"/>
            <a:ext cx="1569853" cy="646331"/>
          </a:xfrm>
          <a:prstGeom prst="rect">
            <a:avLst/>
          </a:prstGeom>
        </p:spPr>
        <p:txBody>
          <a:bodyPr wrap="none">
            <a:spAutoFit/>
          </a:bodyPr>
          <a:lstStyle/>
          <a:p>
            <a:pPr algn="ctr"/>
            <a:r>
              <a:rPr lang="fr-FR">
                <a:solidFill>
                  <a:srgbClr val="FF6F60"/>
                </a:solidFill>
                <a:latin typeface="Segoe UI Light" panose="020B0502040204020203" pitchFamily="34" charset="0"/>
                <a:cs typeface="Segoe UI Light" panose="020B0502040204020203" pitchFamily="34" charset="0"/>
              </a:rPr>
              <a:t>  </a:t>
            </a:r>
            <a:r>
              <a:rPr lang="fr-FR">
                <a:solidFill>
                  <a:srgbClr val="800080"/>
                </a:solidFill>
                <a:latin typeface="Segoe UI Light" panose="020B0502040204020203" pitchFamily="34" charset="0"/>
                <a:cs typeface="Segoe UI Light" panose="020B0502040204020203" pitchFamily="34" charset="0"/>
              </a:rPr>
              <a:t>Présentation </a:t>
            </a:r>
          </a:p>
          <a:p>
            <a:pPr algn="ctr"/>
            <a:r>
              <a:rPr lang="fr-FR">
                <a:solidFill>
                  <a:srgbClr val="800080"/>
                </a:solidFill>
                <a:latin typeface="Segoe UI Light" panose="020B0502040204020203" pitchFamily="34" charset="0"/>
                <a:cs typeface="Segoe UI Light" panose="020B0502040204020203" pitchFamily="34" charset="0"/>
              </a:rPr>
              <a:t>des métiers</a:t>
            </a:r>
          </a:p>
        </p:txBody>
      </p:sp>
      <p:sp>
        <p:nvSpPr>
          <p:cNvPr id="5" name="ZoneTexte 4"/>
          <p:cNvSpPr txBox="1"/>
          <p:nvPr/>
        </p:nvSpPr>
        <p:spPr>
          <a:xfrm>
            <a:off x="6096000" y="5071883"/>
            <a:ext cx="6908800" cy="1477328"/>
          </a:xfrm>
          <a:prstGeom prst="rect">
            <a:avLst/>
          </a:prstGeom>
          <a:noFill/>
        </p:spPr>
        <p:txBody>
          <a:bodyPr wrap="square" rtlCol="0">
            <a:spAutoFit/>
          </a:bodyPr>
          <a:lstStyle/>
          <a:p>
            <a:r>
              <a:rPr lang="fr-FR" sz="4200">
                <a:solidFill>
                  <a:srgbClr val="FBE5D6"/>
                </a:solidFill>
                <a:latin typeface="Franklin Gothic Heavy" panose="020B0903020102020204" pitchFamily="34" charset="0"/>
              </a:rPr>
              <a:t>Plus de </a:t>
            </a:r>
            <a:r>
              <a:rPr lang="fr-FR" sz="4200">
                <a:solidFill>
                  <a:srgbClr val="800080"/>
                </a:solidFill>
                <a:latin typeface="Franklin Gothic Heavy" panose="020B0903020102020204" pitchFamily="34" charset="0"/>
              </a:rPr>
              <a:t>35 métiers </a:t>
            </a:r>
          </a:p>
          <a:p>
            <a:r>
              <a:rPr lang="fr-FR" sz="4200">
                <a:solidFill>
                  <a:srgbClr val="FBE5D6"/>
                </a:solidFill>
                <a:latin typeface="Franklin Gothic Heavy" panose="020B0903020102020204" pitchFamily="34" charset="0"/>
              </a:rPr>
              <a:t>Répartis en </a:t>
            </a:r>
            <a:r>
              <a:rPr lang="fr-FR" sz="4800">
                <a:solidFill>
                  <a:srgbClr val="800080"/>
                </a:solidFill>
                <a:latin typeface="Franklin Gothic Heavy" panose="020B0903020102020204" pitchFamily="34" charset="0"/>
              </a:rPr>
              <a:t>4 familles </a:t>
            </a:r>
            <a:endParaRPr lang="fr-FR" sz="4200">
              <a:solidFill>
                <a:srgbClr val="800080"/>
              </a:solidFill>
              <a:latin typeface="Franklin Gothic Heavy" panose="020B0903020102020204" pitchFamily="34" charset="0"/>
            </a:endParaRPr>
          </a:p>
        </p:txBody>
      </p:sp>
      <p:pic>
        <p:nvPicPr>
          <p:cNvPr id="8" name="Graphique 7" descr="Rouleau à peinture">
            <a:extLst>
              <a:ext uri="{FF2B5EF4-FFF2-40B4-BE49-F238E27FC236}">
                <a16:creationId xmlns:a16="http://schemas.microsoft.com/office/drawing/2014/main" id="{71B476A5-7710-41D1-BBCE-D5E7A32473AA}"/>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77086" y="5068953"/>
            <a:ext cx="914400" cy="914400"/>
          </a:xfrm>
          <a:prstGeom prst="rect">
            <a:avLst/>
          </a:prstGeom>
        </p:spPr>
      </p:pic>
      <p:pic>
        <p:nvPicPr>
          <p:cNvPr id="22" name="Graphique 21" descr="Cigogne">
            <a:extLst>
              <a:ext uri="{FF2B5EF4-FFF2-40B4-BE49-F238E27FC236}">
                <a16:creationId xmlns:a16="http://schemas.microsoft.com/office/drawing/2014/main" id="{49DC4B6C-817C-42EC-971C-3FC9F76D6F23}"/>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77086" y="1663385"/>
            <a:ext cx="914400" cy="914400"/>
          </a:xfrm>
          <a:prstGeom prst="rect">
            <a:avLst/>
          </a:prstGeom>
        </p:spPr>
      </p:pic>
      <p:pic>
        <p:nvPicPr>
          <p:cNvPr id="25" name="Graphique 24" descr="Engrenages">
            <a:extLst>
              <a:ext uri="{FF2B5EF4-FFF2-40B4-BE49-F238E27FC236}">
                <a16:creationId xmlns:a16="http://schemas.microsoft.com/office/drawing/2014/main" id="{A6F07D04-9927-44CC-8632-E6E46222634E}"/>
              </a:ext>
            </a:extLst>
          </p:cNvPr>
          <p:cNvPicPr>
            <a:picLocks noChangeAspect="1"/>
          </p:cNvPicPr>
          <p:nvPr/>
        </p:nvPicPr>
        <p:blipFill>
          <a:blip r:embed="rId7" cstate="hq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777086" y="3803603"/>
            <a:ext cx="914400" cy="914400"/>
          </a:xfrm>
          <a:prstGeom prst="rect">
            <a:avLst/>
          </a:prstGeom>
        </p:spPr>
      </p:pic>
      <p:pic>
        <p:nvPicPr>
          <p:cNvPr id="27" name="Graphique 26" descr="Enveloppe d’argent">
            <a:extLst>
              <a:ext uri="{FF2B5EF4-FFF2-40B4-BE49-F238E27FC236}">
                <a16:creationId xmlns:a16="http://schemas.microsoft.com/office/drawing/2014/main" id="{3AC2C154-19C6-4691-9C23-0EADAD933F7E}"/>
              </a:ext>
            </a:extLst>
          </p:cNvPr>
          <p:cNvPicPr>
            <a:picLocks noChangeAspect="1"/>
          </p:cNvPicPr>
          <p:nvPr/>
        </p:nvPicPr>
        <p:blipFill>
          <a:blip r:embed="rId9" cstate="hq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77086" y="2750767"/>
            <a:ext cx="914400" cy="914400"/>
          </a:xfrm>
          <a:prstGeom prst="rect">
            <a:avLst/>
          </a:prstGeom>
        </p:spPr>
      </p:pic>
    </p:spTree>
    <p:extLst>
      <p:ext uri="{BB962C8B-B14F-4D97-AF65-F5344CB8AC3E}">
        <p14:creationId xmlns:p14="http://schemas.microsoft.com/office/powerpoint/2010/main" val="393970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Espace réservé du contenu 3" descr="DAT-20100805-002.img.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29194" y="0"/>
            <a:ext cx="9162806" cy="7315200"/>
          </a:xfrm>
          <a:prstGeom prst="rect">
            <a:avLst/>
          </a:prstGeom>
        </p:spPr>
      </p:pic>
      <p:sp>
        <p:nvSpPr>
          <p:cNvPr id="15" name="Organigramme : Délai 14">
            <a:extLst>
              <a:ext uri="{FF2B5EF4-FFF2-40B4-BE49-F238E27FC236}">
                <a16:creationId xmlns:a16="http://schemas.microsoft.com/office/drawing/2014/main" id="{832F66A1-A25B-443D-879B-2D221C38D7D1}"/>
              </a:ext>
            </a:extLst>
          </p:cNvPr>
          <p:cNvSpPr/>
          <p:nvPr/>
        </p:nvSpPr>
        <p:spPr>
          <a:xfrm rot="8473712" flipH="1">
            <a:off x="-2366783" y="3804433"/>
            <a:ext cx="6818575" cy="5457233"/>
          </a:xfrm>
          <a:prstGeom prst="flowChartDelay">
            <a:avLst/>
          </a:prstGeom>
          <a:solidFill>
            <a:srgbClr val="800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fr-FR">
              <a:solidFill>
                <a:srgbClr val="E0A00B"/>
              </a:solidFill>
              <a:cs typeface="Calibri"/>
            </a:endParaRPr>
          </a:p>
        </p:txBody>
      </p:sp>
      <p:sp>
        <p:nvSpPr>
          <p:cNvPr id="16" name="ZoneTexte 15"/>
          <p:cNvSpPr txBox="1"/>
          <p:nvPr/>
        </p:nvSpPr>
        <p:spPr>
          <a:xfrm>
            <a:off x="4022478" y="324950"/>
            <a:ext cx="7216007" cy="669414"/>
          </a:xfrm>
          <a:prstGeom prst="rect">
            <a:avLst/>
          </a:prstGeom>
          <a:noFill/>
        </p:spPr>
        <p:txBody>
          <a:bodyPr wrap="square" rtlCol="0">
            <a:spAutoFit/>
          </a:bodyPr>
          <a:lstStyle/>
          <a:p>
            <a:pPr>
              <a:lnSpc>
                <a:spcPts val="4500"/>
              </a:lnSpc>
            </a:pPr>
            <a:endParaRPr lang="fr-FR" sz="4400">
              <a:solidFill>
                <a:schemeClr val="bg1"/>
              </a:solidFill>
              <a:latin typeface="Franklin Gothic Medium Cond" panose="020B0606030402020204" pitchFamily="34" charset="0"/>
            </a:endParaRPr>
          </a:p>
        </p:txBody>
      </p:sp>
      <p:sp>
        <p:nvSpPr>
          <p:cNvPr id="12" name="Organigramme : Délai 11">
            <a:extLst>
              <a:ext uri="{FF2B5EF4-FFF2-40B4-BE49-F238E27FC236}">
                <a16:creationId xmlns:a16="http://schemas.microsoft.com/office/drawing/2014/main" id="{A9A22A3A-58A5-4509-83C8-592C483CC97E}"/>
              </a:ext>
            </a:extLst>
          </p:cNvPr>
          <p:cNvSpPr/>
          <p:nvPr/>
        </p:nvSpPr>
        <p:spPr>
          <a:xfrm rot="16200000" flipH="1" flipV="1">
            <a:off x="55702" y="49096"/>
            <a:ext cx="934296" cy="836108"/>
          </a:xfrm>
          <a:prstGeom prst="flowChartDelay">
            <a:avLst/>
          </a:prstGeom>
          <a:solidFill>
            <a:srgbClr val="800080"/>
          </a:solidFill>
          <a:ln>
            <a:noFill/>
          </a:ln>
          <a:effectLst>
            <a:outerShdw blurRad="4445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6F60"/>
              </a:solidFill>
            </a:endParaRPr>
          </a:p>
        </p:txBody>
      </p:sp>
      <p:sp>
        <p:nvSpPr>
          <p:cNvPr id="13" name="Rectangle 12">
            <a:extLst>
              <a:ext uri="{FF2B5EF4-FFF2-40B4-BE49-F238E27FC236}">
                <a16:creationId xmlns:a16="http://schemas.microsoft.com/office/drawing/2014/main" id="{FFB7A823-73D9-42ED-8308-E6368AEBBBFA}"/>
              </a:ext>
            </a:extLst>
          </p:cNvPr>
          <p:cNvSpPr/>
          <p:nvPr/>
        </p:nvSpPr>
        <p:spPr>
          <a:xfrm>
            <a:off x="835236" y="124150"/>
            <a:ext cx="1569853" cy="646331"/>
          </a:xfrm>
          <a:prstGeom prst="rect">
            <a:avLst/>
          </a:prstGeom>
        </p:spPr>
        <p:txBody>
          <a:bodyPr wrap="none">
            <a:spAutoFit/>
          </a:bodyPr>
          <a:lstStyle/>
          <a:p>
            <a:pPr algn="ctr"/>
            <a:r>
              <a:rPr lang="fr-FR">
                <a:solidFill>
                  <a:srgbClr val="FF6F60"/>
                </a:solidFill>
                <a:latin typeface="Segoe UI Light" panose="020B0502040204020203" pitchFamily="34" charset="0"/>
                <a:cs typeface="Segoe UI Light" panose="020B0502040204020203" pitchFamily="34" charset="0"/>
              </a:rPr>
              <a:t>  </a:t>
            </a:r>
            <a:r>
              <a:rPr lang="fr-FR">
                <a:solidFill>
                  <a:srgbClr val="800080"/>
                </a:solidFill>
                <a:latin typeface="Segoe UI Light" panose="020B0502040204020203" pitchFamily="34" charset="0"/>
                <a:cs typeface="Segoe UI Light" panose="020B0502040204020203" pitchFamily="34" charset="0"/>
              </a:rPr>
              <a:t>Présentation </a:t>
            </a:r>
          </a:p>
          <a:p>
            <a:pPr algn="ctr"/>
            <a:r>
              <a:rPr lang="fr-FR">
                <a:solidFill>
                  <a:srgbClr val="800080"/>
                </a:solidFill>
                <a:latin typeface="Segoe UI Light" panose="020B0502040204020203" pitchFamily="34" charset="0"/>
                <a:cs typeface="Segoe UI Light" panose="020B0502040204020203" pitchFamily="34" charset="0"/>
              </a:rPr>
              <a:t>des métiers</a:t>
            </a:r>
          </a:p>
        </p:txBody>
      </p:sp>
      <p:sp>
        <p:nvSpPr>
          <p:cNvPr id="2" name="ZoneTexte 1">
            <a:extLst>
              <a:ext uri="{FF2B5EF4-FFF2-40B4-BE49-F238E27FC236}">
                <a16:creationId xmlns:a16="http://schemas.microsoft.com/office/drawing/2014/main" id="{B8717C3F-D118-4DCA-B55C-948A929F598C}"/>
              </a:ext>
            </a:extLst>
          </p:cNvPr>
          <p:cNvSpPr txBox="1"/>
          <p:nvPr/>
        </p:nvSpPr>
        <p:spPr>
          <a:xfrm>
            <a:off x="299869" y="1301238"/>
            <a:ext cx="2640585" cy="830997"/>
          </a:xfrm>
          <a:prstGeom prst="rect">
            <a:avLst/>
          </a:prstGeom>
          <a:noFill/>
        </p:spPr>
        <p:txBody>
          <a:bodyPr wrap="square" rtlCol="0">
            <a:spAutoFit/>
          </a:bodyPr>
          <a:lstStyle/>
          <a:p>
            <a:r>
              <a:rPr lang="fr-FR" sz="2400" dirty="0">
                <a:solidFill>
                  <a:srgbClr val="800080">
                    <a:alpha val="67000"/>
                  </a:srgbClr>
                </a:solidFill>
                <a:latin typeface="Segoe UI Black" panose="020B0A02040204020203" pitchFamily="34" charset="0"/>
                <a:ea typeface="Segoe UI Black" panose="020B0A02040204020203" pitchFamily="34" charset="0"/>
              </a:rPr>
              <a:t>Les</a:t>
            </a:r>
            <a:r>
              <a:rPr lang="fr-FR" sz="2400" dirty="0">
                <a:latin typeface="Segoe UI Black" panose="020B0A02040204020203" pitchFamily="34" charset="0"/>
                <a:ea typeface="Segoe UI Black" panose="020B0A02040204020203" pitchFamily="34" charset="0"/>
              </a:rPr>
              <a:t> </a:t>
            </a:r>
            <a:r>
              <a:rPr lang="fr-FR" sz="2400" dirty="0">
                <a:solidFill>
                  <a:srgbClr val="800080">
                    <a:alpha val="67000"/>
                  </a:srgbClr>
                </a:solidFill>
                <a:latin typeface="Segoe UI Black" panose="020B0A02040204020203" pitchFamily="34" charset="0"/>
                <a:ea typeface="Segoe UI Black" panose="020B0A02040204020203" pitchFamily="34" charset="0"/>
              </a:rPr>
              <a:t>métiers </a:t>
            </a:r>
            <a:r>
              <a:rPr lang="fr-FR" sz="2400" dirty="0">
                <a:latin typeface="Segoe UI Black" panose="020B0A02040204020203" pitchFamily="34" charset="0"/>
                <a:ea typeface="Segoe UI Black" panose="020B0A02040204020203" pitchFamily="34" charset="0"/>
              </a:rPr>
              <a:t>concernés</a:t>
            </a:r>
          </a:p>
        </p:txBody>
      </p:sp>
    </p:spTree>
    <p:extLst>
      <p:ext uri="{BB962C8B-B14F-4D97-AF65-F5344CB8AC3E}">
        <p14:creationId xmlns:p14="http://schemas.microsoft.com/office/powerpoint/2010/main" val="2042678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Organigramme : Délai 13">
            <a:extLst>
              <a:ext uri="{FF2B5EF4-FFF2-40B4-BE49-F238E27FC236}">
                <a16:creationId xmlns:a16="http://schemas.microsoft.com/office/drawing/2014/main" id="{49789C9E-E6DD-4CB6-B566-FBE795469A15}"/>
              </a:ext>
            </a:extLst>
          </p:cNvPr>
          <p:cNvSpPr/>
          <p:nvPr/>
        </p:nvSpPr>
        <p:spPr>
          <a:xfrm rot="16200000" flipH="1" flipV="1">
            <a:off x="55702" y="49096"/>
            <a:ext cx="934296" cy="836108"/>
          </a:xfrm>
          <a:prstGeom prst="flowChartDelay">
            <a:avLst/>
          </a:prstGeom>
          <a:solidFill>
            <a:srgbClr val="800080"/>
          </a:solidFill>
          <a:ln>
            <a:noFill/>
          </a:ln>
          <a:effectLst>
            <a:outerShdw blurRad="4445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6F60"/>
              </a:solidFill>
            </a:endParaRPr>
          </a:p>
        </p:txBody>
      </p:sp>
      <p:sp>
        <p:nvSpPr>
          <p:cNvPr id="2" name="Rectangle 1"/>
          <p:cNvSpPr/>
          <p:nvPr/>
        </p:nvSpPr>
        <p:spPr>
          <a:xfrm>
            <a:off x="835236" y="124150"/>
            <a:ext cx="1569853" cy="646331"/>
          </a:xfrm>
          <a:prstGeom prst="rect">
            <a:avLst/>
          </a:prstGeom>
        </p:spPr>
        <p:txBody>
          <a:bodyPr wrap="none">
            <a:spAutoFit/>
          </a:bodyPr>
          <a:lstStyle/>
          <a:p>
            <a:pPr algn="ctr"/>
            <a:r>
              <a:rPr lang="fr-FR">
                <a:solidFill>
                  <a:srgbClr val="FF6F60"/>
                </a:solidFill>
                <a:latin typeface="Segoe UI Light" panose="020B0502040204020203" pitchFamily="34" charset="0"/>
                <a:cs typeface="Segoe UI Light" panose="020B0502040204020203" pitchFamily="34" charset="0"/>
              </a:rPr>
              <a:t>  </a:t>
            </a:r>
            <a:r>
              <a:rPr lang="fr-FR">
                <a:solidFill>
                  <a:srgbClr val="800080"/>
                </a:solidFill>
                <a:latin typeface="Segoe UI Light" panose="020B0502040204020203" pitchFamily="34" charset="0"/>
                <a:cs typeface="Segoe UI Light" panose="020B0502040204020203" pitchFamily="34" charset="0"/>
              </a:rPr>
              <a:t>Présentation </a:t>
            </a:r>
          </a:p>
          <a:p>
            <a:pPr algn="ctr"/>
            <a:r>
              <a:rPr lang="fr-FR">
                <a:solidFill>
                  <a:srgbClr val="800080"/>
                </a:solidFill>
                <a:latin typeface="Segoe UI Light" panose="020B0502040204020203" pitchFamily="34" charset="0"/>
                <a:cs typeface="Segoe UI Light" panose="020B0502040204020203" pitchFamily="34" charset="0"/>
              </a:rPr>
              <a:t>des métiers</a:t>
            </a:r>
          </a:p>
        </p:txBody>
      </p:sp>
      <p:sp>
        <p:nvSpPr>
          <p:cNvPr id="5" name="ZoneTexte 4"/>
          <p:cNvSpPr txBox="1"/>
          <p:nvPr/>
        </p:nvSpPr>
        <p:spPr>
          <a:xfrm>
            <a:off x="2634342" y="281007"/>
            <a:ext cx="8988329" cy="656590"/>
          </a:xfrm>
          <a:prstGeom prst="rect">
            <a:avLst/>
          </a:prstGeom>
          <a:noFill/>
        </p:spPr>
        <p:txBody>
          <a:bodyPr wrap="square" rtlCol="0">
            <a:spAutoFit/>
          </a:bodyPr>
          <a:lstStyle/>
          <a:p>
            <a:pPr>
              <a:lnSpc>
                <a:spcPts val="4400"/>
              </a:lnSpc>
            </a:pPr>
            <a:r>
              <a:rPr lang="fr-FR" sz="4200" dirty="0">
                <a:solidFill>
                  <a:srgbClr val="800080">
                    <a:alpha val="42000"/>
                  </a:srgbClr>
                </a:solidFill>
                <a:latin typeface="Franklin Gothic Heavy" panose="020B0903020102020204" pitchFamily="34" charset="0"/>
              </a:rPr>
              <a:t>Comment fonctionne </a:t>
            </a:r>
            <a:r>
              <a:rPr lang="fr-FR" sz="4200" dirty="0">
                <a:solidFill>
                  <a:srgbClr val="800080"/>
                </a:solidFill>
                <a:latin typeface="Franklin Gothic Heavy" panose="020B0903020102020204" pitchFamily="34" charset="0"/>
              </a:rPr>
              <a:t>un chantier ?</a:t>
            </a:r>
          </a:p>
        </p:txBody>
      </p:sp>
      <p:pic>
        <p:nvPicPr>
          <p:cNvPr id="3" name="Imag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20426" y="2320704"/>
            <a:ext cx="10506300" cy="4020657"/>
          </a:xfrm>
          <a:prstGeom prst="rect">
            <a:avLst/>
          </a:prstGeom>
        </p:spPr>
      </p:pic>
      <p:sp>
        <p:nvSpPr>
          <p:cNvPr id="4" name="ZoneTexte 3"/>
          <p:cNvSpPr txBox="1"/>
          <p:nvPr/>
        </p:nvSpPr>
        <p:spPr>
          <a:xfrm>
            <a:off x="2713722" y="1113625"/>
            <a:ext cx="9192140" cy="1031051"/>
          </a:xfrm>
          <a:prstGeom prst="rect">
            <a:avLst/>
          </a:prstGeom>
          <a:noFill/>
        </p:spPr>
        <p:txBody>
          <a:bodyPr wrap="square" rtlCol="0">
            <a:spAutoFit/>
          </a:bodyPr>
          <a:lstStyle/>
          <a:p>
            <a:r>
              <a:rPr lang="fr-FR" sz="2500">
                <a:latin typeface="Segoe UI Semibold" panose="020B0702040204020203" pitchFamily="34" charset="0"/>
                <a:cs typeface="Segoe UI Semibold" panose="020B0702040204020203" pitchFamily="34" charset="0"/>
              </a:rPr>
              <a:t>Les </a:t>
            </a:r>
            <a:r>
              <a:rPr lang="fr-FR" sz="2500" b="1">
                <a:solidFill>
                  <a:srgbClr val="FF6F60"/>
                </a:solidFill>
                <a:latin typeface="Segoe UI Semibold" panose="020B0702040204020203" pitchFamily="34" charset="0"/>
                <a:cs typeface="Segoe UI Semibold" panose="020B0702040204020203" pitchFamily="34" charset="0"/>
              </a:rPr>
              <a:t>5</a:t>
            </a:r>
            <a:r>
              <a:rPr lang="fr-FR" sz="2500">
                <a:latin typeface="Segoe UI Semibold" panose="020B0702040204020203" pitchFamily="34" charset="0"/>
                <a:cs typeface="Segoe UI Semibold" panose="020B0702040204020203" pitchFamily="34" charset="0"/>
              </a:rPr>
              <a:t> étapes clé</a:t>
            </a:r>
          </a:p>
          <a:p>
            <a:r>
              <a:rPr lang="fr-FR">
                <a:latin typeface="Segoe UI Light" panose="020B0502040204020203" pitchFamily="34" charset="0"/>
                <a:cs typeface="Segoe UI Light" panose="020B0502040204020203" pitchFamily="34" charset="0"/>
              </a:rPr>
              <a:t>Le bon déroulement d’un chantier dépend d’une bonne coordination entre les différents intervenants lors de 5 phases successives de travaux. </a:t>
            </a:r>
            <a:r>
              <a:rPr lang="fr-FR" b="1">
                <a:latin typeface="Segoe UI Light" panose="020B0502040204020203" pitchFamily="34" charset="0"/>
                <a:cs typeface="Segoe UI Light" panose="020B0502040204020203" pitchFamily="34" charset="0"/>
              </a:rPr>
              <a:t>Ce sont les 5 étapes de chantier. </a:t>
            </a:r>
          </a:p>
        </p:txBody>
      </p:sp>
    </p:spTree>
    <p:extLst>
      <p:ext uri="{BB962C8B-B14F-4D97-AF65-F5344CB8AC3E}">
        <p14:creationId xmlns:p14="http://schemas.microsoft.com/office/powerpoint/2010/main" val="2311735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ZoneTexte 4"/>
          <p:cNvSpPr txBox="1"/>
          <p:nvPr/>
        </p:nvSpPr>
        <p:spPr>
          <a:xfrm>
            <a:off x="4738575" y="322562"/>
            <a:ext cx="7216007" cy="669414"/>
          </a:xfrm>
          <a:prstGeom prst="rect">
            <a:avLst/>
          </a:prstGeom>
          <a:noFill/>
        </p:spPr>
        <p:txBody>
          <a:bodyPr wrap="square" rtlCol="0">
            <a:spAutoFit/>
          </a:bodyPr>
          <a:lstStyle/>
          <a:p>
            <a:pPr>
              <a:lnSpc>
                <a:spcPts val="4500"/>
              </a:lnSpc>
            </a:pPr>
            <a:r>
              <a:rPr lang="fr-FR" sz="4400">
                <a:solidFill>
                  <a:schemeClr val="bg1"/>
                </a:solidFill>
                <a:latin typeface="Franklin Gothic Heavy" panose="020B0903020102020204" pitchFamily="34" charset="0"/>
              </a:rPr>
              <a:t>Gros-œuvre et structure</a:t>
            </a:r>
            <a:endParaRPr lang="fr-FR" sz="4400">
              <a:solidFill>
                <a:schemeClr val="bg1"/>
              </a:solidFill>
              <a:latin typeface="Franklin Gothic Medium Cond" panose="020B0606030402020204" pitchFamily="34" charset="0"/>
            </a:endParaRPr>
          </a:p>
        </p:txBody>
      </p:sp>
      <p:sp>
        <p:nvSpPr>
          <p:cNvPr id="2" name="ZoneTexte 1"/>
          <p:cNvSpPr txBox="1"/>
          <p:nvPr/>
        </p:nvSpPr>
        <p:spPr>
          <a:xfrm>
            <a:off x="7691277" y="2127973"/>
            <a:ext cx="3447180" cy="1323439"/>
          </a:xfrm>
          <a:prstGeom prst="rect">
            <a:avLst/>
          </a:prstGeom>
          <a:noFill/>
        </p:spPr>
        <p:txBody>
          <a:bodyPr wrap="square" rtlCol="0">
            <a:spAutoFit/>
          </a:bodyPr>
          <a:lstStyle/>
          <a:p>
            <a:r>
              <a:rPr lang="fr-FR" sz="4000" dirty="0">
                <a:latin typeface="Segoe UI Black" panose="020B0A02040204020203" pitchFamily="34" charset="0"/>
                <a:ea typeface="Segoe UI Black" panose="020B0A02040204020203" pitchFamily="34" charset="0"/>
              </a:rPr>
              <a:t>Gros-œuvre et </a:t>
            </a:r>
            <a:r>
              <a:rPr lang="fr-FR" sz="4000" dirty="0">
                <a:solidFill>
                  <a:srgbClr val="800080"/>
                </a:solidFill>
                <a:latin typeface="Segoe UI Black" panose="020B0A02040204020203" pitchFamily="34" charset="0"/>
                <a:ea typeface="Segoe UI Black" panose="020B0A02040204020203" pitchFamily="34" charset="0"/>
              </a:rPr>
              <a:t>structure </a:t>
            </a:r>
          </a:p>
        </p:txBody>
      </p:sp>
      <p:sp>
        <p:nvSpPr>
          <p:cNvPr id="22" name="Organigramme : Délai 21">
            <a:extLst>
              <a:ext uri="{FF2B5EF4-FFF2-40B4-BE49-F238E27FC236}">
                <a16:creationId xmlns:a16="http://schemas.microsoft.com/office/drawing/2014/main" id="{2FD19DC2-85E7-431B-805A-BAB92E3F40A3}"/>
              </a:ext>
            </a:extLst>
          </p:cNvPr>
          <p:cNvSpPr/>
          <p:nvPr/>
        </p:nvSpPr>
        <p:spPr>
          <a:xfrm rot="16200000" flipH="1" flipV="1">
            <a:off x="10720030" y="24207"/>
            <a:ext cx="934296" cy="836108"/>
          </a:xfrm>
          <a:prstGeom prst="flowChartDelay">
            <a:avLst/>
          </a:prstGeom>
          <a:solidFill>
            <a:srgbClr val="800080"/>
          </a:solidFill>
          <a:ln>
            <a:noFill/>
          </a:ln>
          <a:effectLst>
            <a:outerShdw blurRad="4445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6F60"/>
              </a:solidFill>
            </a:endParaRPr>
          </a:p>
        </p:txBody>
      </p:sp>
      <p:sp>
        <p:nvSpPr>
          <p:cNvPr id="24" name="Rectangle 23">
            <a:extLst>
              <a:ext uri="{FF2B5EF4-FFF2-40B4-BE49-F238E27FC236}">
                <a16:creationId xmlns:a16="http://schemas.microsoft.com/office/drawing/2014/main" id="{72A79E7E-70D9-4CB8-9CE5-D76F4498019A}"/>
              </a:ext>
            </a:extLst>
          </p:cNvPr>
          <p:cNvSpPr/>
          <p:nvPr/>
        </p:nvSpPr>
        <p:spPr>
          <a:xfrm>
            <a:off x="9250418" y="113426"/>
            <a:ext cx="1569853" cy="646331"/>
          </a:xfrm>
          <a:prstGeom prst="rect">
            <a:avLst/>
          </a:prstGeom>
        </p:spPr>
        <p:txBody>
          <a:bodyPr wrap="none">
            <a:spAutoFit/>
          </a:bodyPr>
          <a:lstStyle/>
          <a:p>
            <a:pPr algn="ctr"/>
            <a:r>
              <a:rPr lang="fr-FR">
                <a:solidFill>
                  <a:srgbClr val="FF6F60"/>
                </a:solidFill>
                <a:latin typeface="Segoe UI Light" panose="020B0502040204020203" pitchFamily="34" charset="0"/>
                <a:cs typeface="Segoe UI Light" panose="020B0502040204020203" pitchFamily="34" charset="0"/>
              </a:rPr>
              <a:t>  </a:t>
            </a:r>
            <a:r>
              <a:rPr lang="fr-FR">
                <a:solidFill>
                  <a:srgbClr val="800080"/>
                </a:solidFill>
                <a:latin typeface="Segoe UI Light" panose="020B0502040204020203" pitchFamily="34" charset="0"/>
                <a:cs typeface="Segoe UI Light" panose="020B0502040204020203" pitchFamily="34" charset="0"/>
              </a:rPr>
              <a:t>Présentation </a:t>
            </a:r>
          </a:p>
          <a:p>
            <a:pPr algn="ctr"/>
            <a:r>
              <a:rPr lang="fr-FR">
                <a:solidFill>
                  <a:srgbClr val="800080"/>
                </a:solidFill>
                <a:latin typeface="Segoe UI Light" panose="020B0502040204020203" pitchFamily="34" charset="0"/>
                <a:cs typeface="Segoe UI Light" panose="020B0502040204020203" pitchFamily="34" charset="0"/>
              </a:rPr>
              <a:t>des métiers</a:t>
            </a:r>
          </a:p>
        </p:txBody>
      </p:sp>
      <p:sp>
        <p:nvSpPr>
          <p:cNvPr id="66" name="Google Shape;1598;p54">
            <a:extLst>
              <a:ext uri="{FF2B5EF4-FFF2-40B4-BE49-F238E27FC236}">
                <a16:creationId xmlns:a16="http://schemas.microsoft.com/office/drawing/2014/main" id="{3658209D-123F-48CA-B4A8-651B0022AF86}"/>
              </a:ext>
            </a:extLst>
          </p:cNvPr>
          <p:cNvSpPr txBox="1">
            <a:spLocks/>
          </p:cNvSpPr>
          <p:nvPr/>
        </p:nvSpPr>
        <p:spPr>
          <a:xfrm>
            <a:off x="864286" y="1192302"/>
            <a:ext cx="1700800" cy="860024"/>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sz="1600" b="1">
                <a:solidFill>
                  <a:srgbClr val="ADBCDB"/>
                </a:solidFill>
                <a:latin typeface="Oswald"/>
                <a:ea typeface="Oswald"/>
                <a:cs typeface="Oswald"/>
                <a:sym typeface="Oswald"/>
              </a:rPr>
              <a:t>Maçonnerie – béton armé</a:t>
            </a:r>
          </a:p>
        </p:txBody>
      </p:sp>
      <p:sp>
        <p:nvSpPr>
          <p:cNvPr id="68" name="Google Shape;1600;p54">
            <a:extLst>
              <a:ext uri="{FF2B5EF4-FFF2-40B4-BE49-F238E27FC236}">
                <a16:creationId xmlns:a16="http://schemas.microsoft.com/office/drawing/2014/main" id="{9EF4C7B4-7FCE-45F0-8A13-C96486C6D2A3}"/>
              </a:ext>
            </a:extLst>
          </p:cNvPr>
          <p:cNvSpPr txBox="1">
            <a:spLocks/>
          </p:cNvSpPr>
          <p:nvPr/>
        </p:nvSpPr>
        <p:spPr>
          <a:xfrm>
            <a:off x="2767420" y="1192302"/>
            <a:ext cx="1138800" cy="450400"/>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600" b="1">
                <a:solidFill>
                  <a:srgbClr val="E0A00B"/>
                </a:solidFill>
                <a:latin typeface="Oswald"/>
                <a:ea typeface="Oswald"/>
                <a:cs typeface="Oswald"/>
                <a:sym typeface="Oswald"/>
              </a:rPr>
              <a:t>Taille de pierre</a:t>
            </a:r>
          </a:p>
        </p:txBody>
      </p:sp>
      <p:sp>
        <p:nvSpPr>
          <p:cNvPr id="70" name="Google Shape;1602;p54">
            <a:extLst>
              <a:ext uri="{FF2B5EF4-FFF2-40B4-BE49-F238E27FC236}">
                <a16:creationId xmlns:a16="http://schemas.microsoft.com/office/drawing/2014/main" id="{46FB28C8-1B98-4F9D-9771-4658EB438B6B}"/>
              </a:ext>
            </a:extLst>
          </p:cNvPr>
          <p:cNvSpPr txBox="1">
            <a:spLocks/>
          </p:cNvSpPr>
          <p:nvPr/>
        </p:nvSpPr>
        <p:spPr>
          <a:xfrm>
            <a:off x="4498679" y="1192302"/>
            <a:ext cx="1138800" cy="450400"/>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800" b="1">
                <a:solidFill>
                  <a:srgbClr val="FBE5D6"/>
                </a:solidFill>
                <a:latin typeface="Oswald"/>
                <a:ea typeface="Oswald"/>
                <a:cs typeface="Oswald"/>
                <a:sym typeface="Oswald"/>
              </a:rPr>
              <a:t>Enduits de façade</a:t>
            </a:r>
          </a:p>
        </p:txBody>
      </p:sp>
      <p:sp>
        <p:nvSpPr>
          <p:cNvPr id="72" name="Google Shape;1604;p54">
            <a:extLst>
              <a:ext uri="{FF2B5EF4-FFF2-40B4-BE49-F238E27FC236}">
                <a16:creationId xmlns:a16="http://schemas.microsoft.com/office/drawing/2014/main" id="{CCC47694-3399-4E22-A69B-40A8014A4BB4}"/>
              </a:ext>
            </a:extLst>
          </p:cNvPr>
          <p:cNvSpPr txBox="1">
            <a:spLocks/>
          </p:cNvSpPr>
          <p:nvPr/>
        </p:nvSpPr>
        <p:spPr>
          <a:xfrm>
            <a:off x="1580702" y="4587410"/>
            <a:ext cx="1628034" cy="745370"/>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600" b="1">
                <a:solidFill>
                  <a:srgbClr val="6A7364"/>
                </a:solidFill>
                <a:latin typeface="Oswald"/>
                <a:ea typeface="Oswald"/>
                <a:cs typeface="Oswald"/>
                <a:sym typeface="Oswald"/>
              </a:rPr>
              <a:t>Constructions métalliques</a:t>
            </a:r>
          </a:p>
        </p:txBody>
      </p:sp>
      <p:sp>
        <p:nvSpPr>
          <p:cNvPr id="74" name="Google Shape;1606;p54">
            <a:extLst>
              <a:ext uri="{FF2B5EF4-FFF2-40B4-BE49-F238E27FC236}">
                <a16:creationId xmlns:a16="http://schemas.microsoft.com/office/drawing/2014/main" id="{9463A92E-3AE2-4368-8924-EB83C94D6538}"/>
              </a:ext>
            </a:extLst>
          </p:cNvPr>
          <p:cNvSpPr txBox="1">
            <a:spLocks/>
          </p:cNvSpPr>
          <p:nvPr/>
        </p:nvSpPr>
        <p:spPr>
          <a:xfrm>
            <a:off x="3625637" y="4587410"/>
            <a:ext cx="1267319" cy="450400"/>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sz="1600" b="1">
                <a:solidFill>
                  <a:srgbClr val="800080"/>
                </a:solidFill>
                <a:latin typeface="Oswald"/>
                <a:ea typeface="Oswald"/>
                <a:cs typeface="Oswald"/>
                <a:sym typeface="Oswald"/>
              </a:rPr>
              <a:t>Charpente bois</a:t>
            </a:r>
          </a:p>
        </p:txBody>
      </p:sp>
      <p:sp>
        <p:nvSpPr>
          <p:cNvPr id="76" name="Google Shape;1608;p54">
            <a:extLst>
              <a:ext uri="{FF2B5EF4-FFF2-40B4-BE49-F238E27FC236}">
                <a16:creationId xmlns:a16="http://schemas.microsoft.com/office/drawing/2014/main" id="{40A49414-A13B-4817-A07E-1B4A633035E5}"/>
              </a:ext>
            </a:extLst>
          </p:cNvPr>
          <p:cNvSpPr txBox="1">
            <a:spLocks/>
          </p:cNvSpPr>
          <p:nvPr/>
        </p:nvSpPr>
        <p:spPr>
          <a:xfrm>
            <a:off x="5070918" y="4587409"/>
            <a:ext cx="1619468" cy="710635"/>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600" b="1">
                <a:solidFill>
                  <a:schemeClr val="tx1">
                    <a:lumMod val="85000"/>
                    <a:lumOff val="15000"/>
                  </a:schemeClr>
                </a:solidFill>
                <a:latin typeface="Oswald"/>
                <a:ea typeface="Oswald"/>
                <a:cs typeface="Oswald"/>
                <a:sym typeface="Oswald"/>
              </a:rPr>
              <a:t>Démolition</a:t>
            </a:r>
          </a:p>
        </p:txBody>
      </p:sp>
      <p:grpSp>
        <p:nvGrpSpPr>
          <p:cNvPr id="77" name="Google Shape;1609;p54">
            <a:extLst>
              <a:ext uri="{FF2B5EF4-FFF2-40B4-BE49-F238E27FC236}">
                <a16:creationId xmlns:a16="http://schemas.microsoft.com/office/drawing/2014/main" id="{4B3E82D4-7ED3-400F-9CEF-6D5F96FF6B15}"/>
              </a:ext>
            </a:extLst>
          </p:cNvPr>
          <p:cNvGrpSpPr/>
          <p:nvPr/>
        </p:nvGrpSpPr>
        <p:grpSpPr>
          <a:xfrm>
            <a:off x="864286" y="2158784"/>
            <a:ext cx="5826100" cy="2526041"/>
            <a:chOff x="3333575" y="1620878"/>
            <a:chExt cx="4369575" cy="1894530"/>
          </a:xfrm>
        </p:grpSpPr>
        <p:grpSp>
          <p:nvGrpSpPr>
            <p:cNvPr id="78" name="Google Shape;1610;p54">
              <a:extLst>
                <a:ext uri="{FF2B5EF4-FFF2-40B4-BE49-F238E27FC236}">
                  <a16:creationId xmlns:a16="http://schemas.microsoft.com/office/drawing/2014/main" id="{4AFC1EFA-42E6-4D8C-90D8-B9290DDD5EEE}"/>
                </a:ext>
              </a:extLst>
            </p:cNvPr>
            <p:cNvGrpSpPr/>
            <p:nvPr/>
          </p:nvGrpSpPr>
          <p:grpSpPr>
            <a:xfrm>
              <a:off x="3397955" y="1620878"/>
              <a:ext cx="4227518" cy="1894530"/>
              <a:chOff x="3397955" y="1620878"/>
              <a:chExt cx="4227518" cy="1894530"/>
            </a:xfrm>
          </p:grpSpPr>
          <p:sp>
            <p:nvSpPr>
              <p:cNvPr id="81" name="Google Shape;1611;p54">
                <a:extLst>
                  <a:ext uri="{FF2B5EF4-FFF2-40B4-BE49-F238E27FC236}">
                    <a16:creationId xmlns:a16="http://schemas.microsoft.com/office/drawing/2014/main" id="{5A61FED4-6494-4D06-AE94-F586CF008338}"/>
                  </a:ext>
                </a:extLst>
              </p:cNvPr>
              <p:cNvSpPr/>
              <p:nvPr/>
            </p:nvSpPr>
            <p:spPr>
              <a:xfrm>
                <a:off x="5446525" y="2449700"/>
                <a:ext cx="118450" cy="173250"/>
              </a:xfrm>
              <a:custGeom>
                <a:avLst/>
                <a:gdLst/>
                <a:ahLst/>
                <a:cxnLst/>
                <a:rect l="l" t="t" r="r" b="b"/>
                <a:pathLst>
                  <a:path w="4738" h="6930" extrusionOk="0">
                    <a:moveTo>
                      <a:pt x="381" y="2525"/>
                    </a:moveTo>
                    <a:lnTo>
                      <a:pt x="1500" y="1334"/>
                    </a:lnTo>
                    <a:lnTo>
                      <a:pt x="2786" y="0"/>
                    </a:lnTo>
                    <a:lnTo>
                      <a:pt x="4738" y="6930"/>
                    </a:lnTo>
                    <a:lnTo>
                      <a:pt x="0" y="4930"/>
                    </a:lnTo>
                    <a:close/>
                  </a:path>
                </a:pathLst>
              </a:custGeom>
              <a:solidFill>
                <a:srgbClr val="E781A5"/>
              </a:solidFill>
              <a:ln>
                <a:noFill/>
              </a:ln>
            </p:spPr>
            <p:txBody>
              <a:bodyPr/>
              <a:lstStyle/>
              <a:p>
                <a:endParaRPr lang="fr-FR"/>
              </a:p>
            </p:txBody>
          </p:sp>
          <p:sp>
            <p:nvSpPr>
              <p:cNvPr id="82" name="Google Shape;1612;p54">
                <a:extLst>
                  <a:ext uri="{FF2B5EF4-FFF2-40B4-BE49-F238E27FC236}">
                    <a16:creationId xmlns:a16="http://schemas.microsoft.com/office/drawing/2014/main" id="{9899AB42-70C8-4DBE-AFDB-BEF4FBEBAA9F}"/>
                  </a:ext>
                </a:extLst>
              </p:cNvPr>
              <p:cNvSpPr/>
              <p:nvPr/>
            </p:nvSpPr>
            <p:spPr>
              <a:xfrm>
                <a:off x="4823750" y="2423050"/>
                <a:ext cx="112600" cy="199425"/>
              </a:xfrm>
              <a:custGeom>
                <a:avLst/>
                <a:gdLst/>
                <a:ahLst/>
                <a:cxnLst/>
                <a:rect l="l" t="t" r="r" b="b"/>
                <a:pathLst>
                  <a:path w="4504" h="7977" extrusionOk="0">
                    <a:moveTo>
                      <a:pt x="4366" y="3644"/>
                    </a:moveTo>
                    <a:lnTo>
                      <a:pt x="3163" y="2407"/>
                    </a:lnTo>
                    <a:lnTo>
                      <a:pt x="1410" y="0"/>
                    </a:lnTo>
                    <a:lnTo>
                      <a:pt x="619" y="2132"/>
                    </a:lnTo>
                    <a:lnTo>
                      <a:pt x="0" y="7977"/>
                    </a:lnTo>
                    <a:lnTo>
                      <a:pt x="4504" y="4779"/>
                    </a:lnTo>
                    <a:close/>
                  </a:path>
                </a:pathLst>
              </a:custGeom>
              <a:solidFill>
                <a:srgbClr val="E781A5"/>
              </a:solidFill>
              <a:ln>
                <a:noFill/>
              </a:ln>
            </p:spPr>
            <p:txBody>
              <a:bodyPr/>
              <a:lstStyle/>
              <a:p>
                <a:endParaRPr lang="fr-FR"/>
              </a:p>
            </p:txBody>
          </p:sp>
          <p:grpSp>
            <p:nvGrpSpPr>
              <p:cNvPr id="83" name="Google Shape;1613;p54">
                <a:extLst>
                  <a:ext uri="{FF2B5EF4-FFF2-40B4-BE49-F238E27FC236}">
                    <a16:creationId xmlns:a16="http://schemas.microsoft.com/office/drawing/2014/main" id="{9D81E771-D07E-4AB6-88D7-25D745E5B6DD}"/>
                  </a:ext>
                </a:extLst>
              </p:cNvPr>
              <p:cNvGrpSpPr/>
              <p:nvPr/>
            </p:nvGrpSpPr>
            <p:grpSpPr>
              <a:xfrm>
                <a:off x="3397955" y="1620878"/>
                <a:ext cx="4227518" cy="1894530"/>
                <a:chOff x="2592975" y="2115579"/>
                <a:chExt cx="4115974" cy="1844544"/>
              </a:xfrm>
            </p:grpSpPr>
            <p:sp>
              <p:nvSpPr>
                <p:cNvPr id="84" name="Google Shape;1614;p54">
                  <a:extLst>
                    <a:ext uri="{FF2B5EF4-FFF2-40B4-BE49-F238E27FC236}">
                      <a16:creationId xmlns:a16="http://schemas.microsoft.com/office/drawing/2014/main" id="{C2012B15-9E65-4FA1-88FE-D3066EA82B4F}"/>
                    </a:ext>
                  </a:extLst>
                </p:cNvPr>
                <p:cNvSpPr/>
                <p:nvPr/>
              </p:nvSpPr>
              <p:spPr>
                <a:xfrm rot="-5400000">
                  <a:off x="3285016" y="2908391"/>
                  <a:ext cx="876500" cy="1026925"/>
                </a:xfrm>
                <a:custGeom>
                  <a:avLst/>
                  <a:gdLst/>
                  <a:ahLst/>
                  <a:cxnLst/>
                  <a:rect l="l" t="t" r="r" b="b"/>
                  <a:pathLst>
                    <a:path w="16624" h="19477" extrusionOk="0">
                      <a:moveTo>
                        <a:pt x="9801" y="1"/>
                      </a:moveTo>
                      <a:cubicBezTo>
                        <a:pt x="4796" y="1"/>
                        <a:pt x="1" y="3877"/>
                        <a:pt x="1" y="9735"/>
                      </a:cubicBezTo>
                      <a:cubicBezTo>
                        <a:pt x="1" y="13664"/>
                        <a:pt x="2379" y="17218"/>
                        <a:pt x="6014" y="18741"/>
                      </a:cubicBezTo>
                      <a:cubicBezTo>
                        <a:pt x="7216" y="19236"/>
                        <a:pt x="8479" y="19477"/>
                        <a:pt x="9732" y="19477"/>
                      </a:cubicBezTo>
                      <a:cubicBezTo>
                        <a:pt x="12268" y="19477"/>
                        <a:pt x="14763" y="18491"/>
                        <a:pt x="16624" y="16630"/>
                      </a:cubicBezTo>
                      <a:lnTo>
                        <a:pt x="14593" y="14599"/>
                      </a:lnTo>
                      <a:cubicBezTo>
                        <a:pt x="13194" y="15989"/>
                        <a:pt x="11477" y="16612"/>
                        <a:pt x="9794" y="16612"/>
                      </a:cubicBezTo>
                      <a:cubicBezTo>
                        <a:pt x="6267" y="16612"/>
                        <a:pt x="2887" y="13878"/>
                        <a:pt x="2887" y="9735"/>
                      </a:cubicBezTo>
                      <a:cubicBezTo>
                        <a:pt x="2887" y="5612"/>
                        <a:pt x="6264" y="2872"/>
                        <a:pt x="9789" y="2872"/>
                      </a:cubicBezTo>
                      <a:cubicBezTo>
                        <a:pt x="11474" y="2872"/>
                        <a:pt x="13193" y="3498"/>
                        <a:pt x="14593" y="4898"/>
                      </a:cubicBezTo>
                      <a:lnTo>
                        <a:pt x="16624" y="2867"/>
                      </a:lnTo>
                      <a:cubicBezTo>
                        <a:pt x="14635" y="887"/>
                        <a:pt x="12194" y="1"/>
                        <a:pt x="9801" y="1"/>
                      </a:cubicBezTo>
                      <a:close/>
                    </a:path>
                  </a:pathLst>
                </a:custGeom>
                <a:solidFill>
                  <a:srgbClr val="6A7364"/>
                </a:solidFill>
                <a:ln>
                  <a:noFill/>
                </a:ln>
              </p:spPr>
              <p:txBody>
                <a:bodyPr spcFirstLastPara="1" wrap="square" lIns="121900" tIns="121900" rIns="121900" bIns="121900" anchor="ctr" anchorCtr="0">
                  <a:noAutofit/>
                </a:bodyPr>
                <a:lstStyle/>
                <a:p>
                  <a:endParaRPr sz="2400"/>
                </a:p>
              </p:txBody>
            </p:sp>
            <p:sp>
              <p:nvSpPr>
                <p:cNvPr id="85" name="Google Shape;1615;p54">
                  <a:extLst>
                    <a:ext uri="{FF2B5EF4-FFF2-40B4-BE49-F238E27FC236}">
                      <a16:creationId xmlns:a16="http://schemas.microsoft.com/office/drawing/2014/main" id="{B069ABD8-21D4-4583-85DC-75A54DA57345}"/>
                    </a:ext>
                  </a:extLst>
                </p:cNvPr>
                <p:cNvSpPr/>
                <p:nvPr/>
              </p:nvSpPr>
              <p:spPr>
                <a:xfrm rot="-5400000">
                  <a:off x="4520256" y="2908286"/>
                  <a:ext cx="876500" cy="1027136"/>
                </a:xfrm>
                <a:custGeom>
                  <a:avLst/>
                  <a:gdLst/>
                  <a:ahLst/>
                  <a:cxnLst/>
                  <a:rect l="l" t="t" r="r" b="b"/>
                  <a:pathLst>
                    <a:path w="16624" h="19481" extrusionOk="0">
                      <a:moveTo>
                        <a:pt x="9800" y="1"/>
                      </a:moveTo>
                      <a:cubicBezTo>
                        <a:pt x="4795" y="1"/>
                        <a:pt x="1" y="3889"/>
                        <a:pt x="1" y="9747"/>
                      </a:cubicBezTo>
                      <a:cubicBezTo>
                        <a:pt x="1" y="13675"/>
                        <a:pt x="2379" y="17230"/>
                        <a:pt x="6014" y="18726"/>
                      </a:cubicBezTo>
                      <a:cubicBezTo>
                        <a:pt x="7226" y="19234"/>
                        <a:pt x="8496" y="19481"/>
                        <a:pt x="9756" y="19481"/>
                      </a:cubicBezTo>
                      <a:cubicBezTo>
                        <a:pt x="12277" y="19481"/>
                        <a:pt x="14753" y="18495"/>
                        <a:pt x="16624" y="16642"/>
                      </a:cubicBezTo>
                      <a:lnTo>
                        <a:pt x="14593" y="14584"/>
                      </a:lnTo>
                      <a:cubicBezTo>
                        <a:pt x="13189" y="15987"/>
                        <a:pt x="11466" y="16616"/>
                        <a:pt x="9778" y="16616"/>
                      </a:cubicBezTo>
                      <a:cubicBezTo>
                        <a:pt x="6257" y="16616"/>
                        <a:pt x="2887" y="13883"/>
                        <a:pt x="2887" y="9747"/>
                      </a:cubicBezTo>
                      <a:cubicBezTo>
                        <a:pt x="2887" y="5624"/>
                        <a:pt x="6264" y="2884"/>
                        <a:pt x="9789" y="2884"/>
                      </a:cubicBezTo>
                      <a:cubicBezTo>
                        <a:pt x="11474" y="2884"/>
                        <a:pt x="13193" y="3510"/>
                        <a:pt x="14593" y="4910"/>
                      </a:cubicBezTo>
                      <a:lnTo>
                        <a:pt x="16624" y="2879"/>
                      </a:lnTo>
                      <a:cubicBezTo>
                        <a:pt x="14635" y="890"/>
                        <a:pt x="12194" y="1"/>
                        <a:pt x="9800" y="1"/>
                      </a:cubicBezTo>
                      <a:close/>
                    </a:path>
                  </a:pathLst>
                </a:custGeom>
                <a:solidFill>
                  <a:srgbClr val="800080"/>
                </a:solidFill>
                <a:ln>
                  <a:noFill/>
                </a:ln>
              </p:spPr>
              <p:txBody>
                <a:bodyPr spcFirstLastPara="1" wrap="square" lIns="121900" tIns="121900" rIns="121900" bIns="121900" anchor="ctr" anchorCtr="0">
                  <a:noAutofit/>
                </a:bodyPr>
                <a:lstStyle/>
                <a:p>
                  <a:endParaRPr sz="2400"/>
                </a:p>
              </p:txBody>
            </p:sp>
            <p:sp>
              <p:nvSpPr>
                <p:cNvPr id="86" name="Google Shape;1616;p54">
                  <a:extLst>
                    <a:ext uri="{FF2B5EF4-FFF2-40B4-BE49-F238E27FC236}">
                      <a16:creationId xmlns:a16="http://schemas.microsoft.com/office/drawing/2014/main" id="{90956091-CD31-4FBD-A850-27F3DEE11252}"/>
                    </a:ext>
                  </a:extLst>
                </p:cNvPr>
                <p:cNvSpPr/>
                <p:nvPr/>
              </p:nvSpPr>
              <p:spPr>
                <a:xfrm rot="16200000">
                  <a:off x="3903638" y="2147852"/>
                  <a:ext cx="875077" cy="1026767"/>
                </a:xfrm>
                <a:custGeom>
                  <a:avLst/>
                  <a:gdLst/>
                  <a:ahLst/>
                  <a:cxnLst/>
                  <a:rect l="l" t="t" r="r" b="b"/>
                  <a:pathLst>
                    <a:path w="16597" h="19474" extrusionOk="0">
                      <a:moveTo>
                        <a:pt x="2005" y="14584"/>
                      </a:moveTo>
                      <a:cubicBezTo>
                        <a:pt x="2009" y="14588"/>
                        <a:pt x="2014" y="14592"/>
                        <a:pt x="2018" y="14597"/>
                      </a:cubicBezTo>
                      <a:lnTo>
                        <a:pt x="2018" y="14597"/>
                      </a:lnTo>
                      <a:lnTo>
                        <a:pt x="2032" y="14584"/>
                      </a:lnTo>
                      <a:close/>
                      <a:moveTo>
                        <a:pt x="6806" y="0"/>
                      </a:moveTo>
                      <a:cubicBezTo>
                        <a:pt x="4416" y="0"/>
                        <a:pt x="1981" y="889"/>
                        <a:pt x="1" y="2878"/>
                      </a:cubicBezTo>
                      <a:lnTo>
                        <a:pt x="2005" y="4882"/>
                      </a:lnTo>
                      <a:cubicBezTo>
                        <a:pt x="3404" y="3492"/>
                        <a:pt x="5121" y="2869"/>
                        <a:pt x="6804" y="2869"/>
                      </a:cubicBezTo>
                      <a:cubicBezTo>
                        <a:pt x="10331" y="2869"/>
                        <a:pt x="13710" y="5604"/>
                        <a:pt x="13710" y="9746"/>
                      </a:cubicBezTo>
                      <a:cubicBezTo>
                        <a:pt x="13710" y="13869"/>
                        <a:pt x="10333" y="16598"/>
                        <a:pt x="6808" y="16598"/>
                      </a:cubicBezTo>
                      <a:cubicBezTo>
                        <a:pt x="5129" y="16598"/>
                        <a:pt x="3416" y="15979"/>
                        <a:pt x="2018" y="14597"/>
                      </a:cubicBezTo>
                      <a:lnTo>
                        <a:pt x="2018" y="14597"/>
                      </a:lnTo>
                      <a:lnTo>
                        <a:pt x="1" y="16615"/>
                      </a:lnTo>
                      <a:cubicBezTo>
                        <a:pt x="1861" y="18475"/>
                        <a:pt x="4344" y="19473"/>
                        <a:pt x="6872" y="19473"/>
                      </a:cubicBezTo>
                      <a:cubicBezTo>
                        <a:pt x="8122" y="19473"/>
                        <a:pt x="9382" y="19230"/>
                        <a:pt x="10584" y="18726"/>
                      </a:cubicBezTo>
                      <a:cubicBezTo>
                        <a:pt x="14218" y="17229"/>
                        <a:pt x="16597" y="13675"/>
                        <a:pt x="16597" y="9746"/>
                      </a:cubicBezTo>
                      <a:cubicBezTo>
                        <a:pt x="16597" y="3889"/>
                        <a:pt x="11803" y="0"/>
                        <a:pt x="6806" y="0"/>
                      </a:cubicBezTo>
                      <a:close/>
                    </a:path>
                  </a:pathLst>
                </a:custGeom>
                <a:solidFill>
                  <a:srgbClr val="E0A00B"/>
                </a:solidFill>
                <a:ln>
                  <a:noFill/>
                </a:ln>
              </p:spPr>
              <p:txBody>
                <a:bodyPr spcFirstLastPara="1" wrap="square" lIns="121900" tIns="121900" rIns="121900" bIns="121900" anchor="ctr" anchorCtr="0">
                  <a:noAutofit/>
                </a:bodyPr>
                <a:lstStyle/>
                <a:p>
                  <a:endParaRPr sz="2400"/>
                </a:p>
              </p:txBody>
            </p:sp>
            <p:sp>
              <p:nvSpPr>
                <p:cNvPr id="87" name="Google Shape;1617;p54">
                  <a:extLst>
                    <a:ext uri="{FF2B5EF4-FFF2-40B4-BE49-F238E27FC236}">
                      <a16:creationId xmlns:a16="http://schemas.microsoft.com/office/drawing/2014/main" id="{073CD31A-554C-44C1-8389-A38D9D7E6FA7}"/>
                    </a:ext>
                  </a:extLst>
                </p:cNvPr>
                <p:cNvSpPr/>
                <p:nvPr/>
              </p:nvSpPr>
              <p:spPr>
                <a:xfrm rot="-5400000">
                  <a:off x="5138694" y="2139728"/>
                  <a:ext cx="875077" cy="1026925"/>
                </a:xfrm>
                <a:custGeom>
                  <a:avLst/>
                  <a:gdLst/>
                  <a:ahLst/>
                  <a:cxnLst/>
                  <a:rect l="l" t="t" r="r" b="b"/>
                  <a:pathLst>
                    <a:path w="16597" h="19477" extrusionOk="0">
                      <a:moveTo>
                        <a:pt x="2005" y="14598"/>
                      </a:moveTo>
                      <a:cubicBezTo>
                        <a:pt x="2009" y="14603"/>
                        <a:pt x="2014" y="14607"/>
                        <a:pt x="2018" y="14612"/>
                      </a:cubicBezTo>
                      <a:lnTo>
                        <a:pt x="2018" y="14612"/>
                      </a:lnTo>
                      <a:lnTo>
                        <a:pt x="2032" y="14598"/>
                      </a:lnTo>
                      <a:close/>
                      <a:moveTo>
                        <a:pt x="6802" y="1"/>
                      </a:moveTo>
                      <a:cubicBezTo>
                        <a:pt x="4413" y="1"/>
                        <a:pt x="1979" y="887"/>
                        <a:pt x="1" y="2866"/>
                      </a:cubicBezTo>
                      <a:lnTo>
                        <a:pt x="2005" y="4924"/>
                      </a:lnTo>
                      <a:cubicBezTo>
                        <a:pt x="3400" y="3521"/>
                        <a:pt x="5117" y="2892"/>
                        <a:pt x="6802" y="2892"/>
                      </a:cubicBezTo>
                      <a:cubicBezTo>
                        <a:pt x="10314" y="2892"/>
                        <a:pt x="13684" y="5625"/>
                        <a:pt x="13684" y="9761"/>
                      </a:cubicBezTo>
                      <a:cubicBezTo>
                        <a:pt x="13684" y="13884"/>
                        <a:pt x="10307" y="16624"/>
                        <a:pt x="6790" y="16624"/>
                      </a:cubicBezTo>
                      <a:cubicBezTo>
                        <a:pt x="5115" y="16624"/>
                        <a:pt x="3407" y="16002"/>
                        <a:pt x="2018" y="14612"/>
                      </a:cubicBezTo>
                      <a:lnTo>
                        <a:pt x="2018" y="14612"/>
                      </a:lnTo>
                      <a:lnTo>
                        <a:pt x="1" y="16629"/>
                      </a:lnTo>
                      <a:cubicBezTo>
                        <a:pt x="1861" y="18490"/>
                        <a:pt x="4344" y="19476"/>
                        <a:pt x="6873" y="19476"/>
                      </a:cubicBezTo>
                      <a:cubicBezTo>
                        <a:pt x="8122" y="19476"/>
                        <a:pt x="9382" y="19235"/>
                        <a:pt x="10584" y="18741"/>
                      </a:cubicBezTo>
                      <a:cubicBezTo>
                        <a:pt x="14218" y="17244"/>
                        <a:pt x="16597" y="13690"/>
                        <a:pt x="16597" y="9761"/>
                      </a:cubicBezTo>
                      <a:cubicBezTo>
                        <a:pt x="16597" y="3884"/>
                        <a:pt x="11800" y="1"/>
                        <a:pt x="6802" y="1"/>
                      </a:cubicBezTo>
                      <a:close/>
                    </a:path>
                  </a:pathLst>
                </a:custGeom>
                <a:solidFill>
                  <a:srgbClr val="FBE5D6"/>
                </a:solidFill>
                <a:ln>
                  <a:noFill/>
                </a:ln>
              </p:spPr>
              <p:txBody>
                <a:bodyPr spcFirstLastPara="1" wrap="square" lIns="121900" tIns="121900" rIns="121900" bIns="121900" anchor="ctr" anchorCtr="0">
                  <a:noAutofit/>
                </a:bodyPr>
                <a:lstStyle/>
                <a:p>
                  <a:endParaRPr sz="2400"/>
                </a:p>
              </p:txBody>
            </p:sp>
            <p:sp>
              <p:nvSpPr>
                <p:cNvPr id="88" name="Google Shape;1618;p54">
                  <a:extLst>
                    <a:ext uri="{FF2B5EF4-FFF2-40B4-BE49-F238E27FC236}">
                      <a16:creationId xmlns:a16="http://schemas.microsoft.com/office/drawing/2014/main" id="{FC8978C9-E6A0-4ECA-89A6-020DCD92A362}"/>
                    </a:ext>
                  </a:extLst>
                </p:cNvPr>
                <p:cNvSpPr/>
                <p:nvPr/>
              </p:nvSpPr>
              <p:spPr>
                <a:xfrm rot="16200000">
                  <a:off x="5708228" y="2959403"/>
                  <a:ext cx="975149" cy="1026292"/>
                </a:xfrm>
                <a:custGeom>
                  <a:avLst/>
                  <a:gdLst/>
                  <a:ahLst/>
                  <a:cxnLst/>
                  <a:rect l="l" t="t" r="r" b="b"/>
                  <a:pathLst>
                    <a:path w="18495" h="19465" extrusionOk="0">
                      <a:moveTo>
                        <a:pt x="11650" y="0"/>
                      </a:moveTo>
                      <a:cubicBezTo>
                        <a:pt x="7914" y="0"/>
                        <a:pt x="4247" y="2140"/>
                        <a:pt x="2646" y="6022"/>
                      </a:cubicBezTo>
                      <a:cubicBezTo>
                        <a:pt x="0" y="12409"/>
                        <a:pt x="4704" y="19464"/>
                        <a:pt x="11626" y="19464"/>
                      </a:cubicBezTo>
                      <a:lnTo>
                        <a:pt x="16623" y="19464"/>
                      </a:lnTo>
                      <a:lnTo>
                        <a:pt x="16623" y="16578"/>
                      </a:lnTo>
                      <a:lnTo>
                        <a:pt x="11626" y="16578"/>
                      </a:lnTo>
                      <a:cubicBezTo>
                        <a:pt x="6735" y="16578"/>
                        <a:pt x="3421" y="11607"/>
                        <a:pt x="5292" y="7091"/>
                      </a:cubicBezTo>
                      <a:cubicBezTo>
                        <a:pt x="6422" y="4362"/>
                        <a:pt x="9005" y="2863"/>
                        <a:pt x="11633" y="2863"/>
                      </a:cubicBezTo>
                      <a:cubicBezTo>
                        <a:pt x="13356" y="2863"/>
                        <a:pt x="15098" y="3507"/>
                        <a:pt x="16463" y="4872"/>
                      </a:cubicBezTo>
                      <a:lnTo>
                        <a:pt x="18494" y="2841"/>
                      </a:lnTo>
                      <a:cubicBezTo>
                        <a:pt x="16553" y="911"/>
                        <a:pt x="14087" y="0"/>
                        <a:pt x="11650" y="0"/>
                      </a:cubicBezTo>
                      <a:close/>
                    </a:path>
                  </a:pathLst>
                </a:custGeom>
                <a:solidFill>
                  <a:schemeClr val="bg2">
                    <a:lumMod val="50000"/>
                  </a:schemeClr>
                </a:solidFill>
                <a:ln>
                  <a:noFill/>
                </a:ln>
              </p:spPr>
              <p:txBody>
                <a:bodyPr spcFirstLastPara="1" wrap="square" lIns="121900" tIns="121900" rIns="121900" bIns="121900" anchor="ctr" anchorCtr="0">
                  <a:noAutofit/>
                </a:bodyPr>
                <a:lstStyle/>
                <a:p>
                  <a:endParaRPr sz="2400"/>
                </a:p>
              </p:txBody>
            </p:sp>
            <p:sp>
              <p:nvSpPr>
                <p:cNvPr id="89" name="Google Shape;1619;p54">
                  <a:extLst>
                    <a:ext uri="{FF2B5EF4-FFF2-40B4-BE49-F238E27FC236}">
                      <a16:creationId xmlns:a16="http://schemas.microsoft.com/office/drawing/2014/main" id="{17AB04BE-E025-46EF-9E45-89B2C95906CC}"/>
                    </a:ext>
                  </a:extLst>
                </p:cNvPr>
                <p:cNvSpPr/>
                <p:nvPr/>
              </p:nvSpPr>
              <p:spPr>
                <a:xfrm rot="-5400000">
                  <a:off x="2617887" y="2090667"/>
                  <a:ext cx="975149" cy="1024974"/>
                </a:xfrm>
                <a:custGeom>
                  <a:avLst/>
                  <a:gdLst/>
                  <a:ahLst/>
                  <a:cxnLst/>
                  <a:rect l="l" t="t" r="r" b="b"/>
                  <a:pathLst>
                    <a:path w="18495" h="19440" extrusionOk="0">
                      <a:moveTo>
                        <a:pt x="508" y="1"/>
                      </a:moveTo>
                      <a:lnTo>
                        <a:pt x="508" y="2887"/>
                      </a:lnTo>
                      <a:lnTo>
                        <a:pt x="6869" y="2860"/>
                      </a:lnTo>
                      <a:cubicBezTo>
                        <a:pt x="11760" y="2860"/>
                        <a:pt x="15073" y="7831"/>
                        <a:pt x="13203" y="12348"/>
                      </a:cubicBezTo>
                      <a:cubicBezTo>
                        <a:pt x="12073" y="15076"/>
                        <a:pt x="9490" y="16575"/>
                        <a:pt x="6862" y="16575"/>
                      </a:cubicBezTo>
                      <a:cubicBezTo>
                        <a:pt x="5139" y="16575"/>
                        <a:pt x="3397" y="15931"/>
                        <a:pt x="2032" y="14566"/>
                      </a:cubicBezTo>
                      <a:lnTo>
                        <a:pt x="1" y="16597"/>
                      </a:lnTo>
                      <a:cubicBezTo>
                        <a:pt x="1933" y="18529"/>
                        <a:pt x="4400" y="19440"/>
                        <a:pt x="6840" y="19440"/>
                      </a:cubicBezTo>
                      <a:cubicBezTo>
                        <a:pt x="10575" y="19440"/>
                        <a:pt x="14248" y="17307"/>
                        <a:pt x="15848" y="13443"/>
                      </a:cubicBezTo>
                      <a:cubicBezTo>
                        <a:pt x="18494" y="7029"/>
                        <a:pt x="13791" y="1"/>
                        <a:pt x="6869" y="1"/>
                      </a:cubicBezTo>
                      <a:close/>
                    </a:path>
                  </a:pathLst>
                </a:custGeom>
                <a:solidFill>
                  <a:srgbClr val="ADBCDB"/>
                </a:solidFill>
                <a:ln>
                  <a:noFill/>
                </a:ln>
              </p:spPr>
              <p:txBody>
                <a:bodyPr spcFirstLastPara="1" wrap="square" lIns="121900" tIns="121900" rIns="121900" bIns="121900" anchor="ctr" anchorCtr="0">
                  <a:noAutofit/>
                </a:bodyPr>
                <a:lstStyle/>
                <a:p>
                  <a:endParaRPr sz="2400"/>
                </a:p>
              </p:txBody>
            </p:sp>
            <p:sp>
              <p:nvSpPr>
                <p:cNvPr id="90" name="Google Shape;1620;p54">
                  <a:extLst>
                    <a:ext uri="{FF2B5EF4-FFF2-40B4-BE49-F238E27FC236}">
                      <a16:creationId xmlns:a16="http://schemas.microsoft.com/office/drawing/2014/main" id="{0B77C429-DACF-49A8-96A3-A437480B02CB}"/>
                    </a:ext>
                  </a:extLst>
                </p:cNvPr>
                <p:cNvSpPr/>
                <p:nvPr/>
              </p:nvSpPr>
              <p:spPr>
                <a:xfrm rot="-5400000">
                  <a:off x="3402197" y="3118419"/>
                  <a:ext cx="642612" cy="550449"/>
                </a:xfrm>
                <a:custGeom>
                  <a:avLst/>
                  <a:gdLst/>
                  <a:ahLst/>
                  <a:cxnLst/>
                  <a:rect l="l" t="t" r="r" b="b"/>
                  <a:pathLst>
                    <a:path w="12188" h="10440" extrusionOk="0">
                      <a:moveTo>
                        <a:pt x="6976" y="1"/>
                      </a:moveTo>
                      <a:cubicBezTo>
                        <a:pt x="2326" y="1"/>
                        <a:pt x="1" y="5613"/>
                        <a:pt x="3288" y="8900"/>
                      </a:cubicBezTo>
                      <a:cubicBezTo>
                        <a:pt x="4351" y="9964"/>
                        <a:pt x="5658" y="10440"/>
                        <a:pt x="6939" y="10440"/>
                      </a:cubicBezTo>
                      <a:cubicBezTo>
                        <a:pt x="9619" y="10440"/>
                        <a:pt x="12187" y="8358"/>
                        <a:pt x="12187" y="5212"/>
                      </a:cubicBezTo>
                      <a:cubicBezTo>
                        <a:pt x="12187" y="2326"/>
                        <a:pt x="9862" y="1"/>
                        <a:pt x="6976" y="1"/>
                      </a:cubicBezTo>
                      <a:close/>
                    </a:path>
                  </a:pathLst>
                </a:custGeom>
                <a:solidFill>
                  <a:srgbClr val="6A7364"/>
                </a:solidFill>
                <a:ln>
                  <a:noFill/>
                </a:ln>
              </p:spPr>
              <p:txBody>
                <a:bodyPr spcFirstLastPara="1" wrap="square" lIns="121900" tIns="121900" rIns="121900" bIns="121900" anchor="ctr" anchorCtr="0">
                  <a:noAutofit/>
                </a:bodyPr>
                <a:lstStyle/>
                <a:p>
                  <a:endParaRPr sz="2400"/>
                </a:p>
              </p:txBody>
            </p:sp>
            <p:sp>
              <p:nvSpPr>
                <p:cNvPr id="91" name="Google Shape;1621;p54">
                  <a:extLst>
                    <a:ext uri="{FF2B5EF4-FFF2-40B4-BE49-F238E27FC236}">
                      <a16:creationId xmlns:a16="http://schemas.microsoft.com/office/drawing/2014/main" id="{AA014D36-F122-4DA0-8CA9-DF282E19BAB0}"/>
                    </a:ext>
                  </a:extLst>
                </p:cNvPr>
                <p:cNvSpPr/>
                <p:nvPr/>
              </p:nvSpPr>
              <p:spPr>
                <a:xfrm rot="-5400000">
                  <a:off x="2784867" y="2407543"/>
                  <a:ext cx="641189" cy="550449"/>
                </a:xfrm>
                <a:custGeom>
                  <a:avLst/>
                  <a:gdLst/>
                  <a:ahLst/>
                  <a:cxnLst/>
                  <a:rect l="l" t="t" r="r" b="b"/>
                  <a:pathLst>
                    <a:path w="12161" h="10440" extrusionOk="0">
                      <a:moveTo>
                        <a:pt x="5245" y="0"/>
                      </a:moveTo>
                      <a:cubicBezTo>
                        <a:pt x="2567" y="0"/>
                        <a:pt x="1" y="2076"/>
                        <a:pt x="1" y="5202"/>
                      </a:cubicBezTo>
                      <a:cubicBezTo>
                        <a:pt x="1" y="8088"/>
                        <a:pt x="2326" y="10413"/>
                        <a:pt x="5185" y="10440"/>
                      </a:cubicBezTo>
                      <a:cubicBezTo>
                        <a:pt x="9835" y="10440"/>
                        <a:pt x="12160" y="4828"/>
                        <a:pt x="8900" y="1541"/>
                      </a:cubicBezTo>
                      <a:cubicBezTo>
                        <a:pt x="7836" y="476"/>
                        <a:pt x="6527" y="0"/>
                        <a:pt x="5245" y="0"/>
                      </a:cubicBezTo>
                      <a:close/>
                    </a:path>
                  </a:pathLst>
                </a:custGeom>
                <a:solidFill>
                  <a:srgbClr val="ADBCDB"/>
                </a:solidFill>
                <a:ln>
                  <a:noFill/>
                </a:ln>
              </p:spPr>
              <p:txBody>
                <a:bodyPr spcFirstLastPara="1" wrap="square" lIns="121900" tIns="121900" rIns="121900" bIns="121900" anchor="ctr" anchorCtr="0">
                  <a:noAutofit/>
                </a:bodyPr>
                <a:lstStyle/>
                <a:p>
                  <a:endParaRPr sz="2400"/>
                </a:p>
              </p:txBody>
            </p:sp>
            <p:sp>
              <p:nvSpPr>
                <p:cNvPr id="92" name="Google Shape;1622;p54">
                  <a:extLst>
                    <a:ext uri="{FF2B5EF4-FFF2-40B4-BE49-F238E27FC236}">
                      <a16:creationId xmlns:a16="http://schemas.microsoft.com/office/drawing/2014/main" id="{7FAC2E58-DAB0-4E06-B224-C630DD6269BA}"/>
                    </a:ext>
                  </a:extLst>
                </p:cNvPr>
                <p:cNvSpPr/>
                <p:nvPr/>
              </p:nvSpPr>
              <p:spPr>
                <a:xfrm rot="-5400000">
                  <a:off x="4637965" y="3118419"/>
                  <a:ext cx="642612" cy="550449"/>
                </a:xfrm>
                <a:custGeom>
                  <a:avLst/>
                  <a:gdLst/>
                  <a:ahLst/>
                  <a:cxnLst/>
                  <a:rect l="l" t="t" r="r" b="b"/>
                  <a:pathLst>
                    <a:path w="12188" h="10440" extrusionOk="0">
                      <a:moveTo>
                        <a:pt x="6976" y="0"/>
                      </a:moveTo>
                      <a:cubicBezTo>
                        <a:pt x="2326" y="0"/>
                        <a:pt x="1" y="5613"/>
                        <a:pt x="3288" y="8900"/>
                      </a:cubicBezTo>
                      <a:cubicBezTo>
                        <a:pt x="4351" y="9963"/>
                        <a:pt x="5658" y="10439"/>
                        <a:pt x="6939" y="10439"/>
                      </a:cubicBezTo>
                      <a:cubicBezTo>
                        <a:pt x="9619" y="10439"/>
                        <a:pt x="12187" y="8358"/>
                        <a:pt x="12187" y="5212"/>
                      </a:cubicBezTo>
                      <a:cubicBezTo>
                        <a:pt x="12187" y="2352"/>
                        <a:pt x="9835" y="0"/>
                        <a:pt x="6976" y="0"/>
                      </a:cubicBezTo>
                      <a:close/>
                    </a:path>
                  </a:pathLst>
                </a:custGeom>
                <a:solidFill>
                  <a:srgbClr val="800080"/>
                </a:solidFill>
                <a:ln>
                  <a:noFill/>
                </a:ln>
              </p:spPr>
              <p:txBody>
                <a:bodyPr spcFirstLastPara="1" wrap="square" lIns="121900" tIns="121900" rIns="121900" bIns="121900" anchor="ctr" anchorCtr="0">
                  <a:noAutofit/>
                </a:bodyPr>
                <a:lstStyle/>
                <a:p>
                  <a:endParaRPr sz="2400"/>
                </a:p>
              </p:txBody>
            </p:sp>
            <p:sp>
              <p:nvSpPr>
                <p:cNvPr id="93" name="Google Shape;1623;p54">
                  <a:extLst>
                    <a:ext uri="{FF2B5EF4-FFF2-40B4-BE49-F238E27FC236}">
                      <a16:creationId xmlns:a16="http://schemas.microsoft.com/office/drawing/2014/main" id="{A880EFEA-DDA1-4E82-A6FA-E4D90812733E}"/>
                    </a:ext>
                  </a:extLst>
                </p:cNvPr>
                <p:cNvSpPr/>
                <p:nvPr/>
              </p:nvSpPr>
              <p:spPr>
                <a:xfrm rot="-5400000">
                  <a:off x="4019448" y="2407728"/>
                  <a:ext cx="642190" cy="549078"/>
                </a:xfrm>
                <a:custGeom>
                  <a:avLst/>
                  <a:gdLst/>
                  <a:ahLst/>
                  <a:cxnLst/>
                  <a:rect l="l" t="t" r="r" b="b"/>
                  <a:pathLst>
                    <a:path w="12180" h="10414" extrusionOk="0">
                      <a:moveTo>
                        <a:pt x="5248" y="1"/>
                      </a:moveTo>
                      <a:cubicBezTo>
                        <a:pt x="2569" y="1"/>
                        <a:pt x="1" y="2083"/>
                        <a:pt x="1" y="5228"/>
                      </a:cubicBezTo>
                      <a:cubicBezTo>
                        <a:pt x="1" y="8088"/>
                        <a:pt x="2326" y="10413"/>
                        <a:pt x="5185" y="10413"/>
                      </a:cubicBezTo>
                      <a:cubicBezTo>
                        <a:pt x="5196" y="10413"/>
                        <a:pt x="5207" y="10413"/>
                        <a:pt x="5218" y="10413"/>
                      </a:cubicBezTo>
                      <a:cubicBezTo>
                        <a:pt x="9846" y="10413"/>
                        <a:pt x="12179" y="4820"/>
                        <a:pt x="8900" y="1540"/>
                      </a:cubicBezTo>
                      <a:cubicBezTo>
                        <a:pt x="7837" y="477"/>
                        <a:pt x="6530" y="1"/>
                        <a:pt x="5248" y="1"/>
                      </a:cubicBezTo>
                      <a:close/>
                    </a:path>
                  </a:pathLst>
                </a:custGeom>
                <a:solidFill>
                  <a:srgbClr val="E0A00B"/>
                </a:solidFill>
                <a:ln>
                  <a:noFill/>
                </a:ln>
              </p:spPr>
              <p:txBody>
                <a:bodyPr spcFirstLastPara="1" wrap="square" lIns="121900" tIns="121900" rIns="121900" bIns="121900" anchor="ctr" anchorCtr="0">
                  <a:noAutofit/>
                </a:bodyPr>
                <a:lstStyle/>
                <a:p>
                  <a:endParaRPr sz="2400"/>
                </a:p>
              </p:txBody>
            </p:sp>
            <p:sp>
              <p:nvSpPr>
                <p:cNvPr id="94" name="Google Shape;1624;p54">
                  <a:extLst>
                    <a:ext uri="{FF2B5EF4-FFF2-40B4-BE49-F238E27FC236}">
                      <a16:creationId xmlns:a16="http://schemas.microsoft.com/office/drawing/2014/main" id="{A5A281D1-5A18-41F5-BB40-38CA9F523156}"/>
                    </a:ext>
                  </a:extLst>
                </p:cNvPr>
                <p:cNvSpPr/>
                <p:nvPr/>
              </p:nvSpPr>
              <p:spPr>
                <a:xfrm rot="-5400000">
                  <a:off x="5874417" y="3119104"/>
                  <a:ext cx="642612" cy="549078"/>
                </a:xfrm>
                <a:custGeom>
                  <a:avLst/>
                  <a:gdLst/>
                  <a:ahLst/>
                  <a:cxnLst/>
                  <a:rect l="l" t="t" r="r" b="b"/>
                  <a:pathLst>
                    <a:path w="12188" h="10414" extrusionOk="0">
                      <a:moveTo>
                        <a:pt x="7024" y="1"/>
                      </a:moveTo>
                      <a:cubicBezTo>
                        <a:pt x="7008" y="1"/>
                        <a:pt x="6992" y="1"/>
                        <a:pt x="6976" y="1"/>
                      </a:cubicBezTo>
                      <a:cubicBezTo>
                        <a:pt x="2326" y="1"/>
                        <a:pt x="1" y="5613"/>
                        <a:pt x="3288" y="8874"/>
                      </a:cubicBezTo>
                      <a:cubicBezTo>
                        <a:pt x="4351" y="9937"/>
                        <a:pt x="5658" y="10413"/>
                        <a:pt x="6939" y="10413"/>
                      </a:cubicBezTo>
                      <a:cubicBezTo>
                        <a:pt x="9619" y="10413"/>
                        <a:pt x="12187" y="8331"/>
                        <a:pt x="12187" y="5186"/>
                      </a:cubicBezTo>
                      <a:cubicBezTo>
                        <a:pt x="12187" y="2342"/>
                        <a:pt x="9862" y="1"/>
                        <a:pt x="7024" y="1"/>
                      </a:cubicBezTo>
                      <a:close/>
                    </a:path>
                  </a:pathLst>
                </a:custGeom>
                <a:solidFill>
                  <a:schemeClr val="bg2">
                    <a:lumMod val="50000"/>
                  </a:schemeClr>
                </a:solidFill>
                <a:ln>
                  <a:noFill/>
                </a:ln>
              </p:spPr>
              <p:txBody>
                <a:bodyPr spcFirstLastPara="1" wrap="square" lIns="121900" tIns="121900" rIns="121900" bIns="121900" anchor="ctr" anchorCtr="0">
                  <a:noAutofit/>
                </a:bodyPr>
                <a:lstStyle/>
                <a:p>
                  <a:endParaRPr sz="2400"/>
                </a:p>
              </p:txBody>
            </p:sp>
            <p:sp>
              <p:nvSpPr>
                <p:cNvPr id="95" name="Google Shape;1625;p54">
                  <a:extLst>
                    <a:ext uri="{FF2B5EF4-FFF2-40B4-BE49-F238E27FC236}">
                      <a16:creationId xmlns:a16="http://schemas.microsoft.com/office/drawing/2014/main" id="{AEB0D9B2-0B24-458E-AB8C-58FEEB950D83}"/>
                    </a:ext>
                  </a:extLst>
                </p:cNvPr>
                <p:cNvSpPr/>
                <p:nvPr/>
              </p:nvSpPr>
              <p:spPr>
                <a:xfrm rot="-5400000">
                  <a:off x="5255690" y="2406831"/>
                  <a:ext cx="642612" cy="550449"/>
                </a:xfrm>
                <a:custGeom>
                  <a:avLst/>
                  <a:gdLst/>
                  <a:ahLst/>
                  <a:cxnLst/>
                  <a:rect l="l" t="t" r="r" b="b"/>
                  <a:pathLst>
                    <a:path w="12188" h="10440" extrusionOk="0">
                      <a:moveTo>
                        <a:pt x="5248" y="1"/>
                      </a:moveTo>
                      <a:cubicBezTo>
                        <a:pt x="2569" y="1"/>
                        <a:pt x="1" y="2082"/>
                        <a:pt x="1" y="5228"/>
                      </a:cubicBezTo>
                      <a:cubicBezTo>
                        <a:pt x="1" y="8088"/>
                        <a:pt x="2326" y="10413"/>
                        <a:pt x="5185" y="10439"/>
                      </a:cubicBezTo>
                      <a:cubicBezTo>
                        <a:pt x="9835" y="10439"/>
                        <a:pt x="12187" y="4827"/>
                        <a:pt x="8900" y="1540"/>
                      </a:cubicBezTo>
                      <a:cubicBezTo>
                        <a:pt x="7837" y="477"/>
                        <a:pt x="6530" y="1"/>
                        <a:pt x="5248" y="1"/>
                      </a:cubicBezTo>
                      <a:close/>
                    </a:path>
                  </a:pathLst>
                </a:custGeom>
                <a:solidFill>
                  <a:srgbClr val="FBE5D6"/>
                </a:solidFill>
                <a:ln>
                  <a:noFill/>
                </a:ln>
              </p:spPr>
              <p:txBody>
                <a:bodyPr spcFirstLastPara="1" wrap="square" lIns="121900" tIns="121900" rIns="121900" bIns="121900" anchor="ctr" anchorCtr="0">
                  <a:noAutofit/>
                </a:bodyPr>
                <a:lstStyle/>
                <a:p>
                  <a:endParaRPr sz="2400"/>
                </a:p>
              </p:txBody>
            </p:sp>
          </p:grpSp>
        </p:grpSp>
        <p:sp>
          <p:nvSpPr>
            <p:cNvPr id="79" name="Google Shape;1627;p54">
              <a:extLst>
                <a:ext uri="{FF2B5EF4-FFF2-40B4-BE49-F238E27FC236}">
                  <a16:creationId xmlns:a16="http://schemas.microsoft.com/office/drawing/2014/main" id="{1CE79F59-8BFE-4371-A557-F2409F126354}"/>
                </a:ext>
              </a:extLst>
            </p:cNvPr>
            <p:cNvSpPr/>
            <p:nvPr/>
          </p:nvSpPr>
          <p:spPr>
            <a:xfrm>
              <a:off x="3333575" y="2563913"/>
              <a:ext cx="299400" cy="299400"/>
            </a:xfrm>
            <a:prstGeom prst="ellipse">
              <a:avLst/>
            </a:prstGeom>
            <a:solidFill>
              <a:srgbClr val="ADBCDB"/>
            </a:solidFill>
            <a:ln>
              <a:noFill/>
            </a:ln>
          </p:spPr>
          <p:txBody>
            <a:bodyPr spcFirstLastPara="1" wrap="square" lIns="121900" tIns="121900" rIns="121900" bIns="121900" anchor="ctr" anchorCtr="0">
              <a:noAutofit/>
            </a:bodyPr>
            <a:lstStyle/>
            <a:p>
              <a:endParaRPr sz="2400"/>
            </a:p>
          </p:txBody>
        </p:sp>
        <p:sp>
          <p:nvSpPr>
            <p:cNvPr id="80" name="Google Shape;1628;p54">
              <a:extLst>
                <a:ext uri="{FF2B5EF4-FFF2-40B4-BE49-F238E27FC236}">
                  <a16:creationId xmlns:a16="http://schemas.microsoft.com/office/drawing/2014/main" id="{A462A11F-672B-4A18-A012-2A91FD09B406}"/>
                </a:ext>
              </a:extLst>
            </p:cNvPr>
            <p:cNvSpPr/>
            <p:nvPr/>
          </p:nvSpPr>
          <p:spPr>
            <a:xfrm>
              <a:off x="7403750" y="2369288"/>
              <a:ext cx="299400" cy="299400"/>
            </a:xfrm>
            <a:prstGeom prst="ellipse">
              <a:avLst/>
            </a:prstGeom>
            <a:solidFill>
              <a:schemeClr val="bg2">
                <a:lumMod val="50000"/>
              </a:schemeClr>
            </a:solidFill>
            <a:ln>
              <a:noFill/>
            </a:ln>
          </p:spPr>
          <p:txBody>
            <a:bodyPr spcFirstLastPara="1" wrap="square" lIns="121900" tIns="121900" rIns="121900" bIns="121900" anchor="ctr" anchorCtr="0">
              <a:noAutofit/>
            </a:bodyPr>
            <a:lstStyle/>
            <a:p>
              <a:endParaRPr sz="2400"/>
            </a:p>
          </p:txBody>
        </p:sp>
      </p:grpSp>
      <p:pic>
        <p:nvPicPr>
          <p:cNvPr id="6" name="Graphique 5" descr="Scie">
            <a:extLst>
              <a:ext uri="{FF2B5EF4-FFF2-40B4-BE49-F238E27FC236}">
                <a16:creationId xmlns:a16="http://schemas.microsoft.com/office/drawing/2014/main" id="{0C168920-FCD4-4978-BC7F-402E04F7CD32}"/>
              </a:ext>
            </a:extLst>
          </p:cNvPr>
          <p:cNvPicPr>
            <a:picLocks noChangeAspect="1"/>
          </p:cNvPicPr>
          <p:nvPr/>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885603" y="3567049"/>
            <a:ext cx="684000" cy="684000"/>
          </a:xfrm>
          <a:prstGeom prst="rect">
            <a:avLst/>
          </a:prstGeom>
          <a:noFill/>
        </p:spPr>
      </p:pic>
      <p:pic>
        <p:nvPicPr>
          <p:cNvPr id="8" name="Graphique 7" descr="Marteau">
            <a:extLst>
              <a:ext uri="{FF2B5EF4-FFF2-40B4-BE49-F238E27FC236}">
                <a16:creationId xmlns:a16="http://schemas.microsoft.com/office/drawing/2014/main" id="{AF26218B-2FAE-4944-889B-76416975C145}"/>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091609" y="2716186"/>
            <a:ext cx="565926" cy="565926"/>
          </a:xfrm>
          <a:prstGeom prst="rect">
            <a:avLst/>
          </a:prstGeom>
        </p:spPr>
      </p:pic>
      <p:pic>
        <p:nvPicPr>
          <p:cNvPr id="10" name="Graphique 9" descr="Cigogne">
            <a:extLst>
              <a:ext uri="{FF2B5EF4-FFF2-40B4-BE49-F238E27FC236}">
                <a16:creationId xmlns:a16="http://schemas.microsoft.com/office/drawing/2014/main" id="{9A878171-4978-4046-A634-D019F4E625BC}"/>
              </a:ext>
            </a:extLst>
          </p:cNvPr>
          <p:cNvPicPr>
            <a:picLocks noChangeAspect="1"/>
          </p:cNvPicPr>
          <p:nvPr/>
        </p:nvPicPr>
        <p:blipFill>
          <a:blip r:embed="rId6" cstate="hq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346554" y="2623964"/>
            <a:ext cx="684000" cy="684000"/>
          </a:xfrm>
          <a:prstGeom prst="rect">
            <a:avLst/>
          </a:prstGeom>
        </p:spPr>
      </p:pic>
      <p:pic>
        <p:nvPicPr>
          <p:cNvPr id="12" name="Graphique 11" descr="Peinture">
            <a:extLst>
              <a:ext uri="{FF2B5EF4-FFF2-40B4-BE49-F238E27FC236}">
                <a16:creationId xmlns:a16="http://schemas.microsoft.com/office/drawing/2014/main" id="{E30CE53D-E4B6-42EA-ABC8-1DE93EBA3C48}"/>
              </a:ext>
            </a:extLst>
          </p:cNvPr>
          <p:cNvPicPr>
            <a:picLocks noChangeAspect="1"/>
          </p:cNvPicPr>
          <p:nvPr/>
        </p:nvPicPr>
        <p:blipFill>
          <a:blip r:embed="rId8" cstate="hqprint">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655195" y="2655183"/>
            <a:ext cx="684000" cy="684000"/>
          </a:xfrm>
          <a:prstGeom prst="rect">
            <a:avLst/>
          </a:prstGeom>
        </p:spPr>
      </p:pic>
      <p:pic>
        <p:nvPicPr>
          <p:cNvPr id="15" name="Graphique 14" descr="Marteau1">
            <a:extLst>
              <a:ext uri="{FF2B5EF4-FFF2-40B4-BE49-F238E27FC236}">
                <a16:creationId xmlns:a16="http://schemas.microsoft.com/office/drawing/2014/main" id="{421FF00E-16DF-4B79-BFDF-9ADB099D185A}"/>
              </a:ext>
            </a:extLst>
          </p:cNvPr>
          <p:cNvPicPr>
            <a:picLocks noChangeAspect="1"/>
          </p:cNvPicPr>
          <p:nvPr/>
        </p:nvPicPr>
        <p:blipFill>
          <a:blip r:embed="rId10" cstate="hq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538652" y="3544357"/>
            <a:ext cx="684000" cy="684000"/>
          </a:xfrm>
          <a:prstGeom prst="rect">
            <a:avLst/>
          </a:prstGeom>
        </p:spPr>
      </p:pic>
      <p:pic>
        <p:nvPicPr>
          <p:cNvPr id="143" name="Graphique 142" descr="Symbole de colère">
            <a:extLst>
              <a:ext uri="{FF2B5EF4-FFF2-40B4-BE49-F238E27FC236}">
                <a16:creationId xmlns:a16="http://schemas.microsoft.com/office/drawing/2014/main" id="{C12F5B59-AF8A-4202-8DC9-FC7C4B5E9445}"/>
              </a:ext>
            </a:extLst>
          </p:cNvPr>
          <p:cNvPicPr>
            <a:picLocks noChangeAspect="1"/>
          </p:cNvPicPr>
          <p:nvPr/>
        </p:nvPicPr>
        <p:blipFill>
          <a:blip r:embed="rId12" cstate="hqprint">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170507" y="3540184"/>
            <a:ext cx="684001" cy="684001"/>
          </a:xfrm>
          <a:prstGeom prst="rect">
            <a:avLst/>
          </a:prstGeom>
        </p:spPr>
      </p:pic>
      <p:sp>
        <p:nvSpPr>
          <p:cNvPr id="144" name="Organigramme : Délai 143">
            <a:extLst>
              <a:ext uri="{FF2B5EF4-FFF2-40B4-BE49-F238E27FC236}">
                <a16:creationId xmlns:a16="http://schemas.microsoft.com/office/drawing/2014/main" id="{BB42DCFE-0877-46BC-9A2A-3FBBC3FBAE2A}"/>
              </a:ext>
            </a:extLst>
          </p:cNvPr>
          <p:cNvSpPr/>
          <p:nvPr/>
        </p:nvSpPr>
        <p:spPr>
          <a:xfrm rot="13126288">
            <a:off x="9048318" y="4188880"/>
            <a:ext cx="6818575" cy="5457233"/>
          </a:xfrm>
          <a:prstGeom prst="flowChartDelay">
            <a:avLst/>
          </a:prstGeom>
          <a:solidFill>
            <a:srgbClr val="800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fr-FR">
              <a:solidFill>
                <a:srgbClr val="E0A00B"/>
              </a:solidFill>
              <a:cs typeface="Calibri"/>
            </a:endParaRPr>
          </a:p>
        </p:txBody>
      </p:sp>
    </p:spTree>
    <p:extLst>
      <p:ext uri="{BB962C8B-B14F-4D97-AF65-F5344CB8AC3E}">
        <p14:creationId xmlns:p14="http://schemas.microsoft.com/office/powerpoint/2010/main" val="3715886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Organigramme : Délai 51">
            <a:extLst>
              <a:ext uri="{FF2B5EF4-FFF2-40B4-BE49-F238E27FC236}">
                <a16:creationId xmlns:a16="http://schemas.microsoft.com/office/drawing/2014/main" id="{40FB4F45-525F-49E1-961B-8D9548798949}"/>
              </a:ext>
            </a:extLst>
          </p:cNvPr>
          <p:cNvSpPr/>
          <p:nvPr/>
        </p:nvSpPr>
        <p:spPr>
          <a:xfrm rot="2227421" flipH="1">
            <a:off x="8860292" y="3260326"/>
            <a:ext cx="6818575" cy="5457233"/>
          </a:xfrm>
          <a:prstGeom prst="flowChartDelay">
            <a:avLst/>
          </a:prstGeom>
          <a:solidFill>
            <a:srgbClr val="800080">
              <a:alpha val="2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fr-FR">
              <a:solidFill>
                <a:srgbClr val="E0A00B"/>
              </a:solidFill>
              <a:cs typeface="Calibri"/>
            </a:endParaRPr>
          </a:p>
        </p:txBody>
      </p:sp>
      <p:sp>
        <p:nvSpPr>
          <p:cNvPr id="5" name="ZoneTexte 4"/>
          <p:cNvSpPr txBox="1"/>
          <p:nvPr/>
        </p:nvSpPr>
        <p:spPr>
          <a:xfrm>
            <a:off x="75849" y="1933022"/>
            <a:ext cx="3175749" cy="1246495"/>
          </a:xfrm>
          <a:prstGeom prst="rect">
            <a:avLst/>
          </a:prstGeom>
          <a:noFill/>
        </p:spPr>
        <p:txBody>
          <a:bodyPr wrap="square" rtlCol="0">
            <a:spAutoFit/>
          </a:bodyPr>
          <a:lstStyle/>
          <a:p>
            <a:pPr>
              <a:lnSpc>
                <a:spcPts val="4500"/>
              </a:lnSpc>
            </a:pPr>
            <a:r>
              <a:rPr lang="fr-FR" sz="4400" dirty="0">
                <a:solidFill>
                  <a:schemeClr val="bg2">
                    <a:lumMod val="25000"/>
                  </a:schemeClr>
                </a:solidFill>
                <a:latin typeface="Franklin Gothic Heavy" panose="020B0903020102020204" pitchFamily="34" charset="0"/>
              </a:rPr>
              <a:t>Enveloppe </a:t>
            </a:r>
          </a:p>
          <a:p>
            <a:pPr>
              <a:lnSpc>
                <a:spcPts val="4500"/>
              </a:lnSpc>
            </a:pPr>
            <a:r>
              <a:rPr lang="fr-FR" sz="4200" dirty="0">
                <a:solidFill>
                  <a:srgbClr val="800080"/>
                </a:solidFill>
                <a:latin typeface="Franklin Gothic Heavy" panose="020B0903020102020204" pitchFamily="34" charset="0"/>
              </a:rPr>
              <a:t>extérieure</a:t>
            </a:r>
            <a:r>
              <a:rPr lang="fr-FR" sz="4400" dirty="0">
                <a:solidFill>
                  <a:schemeClr val="bg2">
                    <a:lumMod val="25000"/>
                  </a:schemeClr>
                </a:solidFill>
                <a:latin typeface="Franklin Gothic Heavy" panose="020B0903020102020204" pitchFamily="34" charset="0"/>
              </a:rPr>
              <a:t> </a:t>
            </a:r>
            <a:endParaRPr lang="fr-FR" sz="4400" dirty="0">
              <a:solidFill>
                <a:schemeClr val="bg2">
                  <a:lumMod val="25000"/>
                </a:schemeClr>
              </a:solidFill>
              <a:latin typeface="Franklin Gothic Medium Cond" panose="020B0606030402020204" pitchFamily="34" charset="0"/>
            </a:endParaRPr>
          </a:p>
        </p:txBody>
      </p:sp>
      <p:sp>
        <p:nvSpPr>
          <p:cNvPr id="2" name="ZoneTexte 1"/>
          <p:cNvSpPr txBox="1"/>
          <p:nvPr/>
        </p:nvSpPr>
        <p:spPr>
          <a:xfrm>
            <a:off x="31023" y="4183010"/>
            <a:ext cx="6114509" cy="1836400"/>
          </a:xfrm>
          <a:prstGeom prst="rect">
            <a:avLst/>
          </a:prstGeom>
          <a:noFill/>
        </p:spPr>
        <p:txBody>
          <a:bodyPr wrap="square" rtlCol="0">
            <a:spAutoFit/>
          </a:bodyPr>
          <a:lstStyle/>
          <a:p>
            <a:pPr>
              <a:lnSpc>
                <a:spcPts val="4400"/>
              </a:lnSpc>
            </a:pPr>
            <a:r>
              <a:rPr lang="fr-FR" sz="4000" dirty="0">
                <a:solidFill>
                  <a:schemeClr val="bg2">
                    <a:lumMod val="25000"/>
                  </a:schemeClr>
                </a:solidFill>
                <a:latin typeface="Selawik Semibold" panose="020B0604020202020204" pitchFamily="34" charset="0"/>
              </a:rPr>
              <a:t>Protéger les structures des </a:t>
            </a:r>
            <a:r>
              <a:rPr lang="fr-FR" sz="4000" dirty="0">
                <a:solidFill>
                  <a:srgbClr val="800080"/>
                </a:solidFill>
                <a:latin typeface="Selawik Semibold" panose="020B0604020202020204" pitchFamily="34" charset="0"/>
              </a:rPr>
              <a:t>intempéries</a:t>
            </a:r>
            <a:r>
              <a:rPr lang="fr-FR" sz="4400" dirty="0">
                <a:solidFill>
                  <a:srgbClr val="800080"/>
                </a:solidFill>
                <a:latin typeface="Segoe UI Black" panose="020B0A02040204020203" pitchFamily="34" charset="0"/>
                <a:ea typeface="Segoe UI Black" panose="020B0A02040204020203" pitchFamily="34" charset="0"/>
              </a:rPr>
              <a:t> </a:t>
            </a:r>
            <a:endParaRPr lang="fr-FR" sz="4000" dirty="0">
              <a:solidFill>
                <a:srgbClr val="800080"/>
              </a:solidFill>
              <a:latin typeface="Selawik Semibold" panose="020B0604020202020204" pitchFamily="34" charset="0"/>
            </a:endParaRPr>
          </a:p>
          <a:p>
            <a:endParaRPr lang="fr-FR" sz="4000" dirty="0">
              <a:solidFill>
                <a:schemeClr val="bg1"/>
              </a:solidFill>
              <a:latin typeface="Selawik Semibold" panose="020B0604020202020204" pitchFamily="34" charset="0"/>
            </a:endParaRPr>
          </a:p>
        </p:txBody>
      </p:sp>
      <p:sp>
        <p:nvSpPr>
          <p:cNvPr id="13" name="Organigramme : Délai 12">
            <a:extLst>
              <a:ext uri="{FF2B5EF4-FFF2-40B4-BE49-F238E27FC236}">
                <a16:creationId xmlns:a16="http://schemas.microsoft.com/office/drawing/2014/main" id="{535D3C91-3FA7-49FB-81F0-E8EDE29F3CF5}"/>
              </a:ext>
            </a:extLst>
          </p:cNvPr>
          <p:cNvSpPr/>
          <p:nvPr/>
        </p:nvSpPr>
        <p:spPr>
          <a:xfrm rot="16200000" flipH="1" flipV="1">
            <a:off x="55702" y="49096"/>
            <a:ext cx="934296" cy="836108"/>
          </a:xfrm>
          <a:prstGeom prst="flowChartDelay">
            <a:avLst/>
          </a:prstGeom>
          <a:solidFill>
            <a:srgbClr val="800080"/>
          </a:solidFill>
          <a:ln>
            <a:noFill/>
          </a:ln>
          <a:effectLst>
            <a:outerShdw blurRad="4445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6F60"/>
              </a:solidFill>
            </a:endParaRPr>
          </a:p>
        </p:txBody>
      </p:sp>
      <p:sp>
        <p:nvSpPr>
          <p:cNvPr id="15" name="Rectangle 14">
            <a:extLst>
              <a:ext uri="{FF2B5EF4-FFF2-40B4-BE49-F238E27FC236}">
                <a16:creationId xmlns:a16="http://schemas.microsoft.com/office/drawing/2014/main" id="{3A1830E7-15C7-4240-BDBC-2E6981AD6C9A}"/>
              </a:ext>
            </a:extLst>
          </p:cNvPr>
          <p:cNvSpPr/>
          <p:nvPr/>
        </p:nvSpPr>
        <p:spPr>
          <a:xfrm>
            <a:off x="835236" y="124150"/>
            <a:ext cx="1569853" cy="646331"/>
          </a:xfrm>
          <a:prstGeom prst="rect">
            <a:avLst/>
          </a:prstGeom>
        </p:spPr>
        <p:txBody>
          <a:bodyPr wrap="none">
            <a:spAutoFit/>
          </a:bodyPr>
          <a:lstStyle/>
          <a:p>
            <a:pPr algn="ctr"/>
            <a:r>
              <a:rPr lang="fr-FR">
                <a:solidFill>
                  <a:srgbClr val="FF6F60"/>
                </a:solidFill>
                <a:latin typeface="Segoe UI Light" panose="020B0502040204020203" pitchFamily="34" charset="0"/>
                <a:cs typeface="Segoe UI Light" panose="020B0502040204020203" pitchFamily="34" charset="0"/>
              </a:rPr>
              <a:t>  </a:t>
            </a:r>
            <a:r>
              <a:rPr lang="fr-FR">
                <a:solidFill>
                  <a:srgbClr val="800080"/>
                </a:solidFill>
                <a:latin typeface="Segoe UI Light" panose="020B0502040204020203" pitchFamily="34" charset="0"/>
                <a:cs typeface="Segoe UI Light" panose="020B0502040204020203" pitchFamily="34" charset="0"/>
              </a:rPr>
              <a:t>Présentation </a:t>
            </a:r>
          </a:p>
          <a:p>
            <a:pPr algn="ctr"/>
            <a:r>
              <a:rPr lang="fr-FR">
                <a:solidFill>
                  <a:srgbClr val="800080"/>
                </a:solidFill>
                <a:latin typeface="Segoe UI Light" panose="020B0502040204020203" pitchFamily="34" charset="0"/>
                <a:cs typeface="Segoe UI Light" panose="020B0502040204020203" pitchFamily="34" charset="0"/>
              </a:rPr>
              <a:t>des métiers</a:t>
            </a:r>
          </a:p>
        </p:txBody>
      </p:sp>
      <p:grpSp>
        <p:nvGrpSpPr>
          <p:cNvPr id="9" name="Group 17">
            <a:extLst>
              <a:ext uri="{FF2B5EF4-FFF2-40B4-BE49-F238E27FC236}">
                <a16:creationId xmlns:a16="http://schemas.microsoft.com/office/drawing/2014/main" id="{4D3AC785-8398-46CB-B3DD-1C7E38AD9494}"/>
              </a:ext>
            </a:extLst>
          </p:cNvPr>
          <p:cNvGrpSpPr/>
          <p:nvPr/>
        </p:nvGrpSpPr>
        <p:grpSpPr>
          <a:xfrm flipV="1">
            <a:off x="5138736" y="2600326"/>
            <a:ext cx="2438400" cy="2105027"/>
            <a:chOff x="608012" y="1781173"/>
            <a:chExt cx="2438400" cy="2105027"/>
          </a:xfrm>
        </p:grpSpPr>
        <p:sp>
          <p:nvSpPr>
            <p:cNvPr id="10" name="Arc 9">
              <a:extLst>
                <a:ext uri="{FF2B5EF4-FFF2-40B4-BE49-F238E27FC236}">
                  <a16:creationId xmlns:a16="http://schemas.microsoft.com/office/drawing/2014/main" id="{F02A9FA5-526E-4E50-8D10-7D80E6EBB8A9}"/>
                </a:ext>
              </a:extLst>
            </p:cNvPr>
            <p:cNvSpPr/>
            <p:nvPr/>
          </p:nvSpPr>
          <p:spPr>
            <a:xfrm>
              <a:off x="1674812" y="2514600"/>
              <a:ext cx="1371600" cy="1371600"/>
            </a:xfrm>
            <a:prstGeom prst="arc">
              <a:avLst>
                <a:gd name="adj1" fmla="val 10812873"/>
                <a:gd name="adj2" fmla="val 16131434"/>
              </a:avLst>
            </a:prstGeom>
            <a:ln w="76200" cap="rnd">
              <a:solidFill>
                <a:srgbClr val="ADBCD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Freeform 19">
              <a:extLst>
                <a:ext uri="{FF2B5EF4-FFF2-40B4-BE49-F238E27FC236}">
                  <a16:creationId xmlns:a16="http://schemas.microsoft.com/office/drawing/2014/main" id="{C5E88B49-65D4-48BA-B28F-1E78EDE258B1}"/>
                </a:ext>
              </a:extLst>
            </p:cNvPr>
            <p:cNvSpPr/>
            <p:nvPr/>
          </p:nvSpPr>
          <p:spPr>
            <a:xfrm>
              <a:off x="608012" y="3198812"/>
              <a:ext cx="1063626" cy="77788"/>
            </a:xfrm>
            <a:custGeom>
              <a:avLst/>
              <a:gdLst>
                <a:gd name="connsiteX0" fmla="*/ 1403350 w 1403350"/>
                <a:gd name="connsiteY0" fmla="*/ 0 h 0"/>
                <a:gd name="connsiteX1" fmla="*/ 0 w 1403350"/>
                <a:gd name="connsiteY1" fmla="*/ 0 h 0"/>
              </a:gdLst>
              <a:ahLst/>
              <a:cxnLst>
                <a:cxn ang="0">
                  <a:pos x="connsiteX0" y="connsiteY0"/>
                </a:cxn>
                <a:cxn ang="0">
                  <a:pos x="connsiteX1" y="connsiteY1"/>
                </a:cxn>
              </a:cxnLst>
              <a:rect l="l" t="t" r="r" b="b"/>
              <a:pathLst>
                <a:path w="1403350">
                  <a:moveTo>
                    <a:pt x="1403350" y="0"/>
                  </a:moveTo>
                  <a:lnTo>
                    <a:pt x="0" y="0"/>
                  </a:lnTo>
                </a:path>
              </a:pathLst>
            </a:custGeom>
            <a:ln w="76200" cap="rnd">
              <a:solidFill>
                <a:srgbClr val="ADBCD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Freeform 20">
              <a:extLst>
                <a:ext uri="{FF2B5EF4-FFF2-40B4-BE49-F238E27FC236}">
                  <a16:creationId xmlns:a16="http://schemas.microsoft.com/office/drawing/2014/main" id="{5F8A42E5-E3DD-402A-A03F-77884A696000}"/>
                </a:ext>
              </a:extLst>
            </p:cNvPr>
            <p:cNvSpPr/>
            <p:nvPr/>
          </p:nvSpPr>
          <p:spPr>
            <a:xfrm rot="5400000">
              <a:off x="1964850" y="2124073"/>
              <a:ext cx="731520" cy="45719"/>
            </a:xfrm>
            <a:custGeom>
              <a:avLst/>
              <a:gdLst>
                <a:gd name="connsiteX0" fmla="*/ 1403350 w 1403350"/>
                <a:gd name="connsiteY0" fmla="*/ 0 h 0"/>
                <a:gd name="connsiteX1" fmla="*/ 0 w 1403350"/>
                <a:gd name="connsiteY1" fmla="*/ 0 h 0"/>
              </a:gdLst>
              <a:ahLst/>
              <a:cxnLst>
                <a:cxn ang="0">
                  <a:pos x="connsiteX0" y="connsiteY0"/>
                </a:cxn>
                <a:cxn ang="0">
                  <a:pos x="connsiteX1" y="connsiteY1"/>
                </a:cxn>
              </a:cxnLst>
              <a:rect l="l" t="t" r="r" b="b"/>
              <a:pathLst>
                <a:path w="1403350">
                  <a:moveTo>
                    <a:pt x="1403350" y="0"/>
                  </a:moveTo>
                  <a:lnTo>
                    <a:pt x="0" y="0"/>
                  </a:lnTo>
                </a:path>
              </a:pathLst>
            </a:custGeom>
            <a:ln w="76200" cap="rnd">
              <a:solidFill>
                <a:srgbClr val="ADBCDB"/>
              </a:solidFill>
              <a:headEnd type="none"/>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6" name="Arc 15">
            <a:extLst>
              <a:ext uri="{FF2B5EF4-FFF2-40B4-BE49-F238E27FC236}">
                <a16:creationId xmlns:a16="http://schemas.microsoft.com/office/drawing/2014/main" id="{F3375D83-CBE6-41F1-9B6E-B699A2AE2885}"/>
              </a:ext>
            </a:extLst>
          </p:cNvPr>
          <p:cNvSpPr/>
          <p:nvPr/>
        </p:nvSpPr>
        <p:spPr>
          <a:xfrm>
            <a:off x="4010025" y="2624138"/>
            <a:ext cx="1371600" cy="1371600"/>
          </a:xfrm>
          <a:prstGeom prst="arc">
            <a:avLst>
              <a:gd name="adj1" fmla="val 10812873"/>
              <a:gd name="adj2" fmla="val 16131434"/>
            </a:avLst>
          </a:prstGeom>
          <a:ln w="76200" cap="rnd">
            <a:solidFill>
              <a:srgbClr val="8000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Freeform 14">
            <a:extLst>
              <a:ext uri="{FF2B5EF4-FFF2-40B4-BE49-F238E27FC236}">
                <a16:creationId xmlns:a16="http://schemas.microsoft.com/office/drawing/2014/main" id="{9B06305D-DC33-40AA-918F-E08B215FB963}"/>
              </a:ext>
            </a:extLst>
          </p:cNvPr>
          <p:cNvSpPr/>
          <p:nvPr/>
        </p:nvSpPr>
        <p:spPr>
          <a:xfrm>
            <a:off x="2943225" y="3295653"/>
            <a:ext cx="1063626" cy="77788"/>
          </a:xfrm>
          <a:custGeom>
            <a:avLst/>
            <a:gdLst>
              <a:gd name="connsiteX0" fmla="*/ 1403350 w 1403350"/>
              <a:gd name="connsiteY0" fmla="*/ 0 h 0"/>
              <a:gd name="connsiteX1" fmla="*/ 0 w 1403350"/>
              <a:gd name="connsiteY1" fmla="*/ 0 h 0"/>
            </a:gdLst>
            <a:ahLst/>
            <a:cxnLst>
              <a:cxn ang="0">
                <a:pos x="connsiteX0" y="connsiteY0"/>
              </a:cxn>
              <a:cxn ang="0">
                <a:pos x="connsiteX1" y="connsiteY1"/>
              </a:cxn>
            </a:cxnLst>
            <a:rect l="l" t="t" r="r" b="b"/>
            <a:pathLst>
              <a:path w="1403350">
                <a:moveTo>
                  <a:pt x="1403350" y="0"/>
                </a:moveTo>
                <a:lnTo>
                  <a:pt x="0" y="0"/>
                </a:lnTo>
              </a:path>
            </a:pathLst>
          </a:custGeom>
          <a:ln w="76200" cap="rnd">
            <a:solidFill>
              <a:srgbClr val="80008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Freeform 15">
            <a:extLst>
              <a:ext uri="{FF2B5EF4-FFF2-40B4-BE49-F238E27FC236}">
                <a16:creationId xmlns:a16="http://schemas.microsoft.com/office/drawing/2014/main" id="{140527A7-1CC9-4C9C-8A79-DC6D738EDC98}"/>
              </a:ext>
            </a:extLst>
          </p:cNvPr>
          <p:cNvSpPr/>
          <p:nvPr/>
        </p:nvSpPr>
        <p:spPr>
          <a:xfrm rot="5400000">
            <a:off x="4300063" y="2233611"/>
            <a:ext cx="731520" cy="45719"/>
          </a:xfrm>
          <a:custGeom>
            <a:avLst/>
            <a:gdLst>
              <a:gd name="connsiteX0" fmla="*/ 1403350 w 1403350"/>
              <a:gd name="connsiteY0" fmla="*/ 0 h 0"/>
              <a:gd name="connsiteX1" fmla="*/ 0 w 1403350"/>
              <a:gd name="connsiteY1" fmla="*/ 0 h 0"/>
            </a:gdLst>
            <a:ahLst/>
            <a:cxnLst>
              <a:cxn ang="0">
                <a:pos x="connsiteX0" y="connsiteY0"/>
              </a:cxn>
              <a:cxn ang="0">
                <a:pos x="connsiteX1" y="connsiteY1"/>
              </a:cxn>
            </a:cxnLst>
            <a:rect l="l" t="t" r="r" b="b"/>
            <a:pathLst>
              <a:path w="1403350">
                <a:moveTo>
                  <a:pt x="1403350" y="0"/>
                </a:moveTo>
                <a:lnTo>
                  <a:pt x="0" y="0"/>
                </a:lnTo>
              </a:path>
            </a:pathLst>
          </a:custGeom>
          <a:ln w="76200" cap="rnd">
            <a:solidFill>
              <a:srgbClr val="800080"/>
            </a:solidFill>
            <a:headEnd type="none"/>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9" name="Group 27">
            <a:extLst>
              <a:ext uri="{FF2B5EF4-FFF2-40B4-BE49-F238E27FC236}">
                <a16:creationId xmlns:a16="http://schemas.microsoft.com/office/drawing/2014/main" id="{5D2FA7AF-BE58-4912-8172-F1C3A0E55DFC}"/>
              </a:ext>
            </a:extLst>
          </p:cNvPr>
          <p:cNvGrpSpPr/>
          <p:nvPr/>
        </p:nvGrpSpPr>
        <p:grpSpPr>
          <a:xfrm>
            <a:off x="7362825" y="1878014"/>
            <a:ext cx="2438400" cy="2105027"/>
            <a:chOff x="608012" y="1781173"/>
            <a:chExt cx="2438400" cy="2105027"/>
          </a:xfrm>
        </p:grpSpPr>
        <p:sp>
          <p:nvSpPr>
            <p:cNvPr id="20" name="Arc 19">
              <a:extLst>
                <a:ext uri="{FF2B5EF4-FFF2-40B4-BE49-F238E27FC236}">
                  <a16:creationId xmlns:a16="http://schemas.microsoft.com/office/drawing/2014/main" id="{02A3A26B-1523-4A95-B0ED-8D81E54E39BA}"/>
                </a:ext>
              </a:extLst>
            </p:cNvPr>
            <p:cNvSpPr/>
            <p:nvPr/>
          </p:nvSpPr>
          <p:spPr>
            <a:xfrm>
              <a:off x="1674812" y="2514600"/>
              <a:ext cx="1371600" cy="1371600"/>
            </a:xfrm>
            <a:prstGeom prst="arc">
              <a:avLst>
                <a:gd name="adj1" fmla="val 10812873"/>
                <a:gd name="adj2" fmla="val 16131434"/>
              </a:avLst>
            </a:prstGeom>
            <a:ln w="76200" cap="rnd">
              <a:solidFill>
                <a:srgbClr val="E0A00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9">
              <a:extLst>
                <a:ext uri="{FF2B5EF4-FFF2-40B4-BE49-F238E27FC236}">
                  <a16:creationId xmlns:a16="http://schemas.microsoft.com/office/drawing/2014/main" id="{CEBE3D85-578B-4AFD-98F4-F27D611A8682}"/>
                </a:ext>
              </a:extLst>
            </p:cNvPr>
            <p:cNvSpPr/>
            <p:nvPr/>
          </p:nvSpPr>
          <p:spPr>
            <a:xfrm>
              <a:off x="608012" y="3198812"/>
              <a:ext cx="1063626" cy="77788"/>
            </a:xfrm>
            <a:custGeom>
              <a:avLst/>
              <a:gdLst>
                <a:gd name="connsiteX0" fmla="*/ 1403350 w 1403350"/>
                <a:gd name="connsiteY0" fmla="*/ 0 h 0"/>
                <a:gd name="connsiteX1" fmla="*/ 0 w 1403350"/>
                <a:gd name="connsiteY1" fmla="*/ 0 h 0"/>
              </a:gdLst>
              <a:ahLst/>
              <a:cxnLst>
                <a:cxn ang="0">
                  <a:pos x="connsiteX0" y="connsiteY0"/>
                </a:cxn>
                <a:cxn ang="0">
                  <a:pos x="connsiteX1" y="connsiteY1"/>
                </a:cxn>
              </a:cxnLst>
              <a:rect l="l" t="t" r="r" b="b"/>
              <a:pathLst>
                <a:path w="1403350">
                  <a:moveTo>
                    <a:pt x="1403350" y="0"/>
                  </a:moveTo>
                  <a:lnTo>
                    <a:pt x="0" y="0"/>
                  </a:lnTo>
                </a:path>
              </a:pathLst>
            </a:custGeom>
            <a:ln w="76200" cap="rnd">
              <a:solidFill>
                <a:srgbClr val="E0A00B"/>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Freeform 30">
              <a:extLst>
                <a:ext uri="{FF2B5EF4-FFF2-40B4-BE49-F238E27FC236}">
                  <a16:creationId xmlns:a16="http://schemas.microsoft.com/office/drawing/2014/main" id="{AFE4F7DE-1CE1-4C4B-B7A0-A784A45FE995}"/>
                </a:ext>
              </a:extLst>
            </p:cNvPr>
            <p:cNvSpPr/>
            <p:nvPr/>
          </p:nvSpPr>
          <p:spPr>
            <a:xfrm rot="5400000">
              <a:off x="1964850" y="2124073"/>
              <a:ext cx="731520" cy="45719"/>
            </a:xfrm>
            <a:custGeom>
              <a:avLst/>
              <a:gdLst>
                <a:gd name="connsiteX0" fmla="*/ 1403350 w 1403350"/>
                <a:gd name="connsiteY0" fmla="*/ 0 h 0"/>
                <a:gd name="connsiteX1" fmla="*/ 0 w 1403350"/>
                <a:gd name="connsiteY1" fmla="*/ 0 h 0"/>
              </a:gdLst>
              <a:ahLst/>
              <a:cxnLst>
                <a:cxn ang="0">
                  <a:pos x="connsiteX0" y="connsiteY0"/>
                </a:cxn>
                <a:cxn ang="0">
                  <a:pos x="connsiteX1" y="connsiteY1"/>
                </a:cxn>
              </a:cxnLst>
              <a:rect l="l" t="t" r="r" b="b"/>
              <a:pathLst>
                <a:path w="1403350">
                  <a:moveTo>
                    <a:pt x="1403350" y="0"/>
                  </a:moveTo>
                  <a:lnTo>
                    <a:pt x="0" y="0"/>
                  </a:lnTo>
                </a:path>
              </a:pathLst>
            </a:custGeom>
            <a:ln w="76200" cap="rnd">
              <a:solidFill>
                <a:srgbClr val="E0A00B"/>
              </a:solidFill>
              <a:headEnd type="none"/>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4" name="Group 31">
            <a:extLst>
              <a:ext uri="{FF2B5EF4-FFF2-40B4-BE49-F238E27FC236}">
                <a16:creationId xmlns:a16="http://schemas.microsoft.com/office/drawing/2014/main" id="{38E2BC78-E522-4ECD-B3C7-53847982AD4B}"/>
              </a:ext>
            </a:extLst>
          </p:cNvPr>
          <p:cNvGrpSpPr/>
          <p:nvPr/>
        </p:nvGrpSpPr>
        <p:grpSpPr>
          <a:xfrm flipV="1">
            <a:off x="9558336" y="2600326"/>
            <a:ext cx="2438400" cy="2105027"/>
            <a:chOff x="608012" y="1781173"/>
            <a:chExt cx="2438400" cy="2105027"/>
          </a:xfrm>
        </p:grpSpPr>
        <p:sp>
          <p:nvSpPr>
            <p:cNvPr id="25" name="Arc 24">
              <a:extLst>
                <a:ext uri="{FF2B5EF4-FFF2-40B4-BE49-F238E27FC236}">
                  <a16:creationId xmlns:a16="http://schemas.microsoft.com/office/drawing/2014/main" id="{7E936E82-609E-4CFC-9117-21787678B429}"/>
                </a:ext>
              </a:extLst>
            </p:cNvPr>
            <p:cNvSpPr/>
            <p:nvPr/>
          </p:nvSpPr>
          <p:spPr>
            <a:xfrm>
              <a:off x="1674812" y="2514600"/>
              <a:ext cx="1371600" cy="1371600"/>
            </a:xfrm>
            <a:prstGeom prst="arc">
              <a:avLst>
                <a:gd name="adj1" fmla="val 10812873"/>
                <a:gd name="adj2" fmla="val 16131434"/>
              </a:avLst>
            </a:prstGeom>
            <a:ln w="76200" cap="rnd">
              <a:solidFill>
                <a:srgbClr val="FBE5D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Freeform 33">
              <a:extLst>
                <a:ext uri="{FF2B5EF4-FFF2-40B4-BE49-F238E27FC236}">
                  <a16:creationId xmlns:a16="http://schemas.microsoft.com/office/drawing/2014/main" id="{3FB27A03-01DF-4F83-9A5D-2DEB04C93074}"/>
                </a:ext>
              </a:extLst>
            </p:cNvPr>
            <p:cNvSpPr/>
            <p:nvPr/>
          </p:nvSpPr>
          <p:spPr>
            <a:xfrm>
              <a:off x="608012" y="3198812"/>
              <a:ext cx="1063626" cy="77788"/>
            </a:xfrm>
            <a:custGeom>
              <a:avLst/>
              <a:gdLst>
                <a:gd name="connsiteX0" fmla="*/ 1403350 w 1403350"/>
                <a:gd name="connsiteY0" fmla="*/ 0 h 0"/>
                <a:gd name="connsiteX1" fmla="*/ 0 w 1403350"/>
                <a:gd name="connsiteY1" fmla="*/ 0 h 0"/>
              </a:gdLst>
              <a:ahLst/>
              <a:cxnLst>
                <a:cxn ang="0">
                  <a:pos x="connsiteX0" y="connsiteY0"/>
                </a:cxn>
                <a:cxn ang="0">
                  <a:pos x="connsiteX1" y="connsiteY1"/>
                </a:cxn>
              </a:cxnLst>
              <a:rect l="l" t="t" r="r" b="b"/>
              <a:pathLst>
                <a:path w="1403350">
                  <a:moveTo>
                    <a:pt x="1403350" y="0"/>
                  </a:moveTo>
                  <a:lnTo>
                    <a:pt x="0" y="0"/>
                  </a:lnTo>
                </a:path>
              </a:pathLst>
            </a:custGeom>
            <a:ln w="76200" cap="rnd">
              <a:solidFill>
                <a:srgbClr val="FBE5D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Freeform 34">
              <a:extLst>
                <a:ext uri="{FF2B5EF4-FFF2-40B4-BE49-F238E27FC236}">
                  <a16:creationId xmlns:a16="http://schemas.microsoft.com/office/drawing/2014/main" id="{4797A93D-ACE4-4107-9E3B-496C5EB9C7BA}"/>
                </a:ext>
              </a:extLst>
            </p:cNvPr>
            <p:cNvSpPr/>
            <p:nvPr/>
          </p:nvSpPr>
          <p:spPr>
            <a:xfrm rot="5400000">
              <a:off x="1964850" y="2124073"/>
              <a:ext cx="731520" cy="45719"/>
            </a:xfrm>
            <a:custGeom>
              <a:avLst/>
              <a:gdLst>
                <a:gd name="connsiteX0" fmla="*/ 1403350 w 1403350"/>
                <a:gd name="connsiteY0" fmla="*/ 0 h 0"/>
                <a:gd name="connsiteX1" fmla="*/ 0 w 1403350"/>
                <a:gd name="connsiteY1" fmla="*/ 0 h 0"/>
              </a:gdLst>
              <a:ahLst/>
              <a:cxnLst>
                <a:cxn ang="0">
                  <a:pos x="connsiteX0" y="connsiteY0"/>
                </a:cxn>
                <a:cxn ang="0">
                  <a:pos x="connsiteX1" y="connsiteY1"/>
                </a:cxn>
              </a:cxnLst>
              <a:rect l="l" t="t" r="r" b="b"/>
              <a:pathLst>
                <a:path w="1403350">
                  <a:moveTo>
                    <a:pt x="1403350" y="0"/>
                  </a:moveTo>
                  <a:lnTo>
                    <a:pt x="0" y="0"/>
                  </a:lnTo>
                </a:path>
              </a:pathLst>
            </a:custGeom>
            <a:ln w="76200" cap="rnd">
              <a:solidFill>
                <a:srgbClr val="FBE5D6"/>
              </a:solidFill>
              <a:headEnd type="none"/>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8" name="Group 7">
            <a:extLst>
              <a:ext uri="{FF2B5EF4-FFF2-40B4-BE49-F238E27FC236}">
                <a16:creationId xmlns:a16="http://schemas.microsoft.com/office/drawing/2014/main" id="{88F35888-4E0C-46F3-AB3D-C52B9C32E9FA}"/>
              </a:ext>
            </a:extLst>
          </p:cNvPr>
          <p:cNvGrpSpPr/>
          <p:nvPr/>
        </p:nvGrpSpPr>
        <p:grpSpPr>
          <a:xfrm>
            <a:off x="4148136" y="2740025"/>
            <a:ext cx="1066800" cy="1066800"/>
            <a:chOff x="9726611" y="2667000"/>
            <a:chExt cx="1066800" cy="1066800"/>
          </a:xfrm>
        </p:grpSpPr>
        <p:sp>
          <p:nvSpPr>
            <p:cNvPr id="29" name="Oval 5">
              <a:extLst>
                <a:ext uri="{FF2B5EF4-FFF2-40B4-BE49-F238E27FC236}">
                  <a16:creationId xmlns:a16="http://schemas.microsoft.com/office/drawing/2014/main" id="{7EC02DED-B740-49D3-BD3D-1BD1EB4ACDF7}"/>
                </a:ext>
              </a:extLst>
            </p:cNvPr>
            <p:cNvSpPr/>
            <p:nvPr/>
          </p:nvSpPr>
          <p:spPr>
            <a:xfrm>
              <a:off x="9726611" y="2667000"/>
              <a:ext cx="1066800" cy="1066800"/>
            </a:xfrm>
            <a:prstGeom prst="ellipse">
              <a:avLst/>
            </a:prstGeom>
            <a:solidFill>
              <a:schemeClr val="bg1"/>
            </a:solidFill>
            <a:ln>
              <a:noFill/>
            </a:ln>
            <a:effectLst>
              <a:outerShdw blurRad="1905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6">
              <a:extLst>
                <a:ext uri="{FF2B5EF4-FFF2-40B4-BE49-F238E27FC236}">
                  <a16:creationId xmlns:a16="http://schemas.microsoft.com/office/drawing/2014/main" id="{D13B5BEC-E44C-4EA6-AFB2-EB656AC9EC57}"/>
                </a:ext>
              </a:extLst>
            </p:cNvPr>
            <p:cNvSpPr>
              <a:spLocks noChangeAspect="1"/>
            </p:cNvSpPr>
            <p:nvPr/>
          </p:nvSpPr>
          <p:spPr>
            <a:xfrm>
              <a:off x="9828212" y="2768601"/>
              <a:ext cx="863598" cy="863598"/>
            </a:xfrm>
            <a:prstGeom prst="ellipse">
              <a:avLst/>
            </a:prstGeom>
            <a:gradFill flip="none" rotWithShape="1">
              <a:gsLst>
                <a:gs pos="60000">
                  <a:schemeClr val="bg1"/>
                </a:gs>
                <a:gs pos="0">
                  <a:schemeClr val="bg1">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21">
            <a:extLst>
              <a:ext uri="{FF2B5EF4-FFF2-40B4-BE49-F238E27FC236}">
                <a16:creationId xmlns:a16="http://schemas.microsoft.com/office/drawing/2014/main" id="{A6DC4EF6-80F7-4EF1-B244-76AB4D959918}"/>
              </a:ext>
            </a:extLst>
          </p:cNvPr>
          <p:cNvGrpSpPr/>
          <p:nvPr/>
        </p:nvGrpSpPr>
        <p:grpSpPr>
          <a:xfrm>
            <a:off x="6357936" y="2740025"/>
            <a:ext cx="1066800" cy="1066800"/>
            <a:chOff x="9726611" y="2667000"/>
            <a:chExt cx="1066800" cy="1066800"/>
          </a:xfrm>
        </p:grpSpPr>
        <p:sp>
          <p:nvSpPr>
            <p:cNvPr id="32" name="Oval 22">
              <a:extLst>
                <a:ext uri="{FF2B5EF4-FFF2-40B4-BE49-F238E27FC236}">
                  <a16:creationId xmlns:a16="http://schemas.microsoft.com/office/drawing/2014/main" id="{272FA8A9-CA7A-4156-B725-64EE86C120B2}"/>
                </a:ext>
              </a:extLst>
            </p:cNvPr>
            <p:cNvSpPr/>
            <p:nvPr/>
          </p:nvSpPr>
          <p:spPr>
            <a:xfrm>
              <a:off x="9726611" y="2667000"/>
              <a:ext cx="1066800" cy="1066800"/>
            </a:xfrm>
            <a:prstGeom prst="ellipse">
              <a:avLst/>
            </a:prstGeom>
            <a:solidFill>
              <a:schemeClr val="bg1"/>
            </a:solidFill>
            <a:ln>
              <a:noFill/>
            </a:ln>
            <a:effectLst>
              <a:outerShdw blurRad="1905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23">
              <a:extLst>
                <a:ext uri="{FF2B5EF4-FFF2-40B4-BE49-F238E27FC236}">
                  <a16:creationId xmlns:a16="http://schemas.microsoft.com/office/drawing/2014/main" id="{3D1CBDD7-862B-46B4-AAD3-992CD238F829}"/>
                </a:ext>
              </a:extLst>
            </p:cNvPr>
            <p:cNvSpPr>
              <a:spLocks noChangeAspect="1"/>
            </p:cNvSpPr>
            <p:nvPr/>
          </p:nvSpPr>
          <p:spPr>
            <a:xfrm>
              <a:off x="9828212" y="2768601"/>
              <a:ext cx="863598" cy="863598"/>
            </a:xfrm>
            <a:prstGeom prst="ellipse">
              <a:avLst/>
            </a:prstGeom>
            <a:gradFill flip="none" rotWithShape="1">
              <a:gsLst>
                <a:gs pos="60000">
                  <a:schemeClr val="bg1"/>
                </a:gs>
                <a:gs pos="0">
                  <a:schemeClr val="bg1">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24">
            <a:extLst>
              <a:ext uri="{FF2B5EF4-FFF2-40B4-BE49-F238E27FC236}">
                <a16:creationId xmlns:a16="http://schemas.microsoft.com/office/drawing/2014/main" id="{20FFBE9B-7818-4CC5-B1E5-ACFD94D5B76A}"/>
              </a:ext>
            </a:extLst>
          </p:cNvPr>
          <p:cNvGrpSpPr/>
          <p:nvPr/>
        </p:nvGrpSpPr>
        <p:grpSpPr>
          <a:xfrm>
            <a:off x="8567736" y="2740025"/>
            <a:ext cx="1066800" cy="1066800"/>
            <a:chOff x="9726611" y="2667000"/>
            <a:chExt cx="1066800" cy="1066800"/>
          </a:xfrm>
        </p:grpSpPr>
        <p:sp>
          <p:nvSpPr>
            <p:cNvPr id="35" name="Oval 25">
              <a:extLst>
                <a:ext uri="{FF2B5EF4-FFF2-40B4-BE49-F238E27FC236}">
                  <a16:creationId xmlns:a16="http://schemas.microsoft.com/office/drawing/2014/main" id="{846ABC66-107C-42FF-91B8-6C4028668584}"/>
                </a:ext>
              </a:extLst>
            </p:cNvPr>
            <p:cNvSpPr/>
            <p:nvPr/>
          </p:nvSpPr>
          <p:spPr>
            <a:xfrm>
              <a:off x="9726611" y="2667000"/>
              <a:ext cx="1066800" cy="1066800"/>
            </a:xfrm>
            <a:prstGeom prst="ellipse">
              <a:avLst/>
            </a:prstGeom>
            <a:solidFill>
              <a:schemeClr val="bg1"/>
            </a:solidFill>
            <a:ln>
              <a:noFill/>
            </a:ln>
            <a:effectLst>
              <a:outerShdw blurRad="1905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26">
              <a:extLst>
                <a:ext uri="{FF2B5EF4-FFF2-40B4-BE49-F238E27FC236}">
                  <a16:creationId xmlns:a16="http://schemas.microsoft.com/office/drawing/2014/main" id="{DDF4D538-CFBF-4013-AA4B-49EF1EBA1737}"/>
                </a:ext>
              </a:extLst>
            </p:cNvPr>
            <p:cNvSpPr>
              <a:spLocks noChangeAspect="1"/>
            </p:cNvSpPr>
            <p:nvPr/>
          </p:nvSpPr>
          <p:spPr>
            <a:xfrm>
              <a:off x="9828212" y="2768601"/>
              <a:ext cx="863598" cy="863598"/>
            </a:xfrm>
            <a:prstGeom prst="ellipse">
              <a:avLst/>
            </a:prstGeom>
            <a:gradFill flip="none" rotWithShape="1">
              <a:gsLst>
                <a:gs pos="60000">
                  <a:schemeClr val="bg1"/>
                </a:gs>
                <a:gs pos="0">
                  <a:schemeClr val="bg1">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5">
            <a:extLst>
              <a:ext uri="{FF2B5EF4-FFF2-40B4-BE49-F238E27FC236}">
                <a16:creationId xmlns:a16="http://schemas.microsoft.com/office/drawing/2014/main" id="{0B7F0A29-9BEB-456A-A4CF-1D0822173045}"/>
              </a:ext>
            </a:extLst>
          </p:cNvPr>
          <p:cNvGrpSpPr/>
          <p:nvPr/>
        </p:nvGrpSpPr>
        <p:grpSpPr>
          <a:xfrm>
            <a:off x="10777536" y="2740025"/>
            <a:ext cx="1066800" cy="1066800"/>
            <a:chOff x="9726611" y="2667000"/>
            <a:chExt cx="1066800" cy="1066800"/>
          </a:xfrm>
        </p:grpSpPr>
        <p:sp>
          <p:nvSpPr>
            <p:cNvPr id="38" name="Oval 36">
              <a:extLst>
                <a:ext uri="{FF2B5EF4-FFF2-40B4-BE49-F238E27FC236}">
                  <a16:creationId xmlns:a16="http://schemas.microsoft.com/office/drawing/2014/main" id="{B65AB01F-A6F4-415A-92CB-B4E1C356E242}"/>
                </a:ext>
              </a:extLst>
            </p:cNvPr>
            <p:cNvSpPr/>
            <p:nvPr/>
          </p:nvSpPr>
          <p:spPr>
            <a:xfrm>
              <a:off x="9726611" y="2667000"/>
              <a:ext cx="1066800" cy="1066800"/>
            </a:xfrm>
            <a:prstGeom prst="ellipse">
              <a:avLst/>
            </a:prstGeom>
            <a:solidFill>
              <a:schemeClr val="bg1"/>
            </a:solidFill>
            <a:ln>
              <a:noFill/>
            </a:ln>
            <a:effectLst>
              <a:outerShdw blurRad="190500" dist="889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7">
              <a:extLst>
                <a:ext uri="{FF2B5EF4-FFF2-40B4-BE49-F238E27FC236}">
                  <a16:creationId xmlns:a16="http://schemas.microsoft.com/office/drawing/2014/main" id="{1A46A114-BD08-4B0D-8B5B-0EBCF4E8E512}"/>
                </a:ext>
              </a:extLst>
            </p:cNvPr>
            <p:cNvSpPr>
              <a:spLocks noChangeAspect="1"/>
            </p:cNvSpPr>
            <p:nvPr/>
          </p:nvSpPr>
          <p:spPr>
            <a:xfrm>
              <a:off x="9828212" y="2768601"/>
              <a:ext cx="863598" cy="863598"/>
            </a:xfrm>
            <a:prstGeom prst="ellipse">
              <a:avLst/>
            </a:prstGeom>
            <a:gradFill flip="none" rotWithShape="1">
              <a:gsLst>
                <a:gs pos="60000">
                  <a:schemeClr val="bg1"/>
                </a:gs>
                <a:gs pos="0">
                  <a:schemeClr val="bg1">
                    <a:lumMod val="92000"/>
                  </a:schemeClr>
                </a:gs>
              </a:gsLst>
              <a:lin ang="270000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TextBox 50">
            <a:extLst>
              <a:ext uri="{FF2B5EF4-FFF2-40B4-BE49-F238E27FC236}">
                <a16:creationId xmlns:a16="http://schemas.microsoft.com/office/drawing/2014/main" id="{EBC64C52-F3DB-41FF-B8B9-FF3EC82BE763}"/>
              </a:ext>
            </a:extLst>
          </p:cNvPr>
          <p:cNvSpPr txBox="1"/>
          <p:nvPr/>
        </p:nvSpPr>
        <p:spPr>
          <a:xfrm>
            <a:off x="3766448" y="847725"/>
            <a:ext cx="1843778" cy="907964"/>
          </a:xfrm>
          <a:prstGeom prst="rect">
            <a:avLst/>
          </a:prstGeom>
          <a:noFill/>
        </p:spPr>
        <p:txBody>
          <a:bodyPr wrap="square" rtlCol="0" anchor="ctr">
            <a:noAutofit/>
          </a:bodyPr>
          <a:lstStyle/>
          <a:p>
            <a:pPr algn="ctr"/>
            <a:r>
              <a:rPr lang="en-US" sz="1600" b="1">
                <a:solidFill>
                  <a:srgbClr val="800080"/>
                </a:solidFill>
                <a:latin typeface="Arial" panose="020B0604020202020204" pitchFamily="34" charset="0"/>
                <a:cs typeface="Arial" panose="020B0604020202020204" pitchFamily="34" charset="0"/>
              </a:rPr>
              <a:t>Couverture</a:t>
            </a:r>
          </a:p>
          <a:p>
            <a:pPr algn="ctr"/>
            <a:r>
              <a:rPr lang="fr-FR" sz="1200">
                <a:solidFill>
                  <a:schemeClr val="bg2">
                    <a:lumMod val="25000"/>
                  </a:schemeClr>
                </a:solidFill>
                <a:latin typeface="Franklin Gothic Demi Cond" panose="020B0706030402020204" pitchFamily="34" charset="0"/>
              </a:rPr>
              <a:t>menuiserie extérieure bois, PVC, aluminium </a:t>
            </a:r>
          </a:p>
        </p:txBody>
      </p:sp>
      <p:sp>
        <p:nvSpPr>
          <p:cNvPr id="45" name="TextBox 52">
            <a:extLst>
              <a:ext uri="{FF2B5EF4-FFF2-40B4-BE49-F238E27FC236}">
                <a16:creationId xmlns:a16="http://schemas.microsoft.com/office/drawing/2014/main" id="{3678E7EA-6579-4109-8FA8-CEB5EA7A2B4A}"/>
              </a:ext>
            </a:extLst>
          </p:cNvPr>
          <p:cNvSpPr txBox="1"/>
          <p:nvPr/>
        </p:nvSpPr>
        <p:spPr>
          <a:xfrm>
            <a:off x="5980404" y="4741951"/>
            <a:ext cx="1843778" cy="907964"/>
          </a:xfrm>
          <a:prstGeom prst="rect">
            <a:avLst/>
          </a:prstGeom>
          <a:noFill/>
        </p:spPr>
        <p:txBody>
          <a:bodyPr wrap="square" rtlCol="0" anchor="ctr">
            <a:noAutofit/>
          </a:bodyPr>
          <a:lstStyle/>
          <a:p>
            <a:pPr algn="ctr"/>
            <a:r>
              <a:rPr lang="en-US" sz="1600" b="1" dirty="0">
                <a:solidFill>
                  <a:srgbClr val="ADBCDB"/>
                </a:solidFill>
                <a:latin typeface="Arial" panose="020B0604020202020204" pitchFamily="34" charset="0"/>
                <a:cs typeface="Arial" panose="020B0604020202020204" pitchFamily="34" charset="0"/>
              </a:rPr>
              <a:t>Étanchéité</a:t>
            </a:r>
          </a:p>
          <a:p>
            <a:pPr algn="ctr"/>
            <a:r>
              <a:rPr lang="fr-FR" sz="1200" dirty="0">
                <a:solidFill>
                  <a:schemeClr val="bg2">
                    <a:lumMod val="25000"/>
                  </a:schemeClr>
                </a:solidFill>
                <a:latin typeface="Franklin Gothic Demi Cond" panose="020B0706030402020204" pitchFamily="34" charset="0"/>
              </a:rPr>
              <a:t>Fermeture et protection solaire </a:t>
            </a:r>
          </a:p>
        </p:txBody>
      </p:sp>
      <p:sp>
        <p:nvSpPr>
          <p:cNvPr id="46" name="TextBox 53">
            <a:extLst>
              <a:ext uri="{FF2B5EF4-FFF2-40B4-BE49-F238E27FC236}">
                <a16:creationId xmlns:a16="http://schemas.microsoft.com/office/drawing/2014/main" id="{4D3CA9CB-6AD7-497D-A716-625FDDAB7E20}"/>
              </a:ext>
            </a:extLst>
          </p:cNvPr>
          <p:cNvSpPr txBox="1"/>
          <p:nvPr/>
        </p:nvSpPr>
        <p:spPr>
          <a:xfrm>
            <a:off x="8201025" y="847725"/>
            <a:ext cx="1843778" cy="907964"/>
          </a:xfrm>
          <a:prstGeom prst="rect">
            <a:avLst/>
          </a:prstGeom>
          <a:noFill/>
        </p:spPr>
        <p:txBody>
          <a:bodyPr wrap="square" rtlCol="0" anchor="ctr">
            <a:noAutofit/>
          </a:bodyPr>
          <a:lstStyle/>
          <a:p>
            <a:pPr algn="ctr"/>
            <a:r>
              <a:rPr lang="en-US" sz="1600" b="1" err="1">
                <a:solidFill>
                  <a:srgbClr val="E0A00B"/>
                </a:solidFill>
                <a:latin typeface="Arial" panose="020B0604020202020204" pitchFamily="34" charset="0"/>
                <a:cs typeface="Arial" panose="020B0604020202020204" pitchFamily="34" charset="0"/>
              </a:rPr>
              <a:t>Métallerie</a:t>
            </a:r>
            <a:endParaRPr lang="en-US" sz="1600" b="1">
              <a:solidFill>
                <a:srgbClr val="E0A00B"/>
              </a:solidFill>
              <a:latin typeface="Arial" panose="020B0604020202020204" pitchFamily="34" charset="0"/>
              <a:cs typeface="Arial" panose="020B0604020202020204" pitchFamily="34" charset="0"/>
            </a:endParaRPr>
          </a:p>
          <a:p>
            <a:pPr algn="ctr"/>
            <a:r>
              <a:rPr lang="en-US" sz="1200">
                <a:solidFill>
                  <a:schemeClr val="bg2">
                    <a:lumMod val="25000"/>
                  </a:schemeClr>
                </a:solidFill>
                <a:latin typeface="Franklin Gothic Demi Cond" panose="020B0706030402020204" pitchFamily="34" charset="0"/>
              </a:rPr>
              <a:t>Isolation </a:t>
            </a:r>
            <a:r>
              <a:rPr lang="en-US" sz="1200" err="1">
                <a:solidFill>
                  <a:schemeClr val="bg2">
                    <a:lumMod val="25000"/>
                  </a:schemeClr>
                </a:solidFill>
                <a:latin typeface="Franklin Gothic Demi Cond" panose="020B0706030402020204" pitchFamily="34" charset="0"/>
              </a:rPr>
              <a:t>extérieure</a:t>
            </a:r>
            <a:endParaRPr lang="en-US" sz="1200">
              <a:solidFill>
                <a:schemeClr val="bg2">
                  <a:lumMod val="25000"/>
                </a:schemeClr>
              </a:solidFill>
              <a:latin typeface="Franklin Gothic Demi Cond" panose="020B0706030402020204" pitchFamily="34" charset="0"/>
            </a:endParaRPr>
          </a:p>
        </p:txBody>
      </p:sp>
      <p:sp>
        <p:nvSpPr>
          <p:cNvPr id="47" name="TextBox 54">
            <a:extLst>
              <a:ext uri="{FF2B5EF4-FFF2-40B4-BE49-F238E27FC236}">
                <a16:creationId xmlns:a16="http://schemas.microsoft.com/office/drawing/2014/main" id="{9D122EA0-9757-45E4-8185-57B1F5E5370A}"/>
              </a:ext>
            </a:extLst>
          </p:cNvPr>
          <p:cNvSpPr txBox="1"/>
          <p:nvPr/>
        </p:nvSpPr>
        <p:spPr>
          <a:xfrm>
            <a:off x="10425802" y="4816561"/>
            <a:ext cx="1843778" cy="907964"/>
          </a:xfrm>
          <a:prstGeom prst="rect">
            <a:avLst/>
          </a:prstGeom>
          <a:noFill/>
        </p:spPr>
        <p:txBody>
          <a:bodyPr wrap="square" rtlCol="0" anchor="ctr">
            <a:noAutofit/>
          </a:bodyPr>
          <a:lstStyle/>
          <a:p>
            <a:pPr algn="ctr"/>
            <a:r>
              <a:rPr lang="en-US" sz="1600" b="1" dirty="0">
                <a:solidFill>
                  <a:srgbClr val="FBE5D6"/>
                </a:solidFill>
                <a:latin typeface="Arial" panose="020B0604020202020204" pitchFamily="34" charset="0"/>
                <a:cs typeface="Arial" panose="020B0604020202020204" pitchFamily="34" charset="0"/>
              </a:rPr>
              <a:t>Miroiterie</a:t>
            </a:r>
          </a:p>
          <a:p>
            <a:pPr algn="ctr"/>
            <a:r>
              <a:rPr lang="fr-FR" sz="1200" dirty="0">
                <a:solidFill>
                  <a:schemeClr val="bg2">
                    <a:lumMod val="25000"/>
                  </a:schemeClr>
                </a:solidFill>
                <a:latin typeface="Franklin Gothic Demi Cond" panose="020B0706030402020204" pitchFamily="34" charset="0"/>
              </a:rPr>
              <a:t>joints et façades</a:t>
            </a:r>
          </a:p>
        </p:txBody>
      </p:sp>
      <p:sp>
        <p:nvSpPr>
          <p:cNvPr id="49" name="Freeform 57">
            <a:extLst>
              <a:ext uri="{FF2B5EF4-FFF2-40B4-BE49-F238E27FC236}">
                <a16:creationId xmlns:a16="http://schemas.microsoft.com/office/drawing/2014/main" id="{592E4530-BB5D-429D-8B6D-FE0195132FDC}"/>
              </a:ext>
            </a:extLst>
          </p:cNvPr>
          <p:cNvSpPr>
            <a:spLocks noEditPoints="1"/>
          </p:cNvSpPr>
          <p:nvPr/>
        </p:nvSpPr>
        <p:spPr bwMode="auto">
          <a:xfrm>
            <a:off x="11058706" y="3021196"/>
            <a:ext cx="504463" cy="504461"/>
          </a:xfrm>
          <a:custGeom>
            <a:avLst/>
            <a:gdLst>
              <a:gd name="T0" fmla="*/ 20 w 107"/>
              <a:gd name="T1" fmla="*/ 26 h 107"/>
              <a:gd name="T2" fmla="*/ 20 w 107"/>
              <a:gd name="T3" fmla="*/ 27 h 107"/>
              <a:gd name="T4" fmla="*/ 26 w 107"/>
              <a:gd name="T5" fmla="*/ 65 h 107"/>
              <a:gd name="T6" fmla="*/ 49 w 107"/>
              <a:gd name="T7" fmla="*/ 83 h 107"/>
              <a:gd name="T8" fmla="*/ 54 w 107"/>
              <a:gd name="T9" fmla="*/ 85 h 107"/>
              <a:gd name="T10" fmla="*/ 58 w 107"/>
              <a:gd name="T11" fmla="*/ 83 h 107"/>
              <a:gd name="T12" fmla="*/ 81 w 107"/>
              <a:gd name="T13" fmla="*/ 65 h 107"/>
              <a:gd name="T14" fmla="*/ 87 w 107"/>
              <a:gd name="T15" fmla="*/ 27 h 107"/>
              <a:gd name="T16" fmla="*/ 87 w 107"/>
              <a:gd name="T17" fmla="*/ 26 h 107"/>
              <a:gd name="T18" fmla="*/ 84 w 107"/>
              <a:gd name="T19" fmla="*/ 22 h 107"/>
              <a:gd name="T20" fmla="*/ 54 w 107"/>
              <a:gd name="T21" fmla="*/ 19 h 107"/>
              <a:gd name="T22" fmla="*/ 23 w 107"/>
              <a:gd name="T23" fmla="*/ 22 h 107"/>
              <a:gd name="T24" fmla="*/ 20 w 107"/>
              <a:gd name="T25" fmla="*/ 26 h 107"/>
              <a:gd name="T26" fmla="*/ 0 w 107"/>
              <a:gd name="T27" fmla="*/ 14 h 107"/>
              <a:gd name="T28" fmla="*/ 0 w 107"/>
              <a:gd name="T29" fmla="*/ 14 h 107"/>
              <a:gd name="T30" fmla="*/ 9 w 107"/>
              <a:gd name="T31" fmla="*/ 76 h 107"/>
              <a:gd name="T32" fmla="*/ 46 w 107"/>
              <a:gd name="T33" fmla="*/ 104 h 107"/>
              <a:gd name="T34" fmla="*/ 54 w 107"/>
              <a:gd name="T35" fmla="*/ 107 h 107"/>
              <a:gd name="T36" fmla="*/ 61 w 107"/>
              <a:gd name="T37" fmla="*/ 104 h 107"/>
              <a:gd name="T38" fmla="*/ 98 w 107"/>
              <a:gd name="T39" fmla="*/ 76 h 107"/>
              <a:gd name="T40" fmla="*/ 107 w 107"/>
              <a:gd name="T41" fmla="*/ 14 h 107"/>
              <a:gd name="T42" fmla="*/ 107 w 107"/>
              <a:gd name="T43" fmla="*/ 14 h 107"/>
              <a:gd name="T44" fmla="*/ 102 w 107"/>
              <a:gd name="T45" fmla="*/ 7 h 107"/>
              <a:gd name="T46" fmla="*/ 54 w 107"/>
              <a:gd name="T47" fmla="*/ 0 h 107"/>
              <a:gd name="T48" fmla="*/ 5 w 107"/>
              <a:gd name="T49" fmla="*/ 7 h 107"/>
              <a:gd name="T50" fmla="*/ 0 w 107"/>
              <a:gd name="T51" fmla="*/ 14 h 107"/>
              <a:gd name="T52" fmla="*/ 11 w 107"/>
              <a:gd name="T53" fmla="*/ 21 h 107"/>
              <a:gd name="T54" fmla="*/ 15 w 107"/>
              <a:gd name="T55" fmla="*/ 16 h 107"/>
              <a:gd name="T56" fmla="*/ 54 w 107"/>
              <a:gd name="T57" fmla="*/ 11 h 107"/>
              <a:gd name="T58" fmla="*/ 92 w 107"/>
              <a:gd name="T59" fmla="*/ 16 h 107"/>
              <a:gd name="T60" fmla="*/ 96 w 107"/>
              <a:gd name="T61" fmla="*/ 21 h 107"/>
              <a:gd name="T62" fmla="*/ 96 w 107"/>
              <a:gd name="T63" fmla="*/ 21 h 107"/>
              <a:gd name="T64" fmla="*/ 89 w 107"/>
              <a:gd name="T65" fmla="*/ 71 h 107"/>
              <a:gd name="T66" fmla="*/ 60 w 107"/>
              <a:gd name="T67" fmla="*/ 93 h 107"/>
              <a:gd name="T68" fmla="*/ 54 w 107"/>
              <a:gd name="T69" fmla="*/ 95 h 107"/>
              <a:gd name="T70" fmla="*/ 48 w 107"/>
              <a:gd name="T71" fmla="*/ 93 h 107"/>
              <a:gd name="T72" fmla="*/ 18 w 107"/>
              <a:gd name="T73" fmla="*/ 71 h 107"/>
              <a:gd name="T74" fmla="*/ 11 w 107"/>
              <a:gd name="T75" fmla="*/ 2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7" h="107">
                <a:moveTo>
                  <a:pt x="20" y="26"/>
                </a:moveTo>
                <a:cubicBezTo>
                  <a:pt x="20" y="27"/>
                  <a:pt x="20" y="27"/>
                  <a:pt x="20" y="27"/>
                </a:cubicBezTo>
                <a:cubicBezTo>
                  <a:pt x="21" y="46"/>
                  <a:pt x="25" y="64"/>
                  <a:pt x="26" y="65"/>
                </a:cubicBezTo>
                <a:cubicBezTo>
                  <a:pt x="30" y="71"/>
                  <a:pt x="42" y="79"/>
                  <a:pt x="49" y="83"/>
                </a:cubicBezTo>
                <a:cubicBezTo>
                  <a:pt x="51" y="84"/>
                  <a:pt x="52" y="85"/>
                  <a:pt x="54" y="85"/>
                </a:cubicBezTo>
                <a:cubicBezTo>
                  <a:pt x="55" y="85"/>
                  <a:pt x="57" y="84"/>
                  <a:pt x="58" y="83"/>
                </a:cubicBezTo>
                <a:cubicBezTo>
                  <a:pt x="65" y="79"/>
                  <a:pt x="77" y="71"/>
                  <a:pt x="81" y="65"/>
                </a:cubicBezTo>
                <a:cubicBezTo>
                  <a:pt x="83" y="64"/>
                  <a:pt x="86" y="46"/>
                  <a:pt x="87" y="27"/>
                </a:cubicBezTo>
                <a:cubicBezTo>
                  <a:pt x="87" y="26"/>
                  <a:pt x="87" y="26"/>
                  <a:pt x="87" y="26"/>
                </a:cubicBezTo>
                <a:cubicBezTo>
                  <a:pt x="87" y="25"/>
                  <a:pt x="86" y="23"/>
                  <a:pt x="84" y="22"/>
                </a:cubicBezTo>
                <a:cubicBezTo>
                  <a:pt x="76" y="20"/>
                  <a:pt x="63" y="19"/>
                  <a:pt x="54" y="19"/>
                </a:cubicBezTo>
                <a:cubicBezTo>
                  <a:pt x="44" y="19"/>
                  <a:pt x="31" y="20"/>
                  <a:pt x="23" y="22"/>
                </a:cubicBezTo>
                <a:cubicBezTo>
                  <a:pt x="21" y="23"/>
                  <a:pt x="20" y="25"/>
                  <a:pt x="20" y="26"/>
                </a:cubicBezTo>
                <a:close/>
                <a:moveTo>
                  <a:pt x="0" y="14"/>
                </a:moveTo>
                <a:cubicBezTo>
                  <a:pt x="0" y="14"/>
                  <a:pt x="0" y="14"/>
                  <a:pt x="0" y="14"/>
                </a:cubicBezTo>
                <a:cubicBezTo>
                  <a:pt x="1" y="45"/>
                  <a:pt x="6" y="73"/>
                  <a:pt x="9" y="76"/>
                </a:cubicBezTo>
                <a:cubicBezTo>
                  <a:pt x="15" y="84"/>
                  <a:pt x="35" y="97"/>
                  <a:pt x="46" y="104"/>
                </a:cubicBezTo>
                <a:cubicBezTo>
                  <a:pt x="49" y="105"/>
                  <a:pt x="51" y="107"/>
                  <a:pt x="54" y="107"/>
                </a:cubicBezTo>
                <a:cubicBezTo>
                  <a:pt x="56" y="107"/>
                  <a:pt x="59" y="105"/>
                  <a:pt x="61" y="104"/>
                </a:cubicBezTo>
                <a:cubicBezTo>
                  <a:pt x="72" y="97"/>
                  <a:pt x="92" y="84"/>
                  <a:pt x="98" y="76"/>
                </a:cubicBezTo>
                <a:cubicBezTo>
                  <a:pt x="101" y="73"/>
                  <a:pt x="106" y="45"/>
                  <a:pt x="107" y="14"/>
                </a:cubicBezTo>
                <a:cubicBezTo>
                  <a:pt x="107" y="14"/>
                  <a:pt x="107" y="14"/>
                  <a:pt x="107" y="14"/>
                </a:cubicBezTo>
                <a:cubicBezTo>
                  <a:pt x="107" y="11"/>
                  <a:pt x="105" y="8"/>
                  <a:pt x="102" y="7"/>
                </a:cubicBezTo>
                <a:cubicBezTo>
                  <a:pt x="89" y="3"/>
                  <a:pt x="70" y="0"/>
                  <a:pt x="54" y="0"/>
                </a:cubicBezTo>
                <a:cubicBezTo>
                  <a:pt x="38" y="0"/>
                  <a:pt x="18" y="3"/>
                  <a:pt x="5" y="7"/>
                </a:cubicBezTo>
                <a:cubicBezTo>
                  <a:pt x="2" y="8"/>
                  <a:pt x="0" y="11"/>
                  <a:pt x="0" y="14"/>
                </a:cubicBezTo>
                <a:close/>
                <a:moveTo>
                  <a:pt x="11" y="21"/>
                </a:moveTo>
                <a:cubicBezTo>
                  <a:pt x="11" y="19"/>
                  <a:pt x="13" y="17"/>
                  <a:pt x="15" y="16"/>
                </a:cubicBezTo>
                <a:cubicBezTo>
                  <a:pt x="25" y="12"/>
                  <a:pt x="41" y="11"/>
                  <a:pt x="54" y="11"/>
                </a:cubicBezTo>
                <a:cubicBezTo>
                  <a:pt x="66" y="11"/>
                  <a:pt x="82" y="12"/>
                  <a:pt x="92" y="16"/>
                </a:cubicBezTo>
                <a:cubicBezTo>
                  <a:pt x="95" y="17"/>
                  <a:pt x="96" y="19"/>
                  <a:pt x="96" y="21"/>
                </a:cubicBezTo>
                <a:cubicBezTo>
                  <a:pt x="96" y="21"/>
                  <a:pt x="96" y="21"/>
                  <a:pt x="96" y="21"/>
                </a:cubicBezTo>
                <a:cubicBezTo>
                  <a:pt x="95" y="46"/>
                  <a:pt x="91" y="68"/>
                  <a:pt x="89" y="71"/>
                </a:cubicBezTo>
                <a:cubicBezTo>
                  <a:pt x="84" y="77"/>
                  <a:pt x="68" y="88"/>
                  <a:pt x="60" y="93"/>
                </a:cubicBezTo>
                <a:cubicBezTo>
                  <a:pt x="57" y="94"/>
                  <a:pt x="56" y="95"/>
                  <a:pt x="54" y="95"/>
                </a:cubicBezTo>
                <a:cubicBezTo>
                  <a:pt x="51" y="95"/>
                  <a:pt x="50" y="94"/>
                  <a:pt x="48" y="93"/>
                </a:cubicBezTo>
                <a:cubicBezTo>
                  <a:pt x="39" y="88"/>
                  <a:pt x="23" y="77"/>
                  <a:pt x="18" y="71"/>
                </a:cubicBezTo>
                <a:cubicBezTo>
                  <a:pt x="16" y="68"/>
                  <a:pt x="12" y="46"/>
                  <a:pt x="11" y="21"/>
                </a:cubicBezTo>
                <a:close/>
              </a:path>
            </a:pathLst>
          </a:custGeom>
          <a:solidFill>
            <a:srgbClr val="FBE5D6"/>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Organigramme : Délai 8">
            <a:extLst>
              <a:ext uri="{FF2B5EF4-FFF2-40B4-BE49-F238E27FC236}">
                <a16:creationId xmlns:a16="http://schemas.microsoft.com/office/drawing/2014/main" id="{BB42DCFE-0877-46BC-9A2A-3FBBC3FBAE2A}"/>
              </a:ext>
            </a:extLst>
          </p:cNvPr>
          <p:cNvSpPr/>
          <p:nvPr/>
        </p:nvSpPr>
        <p:spPr>
          <a:xfrm rot="17230086">
            <a:off x="-1332661" y="4093117"/>
            <a:ext cx="6818575" cy="8142421"/>
          </a:xfrm>
          <a:prstGeom prst="flowChartDelay">
            <a:avLst/>
          </a:prstGeom>
          <a:solidFill>
            <a:srgbClr val="800080">
              <a:alpha val="4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fr-FR">
              <a:solidFill>
                <a:srgbClr val="800080"/>
              </a:solidFill>
              <a:cs typeface="Calibri"/>
            </a:endParaRPr>
          </a:p>
        </p:txBody>
      </p:sp>
      <p:sp>
        <p:nvSpPr>
          <p:cNvPr id="3" name="ZoneTexte 2"/>
          <p:cNvSpPr txBox="1"/>
          <p:nvPr/>
        </p:nvSpPr>
        <p:spPr>
          <a:xfrm>
            <a:off x="2273789" y="4832824"/>
            <a:ext cx="2912135" cy="1278908"/>
          </a:xfrm>
          <a:prstGeom prst="rect">
            <a:avLst/>
          </a:prstGeom>
          <a:noFill/>
        </p:spPr>
        <p:txBody>
          <a:bodyPr wrap="square" rtlCol="0">
            <a:spAutoFit/>
          </a:bodyPr>
          <a:lstStyle/>
          <a:p>
            <a:endParaRPr lang="fr-FR"/>
          </a:p>
        </p:txBody>
      </p:sp>
      <p:sp>
        <p:nvSpPr>
          <p:cNvPr id="41" name="Shape 3980"/>
          <p:cNvSpPr/>
          <p:nvPr/>
        </p:nvSpPr>
        <p:spPr>
          <a:xfrm>
            <a:off x="4419122" y="3021196"/>
            <a:ext cx="559345" cy="490299"/>
          </a:xfrm>
          <a:custGeom>
            <a:avLst/>
            <a:gdLst/>
            <a:ahLst/>
            <a:cxnLst>
              <a:cxn ang="0">
                <a:pos x="wd2" y="hd2"/>
              </a:cxn>
              <a:cxn ang="5400000">
                <a:pos x="wd2" y="hd2"/>
              </a:cxn>
              <a:cxn ang="10800000">
                <a:pos x="wd2" y="hd2"/>
              </a:cxn>
              <a:cxn ang="16200000">
                <a:pos x="wd2" y="hd2"/>
              </a:cxn>
            </a:cxnLst>
            <a:rect l="0" t="0" r="r" b="b"/>
            <a:pathLst>
              <a:path w="21600" h="21600" extrusionOk="0">
                <a:moveTo>
                  <a:pt x="15709" y="19636"/>
                </a:moveTo>
                <a:cubicBezTo>
                  <a:pt x="15167" y="19636"/>
                  <a:pt x="14727" y="20076"/>
                  <a:pt x="14727" y="20618"/>
                </a:cubicBezTo>
                <a:cubicBezTo>
                  <a:pt x="14727" y="21160"/>
                  <a:pt x="15167" y="21600"/>
                  <a:pt x="15709" y="21600"/>
                </a:cubicBezTo>
                <a:cubicBezTo>
                  <a:pt x="16251" y="21600"/>
                  <a:pt x="16691" y="21160"/>
                  <a:pt x="16691" y="20618"/>
                </a:cubicBezTo>
                <a:cubicBezTo>
                  <a:pt x="16691" y="20076"/>
                  <a:pt x="16251" y="19636"/>
                  <a:pt x="15709" y="19636"/>
                </a:cubicBezTo>
                <a:moveTo>
                  <a:pt x="18655" y="16691"/>
                </a:moveTo>
                <a:cubicBezTo>
                  <a:pt x="18113" y="16691"/>
                  <a:pt x="17673" y="17131"/>
                  <a:pt x="17673" y="17673"/>
                </a:cubicBezTo>
                <a:cubicBezTo>
                  <a:pt x="17673" y="18215"/>
                  <a:pt x="18113" y="18655"/>
                  <a:pt x="18655" y="18655"/>
                </a:cubicBezTo>
                <a:cubicBezTo>
                  <a:pt x="19196" y="18655"/>
                  <a:pt x="19636" y="18215"/>
                  <a:pt x="19636" y="17673"/>
                </a:cubicBezTo>
                <a:cubicBezTo>
                  <a:pt x="19636" y="17131"/>
                  <a:pt x="19196" y="16691"/>
                  <a:pt x="18655" y="16691"/>
                </a:cubicBezTo>
                <a:moveTo>
                  <a:pt x="17673" y="11782"/>
                </a:moveTo>
                <a:lnTo>
                  <a:pt x="3927" y="11782"/>
                </a:lnTo>
                <a:cubicBezTo>
                  <a:pt x="2303" y="11782"/>
                  <a:pt x="982" y="10461"/>
                  <a:pt x="982" y="8836"/>
                </a:cubicBezTo>
                <a:cubicBezTo>
                  <a:pt x="982" y="7468"/>
                  <a:pt x="1911" y="6292"/>
                  <a:pt x="3244" y="5975"/>
                </a:cubicBezTo>
                <a:cubicBezTo>
                  <a:pt x="3634" y="5882"/>
                  <a:pt x="3929" y="5561"/>
                  <a:pt x="3988" y="5164"/>
                </a:cubicBezTo>
                <a:cubicBezTo>
                  <a:pt x="4342" y="2780"/>
                  <a:pt x="6427" y="982"/>
                  <a:pt x="8836" y="982"/>
                </a:cubicBezTo>
                <a:cubicBezTo>
                  <a:pt x="10501" y="982"/>
                  <a:pt x="11547" y="1331"/>
                  <a:pt x="12457" y="2736"/>
                </a:cubicBezTo>
                <a:cubicBezTo>
                  <a:pt x="12612" y="2975"/>
                  <a:pt x="13354" y="3626"/>
                  <a:pt x="13636" y="3666"/>
                </a:cubicBezTo>
                <a:cubicBezTo>
                  <a:pt x="13682" y="3672"/>
                  <a:pt x="13772" y="3675"/>
                  <a:pt x="13772" y="3675"/>
                </a:cubicBezTo>
                <a:cubicBezTo>
                  <a:pt x="14009" y="3675"/>
                  <a:pt x="14238" y="3590"/>
                  <a:pt x="14419" y="3433"/>
                </a:cubicBezTo>
                <a:cubicBezTo>
                  <a:pt x="14777" y="3119"/>
                  <a:pt x="15236" y="2945"/>
                  <a:pt x="15709" y="2945"/>
                </a:cubicBezTo>
                <a:cubicBezTo>
                  <a:pt x="16792" y="2945"/>
                  <a:pt x="17673" y="3827"/>
                  <a:pt x="17671" y="4920"/>
                </a:cubicBezTo>
                <a:lnTo>
                  <a:pt x="17667" y="4992"/>
                </a:lnTo>
                <a:cubicBezTo>
                  <a:pt x="17646" y="5457"/>
                  <a:pt x="17954" y="5873"/>
                  <a:pt x="18404" y="5988"/>
                </a:cubicBezTo>
                <a:cubicBezTo>
                  <a:pt x="19708" y="6321"/>
                  <a:pt x="20618" y="7493"/>
                  <a:pt x="20618" y="8836"/>
                </a:cubicBezTo>
                <a:cubicBezTo>
                  <a:pt x="20618" y="10461"/>
                  <a:pt x="19297" y="11782"/>
                  <a:pt x="17673" y="11782"/>
                </a:cubicBezTo>
                <a:moveTo>
                  <a:pt x="18648" y="5037"/>
                </a:moveTo>
                <a:cubicBezTo>
                  <a:pt x="18650" y="4994"/>
                  <a:pt x="18655" y="4952"/>
                  <a:pt x="18655" y="4909"/>
                </a:cubicBezTo>
                <a:cubicBezTo>
                  <a:pt x="18655" y="3283"/>
                  <a:pt x="17335" y="1964"/>
                  <a:pt x="15709" y="1964"/>
                </a:cubicBezTo>
                <a:cubicBezTo>
                  <a:pt x="14967" y="1964"/>
                  <a:pt x="14291" y="2241"/>
                  <a:pt x="13772" y="2693"/>
                </a:cubicBezTo>
                <a:cubicBezTo>
                  <a:pt x="12724" y="1075"/>
                  <a:pt x="10909" y="0"/>
                  <a:pt x="8836" y="0"/>
                </a:cubicBezTo>
                <a:cubicBezTo>
                  <a:pt x="5879" y="0"/>
                  <a:pt x="3439" y="2180"/>
                  <a:pt x="3017" y="5019"/>
                </a:cubicBezTo>
                <a:cubicBezTo>
                  <a:pt x="1288" y="5432"/>
                  <a:pt x="0" y="6981"/>
                  <a:pt x="0" y="8836"/>
                </a:cubicBezTo>
                <a:cubicBezTo>
                  <a:pt x="0" y="11005"/>
                  <a:pt x="1758" y="12764"/>
                  <a:pt x="3927" y="12764"/>
                </a:cubicBezTo>
                <a:lnTo>
                  <a:pt x="17673" y="12764"/>
                </a:lnTo>
                <a:cubicBezTo>
                  <a:pt x="19842" y="12764"/>
                  <a:pt x="21600" y="11005"/>
                  <a:pt x="21600" y="8836"/>
                </a:cubicBezTo>
                <a:cubicBezTo>
                  <a:pt x="21600" y="7005"/>
                  <a:pt x="20344" y="5471"/>
                  <a:pt x="18648" y="5037"/>
                </a:cubicBezTo>
                <a:moveTo>
                  <a:pt x="15709" y="15709"/>
                </a:moveTo>
                <a:cubicBezTo>
                  <a:pt x="15709" y="15167"/>
                  <a:pt x="15269" y="14727"/>
                  <a:pt x="14727" y="14727"/>
                </a:cubicBezTo>
                <a:cubicBezTo>
                  <a:pt x="14186" y="14727"/>
                  <a:pt x="13745" y="15167"/>
                  <a:pt x="13745" y="15709"/>
                </a:cubicBezTo>
                <a:cubicBezTo>
                  <a:pt x="13745" y="16252"/>
                  <a:pt x="14186" y="16691"/>
                  <a:pt x="14727" y="16691"/>
                </a:cubicBezTo>
                <a:cubicBezTo>
                  <a:pt x="15269" y="16691"/>
                  <a:pt x="15709" y="16252"/>
                  <a:pt x="15709" y="15709"/>
                </a:cubicBezTo>
                <a:moveTo>
                  <a:pt x="10800" y="17673"/>
                </a:moveTo>
                <a:cubicBezTo>
                  <a:pt x="10258" y="17673"/>
                  <a:pt x="9818" y="18113"/>
                  <a:pt x="9818" y="18655"/>
                </a:cubicBezTo>
                <a:cubicBezTo>
                  <a:pt x="9818" y="19196"/>
                  <a:pt x="10258" y="19636"/>
                  <a:pt x="10800" y="19636"/>
                </a:cubicBezTo>
                <a:cubicBezTo>
                  <a:pt x="11342" y="19636"/>
                  <a:pt x="11782" y="19196"/>
                  <a:pt x="11782" y="18655"/>
                </a:cubicBezTo>
                <a:cubicBezTo>
                  <a:pt x="11782" y="18113"/>
                  <a:pt x="11342" y="17673"/>
                  <a:pt x="10800" y="17673"/>
                </a:cubicBezTo>
                <a:moveTo>
                  <a:pt x="2945" y="15709"/>
                </a:moveTo>
                <a:cubicBezTo>
                  <a:pt x="2404" y="15709"/>
                  <a:pt x="1964" y="16149"/>
                  <a:pt x="1964" y="16691"/>
                </a:cubicBezTo>
                <a:cubicBezTo>
                  <a:pt x="1964" y="17233"/>
                  <a:pt x="2404" y="17673"/>
                  <a:pt x="2945" y="17673"/>
                </a:cubicBezTo>
                <a:cubicBezTo>
                  <a:pt x="3487" y="17673"/>
                  <a:pt x="3927" y="17233"/>
                  <a:pt x="3927" y="16691"/>
                </a:cubicBezTo>
                <a:cubicBezTo>
                  <a:pt x="3927" y="16149"/>
                  <a:pt x="3487" y="15709"/>
                  <a:pt x="2945" y="15709"/>
                </a:cubicBezTo>
                <a:moveTo>
                  <a:pt x="4909" y="18655"/>
                </a:moveTo>
                <a:cubicBezTo>
                  <a:pt x="4367" y="18655"/>
                  <a:pt x="3927" y="19095"/>
                  <a:pt x="3927" y="19636"/>
                </a:cubicBezTo>
                <a:cubicBezTo>
                  <a:pt x="3927" y="20179"/>
                  <a:pt x="4367" y="20618"/>
                  <a:pt x="4909" y="20618"/>
                </a:cubicBezTo>
                <a:cubicBezTo>
                  <a:pt x="5451" y="20618"/>
                  <a:pt x="5891" y="20179"/>
                  <a:pt x="5891" y="19636"/>
                </a:cubicBezTo>
                <a:cubicBezTo>
                  <a:pt x="5891" y="19095"/>
                  <a:pt x="5451" y="18655"/>
                  <a:pt x="4909" y="18655"/>
                </a:cubicBezTo>
                <a:moveTo>
                  <a:pt x="7855" y="13745"/>
                </a:moveTo>
                <a:cubicBezTo>
                  <a:pt x="7313" y="13745"/>
                  <a:pt x="6873" y="14186"/>
                  <a:pt x="6873" y="14727"/>
                </a:cubicBezTo>
                <a:cubicBezTo>
                  <a:pt x="6873" y="15270"/>
                  <a:pt x="7313" y="15709"/>
                  <a:pt x="7855" y="15709"/>
                </a:cubicBezTo>
                <a:cubicBezTo>
                  <a:pt x="8396" y="15709"/>
                  <a:pt x="8836" y="15270"/>
                  <a:pt x="8836" y="14727"/>
                </a:cubicBezTo>
                <a:cubicBezTo>
                  <a:pt x="8836" y="14186"/>
                  <a:pt x="8396" y="13745"/>
                  <a:pt x="7855" y="13745"/>
                </a:cubicBezTo>
              </a:path>
            </a:pathLst>
          </a:custGeom>
          <a:solidFill>
            <a:srgbClr val="800080"/>
          </a:solidFill>
          <a:ln w="12700">
            <a:miter lim="400000"/>
          </a:ln>
        </p:spPr>
        <p:txBody>
          <a:bodyPr lIns="38100" tIns="38100" rIns="38100" bIns="38100" anchor="ctr"/>
          <a:lstStyle/>
          <a:p>
            <a:endParaRPr>
              <a:solidFill>
                <a:prstClr val="black"/>
              </a:solidFill>
            </a:endParaRPr>
          </a:p>
        </p:txBody>
      </p:sp>
      <p:pic>
        <p:nvPicPr>
          <p:cNvPr id="53" name="Graphique 52" descr="Symbole de colère">
            <a:extLst>
              <a:ext uri="{FF2B5EF4-FFF2-40B4-BE49-F238E27FC236}">
                <a16:creationId xmlns:a16="http://schemas.microsoft.com/office/drawing/2014/main" id="{DB3BD78A-1D4A-4666-A19B-DA96B7DADC3D}"/>
              </a:ext>
            </a:extLst>
          </p:cNvPr>
          <p:cNvPicPr>
            <a:picLocks noChangeAspect="1"/>
          </p:cNvPicPr>
          <p:nvPr/>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762670" y="2906819"/>
            <a:ext cx="684001" cy="684001"/>
          </a:xfrm>
          <a:prstGeom prst="rect">
            <a:avLst/>
          </a:prstGeom>
        </p:spPr>
      </p:pic>
      <p:pic>
        <p:nvPicPr>
          <p:cNvPr id="54" name="Graphique 53" descr="Peinture">
            <a:extLst>
              <a:ext uri="{FF2B5EF4-FFF2-40B4-BE49-F238E27FC236}">
                <a16:creationId xmlns:a16="http://schemas.microsoft.com/office/drawing/2014/main" id="{0782A2C3-48B6-40E9-9531-EA1FB79CE02C}"/>
              </a:ext>
            </a:extLst>
          </p:cNvPr>
          <p:cNvPicPr>
            <a:picLocks noChangeAspect="1"/>
          </p:cNvPicPr>
          <p:nvPr/>
        </p:nvPicPr>
        <p:blipFill>
          <a:blip r:embed="rId4" cstate="hq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540223" y="2965147"/>
            <a:ext cx="684000" cy="684000"/>
          </a:xfrm>
          <a:prstGeom prst="rect">
            <a:avLst/>
          </a:prstGeom>
        </p:spPr>
      </p:pic>
    </p:spTree>
    <p:extLst>
      <p:ext uri="{BB962C8B-B14F-4D97-AF65-F5344CB8AC3E}">
        <p14:creationId xmlns:p14="http://schemas.microsoft.com/office/powerpoint/2010/main" val="1871345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Organigramme : Délai 9">
            <a:extLst>
              <a:ext uri="{FF2B5EF4-FFF2-40B4-BE49-F238E27FC236}">
                <a16:creationId xmlns:a16="http://schemas.microsoft.com/office/drawing/2014/main" id="{008EC7D1-1B29-4E53-AFD9-E1C20A81F3CA}"/>
              </a:ext>
            </a:extLst>
          </p:cNvPr>
          <p:cNvSpPr/>
          <p:nvPr/>
        </p:nvSpPr>
        <p:spPr>
          <a:xfrm rot="8572448" flipH="1" flipV="1">
            <a:off x="-1113144" y="1860462"/>
            <a:ext cx="6818575" cy="5457233"/>
          </a:xfrm>
          <a:prstGeom prst="flowChartDelay">
            <a:avLst/>
          </a:prstGeom>
          <a:solidFill>
            <a:srgbClr val="FBE5D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Organigramme : Délai 1">
            <a:extLst>
              <a:ext uri="{FF2B5EF4-FFF2-40B4-BE49-F238E27FC236}">
                <a16:creationId xmlns:a16="http://schemas.microsoft.com/office/drawing/2014/main" id="{49789C9E-E6DD-4CB6-B566-FBE795469A15}"/>
              </a:ext>
            </a:extLst>
          </p:cNvPr>
          <p:cNvSpPr/>
          <p:nvPr/>
        </p:nvSpPr>
        <p:spPr>
          <a:xfrm rot="16200000" flipH="1" flipV="1">
            <a:off x="55702" y="49096"/>
            <a:ext cx="934296" cy="836108"/>
          </a:xfrm>
          <a:prstGeom prst="flowChartDelay">
            <a:avLst/>
          </a:prstGeom>
          <a:solidFill>
            <a:srgbClr val="FBE5D6"/>
          </a:solidFill>
          <a:ln>
            <a:noFill/>
          </a:ln>
          <a:effectLst>
            <a:outerShdw blurRad="4445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p:cNvSpPr txBox="1"/>
          <p:nvPr/>
        </p:nvSpPr>
        <p:spPr>
          <a:xfrm>
            <a:off x="940905" y="10614"/>
            <a:ext cx="1789043" cy="646331"/>
          </a:xfrm>
          <a:prstGeom prst="rect">
            <a:avLst/>
          </a:prstGeom>
          <a:noFill/>
        </p:spPr>
        <p:txBody>
          <a:bodyPr wrap="square" lIns="91440" tIns="45720" rIns="91440" bIns="45720" rtlCol="0" anchor="t">
            <a:spAutoFit/>
          </a:bodyPr>
          <a:lstStyle/>
          <a:p>
            <a:r>
              <a:rPr lang="fr-FR">
                <a:solidFill>
                  <a:srgbClr val="ADBCDB"/>
                </a:solidFill>
                <a:latin typeface="Segoe UI Semilight"/>
                <a:cs typeface="Segoe UI Semilight"/>
              </a:rPr>
              <a:t>Le secteur du bâtiment </a:t>
            </a:r>
            <a:endParaRPr lang="fr-FR">
              <a:solidFill>
                <a:srgbClr val="ADBCDB"/>
              </a:solidFill>
            </a:endParaRPr>
          </a:p>
        </p:txBody>
      </p:sp>
      <p:sp>
        <p:nvSpPr>
          <p:cNvPr id="4" name="Rectangle 3"/>
          <p:cNvSpPr/>
          <p:nvPr/>
        </p:nvSpPr>
        <p:spPr>
          <a:xfrm>
            <a:off x="688262" y="966303"/>
            <a:ext cx="6347922" cy="1754326"/>
          </a:xfrm>
          <a:prstGeom prst="rect">
            <a:avLst/>
          </a:prstGeom>
        </p:spPr>
        <p:txBody>
          <a:bodyPr wrap="square">
            <a:spAutoFit/>
          </a:bodyPr>
          <a:lstStyle/>
          <a:p>
            <a:pPr defTabSz="457200">
              <a:spcBef>
                <a:spcPct val="20000"/>
              </a:spcBef>
            </a:pPr>
            <a:r>
              <a:rPr lang="fr-FR" sz="5400" dirty="0">
                <a:solidFill>
                  <a:schemeClr val="bg2">
                    <a:lumMod val="25000"/>
                  </a:schemeClr>
                </a:solidFill>
                <a:latin typeface="Segoe UI Black" panose="020B0A02040204020203" pitchFamily="34" charset="0"/>
                <a:ea typeface="Segoe UI Black" panose="020B0A02040204020203" pitchFamily="34" charset="0"/>
                <a:cs typeface="Segoe UI Semilight" panose="020B0402040204020203" pitchFamily="34" charset="0"/>
              </a:rPr>
              <a:t>Le bâtiment en France</a:t>
            </a:r>
            <a:endParaRPr lang="fr-FR" sz="3200" dirty="0">
              <a:solidFill>
                <a:schemeClr val="bg2">
                  <a:lumMod val="25000"/>
                </a:schemeClr>
              </a:solidFill>
              <a:latin typeface="Segoe UI Black" panose="020B0A02040204020203" pitchFamily="34" charset="0"/>
              <a:ea typeface="Segoe UI Black" panose="020B0A02040204020203" pitchFamily="34" charset="0"/>
              <a:cs typeface="Segoe UI Semilight" panose="020B0402040204020203" pitchFamily="34" charset="0"/>
            </a:endParaRPr>
          </a:p>
        </p:txBody>
      </p:sp>
      <p:sp>
        <p:nvSpPr>
          <p:cNvPr id="9" name="ZoneTexte 8">
            <a:extLst>
              <a:ext uri="{FF2B5EF4-FFF2-40B4-BE49-F238E27FC236}">
                <a16:creationId xmlns:a16="http://schemas.microsoft.com/office/drawing/2014/main" id="{1A2AF3C8-9CA1-4EF5-A429-A83C6BB8E7C9}"/>
              </a:ext>
            </a:extLst>
          </p:cNvPr>
          <p:cNvSpPr txBox="1"/>
          <p:nvPr/>
        </p:nvSpPr>
        <p:spPr>
          <a:xfrm>
            <a:off x="688262" y="2885392"/>
            <a:ext cx="6626938" cy="3939540"/>
          </a:xfrm>
          <a:prstGeom prst="rect">
            <a:avLst/>
          </a:prstGeom>
          <a:noFill/>
        </p:spPr>
        <p:txBody>
          <a:bodyPr wrap="square">
            <a:spAutoFit/>
          </a:bodyPr>
          <a:lstStyle/>
          <a:p>
            <a:r>
              <a:rPr lang="fr-FR" sz="4400" b="1" dirty="0">
                <a:solidFill>
                  <a:srgbClr val="800080"/>
                </a:solidFill>
                <a:latin typeface="Segoe UI Light" panose="020B0502040204020203" pitchFamily="34" charset="0"/>
                <a:cs typeface="Segoe UI Light" panose="020B0502040204020203" pitchFamily="34" charset="0"/>
              </a:rPr>
              <a:t>381 000 </a:t>
            </a:r>
            <a:r>
              <a:rPr lang="fr-FR" sz="4400" b="1" dirty="0">
                <a:solidFill>
                  <a:schemeClr val="bg2">
                    <a:lumMod val="25000"/>
                  </a:schemeClr>
                </a:solidFill>
                <a:latin typeface="Segoe UI Light" panose="020B0502040204020203" pitchFamily="34" charset="0"/>
                <a:cs typeface="Segoe UI Light" panose="020B0502040204020203" pitchFamily="34" charset="0"/>
              </a:rPr>
              <a:t>entreprises</a:t>
            </a:r>
          </a:p>
          <a:p>
            <a:r>
              <a:rPr lang="fr-FR" sz="3200" b="1" dirty="0">
                <a:solidFill>
                  <a:schemeClr val="bg2">
                    <a:lumMod val="25000"/>
                  </a:schemeClr>
                </a:solidFill>
                <a:latin typeface="Segoe UI Light" panose="020B0502040204020203" pitchFamily="34" charset="0"/>
                <a:cs typeface="Segoe UI Light" panose="020B0502040204020203" pitchFamily="34" charset="0"/>
              </a:rPr>
              <a:t>dont </a:t>
            </a:r>
            <a:r>
              <a:rPr lang="fr-FR" sz="3200" b="1" dirty="0">
                <a:solidFill>
                  <a:srgbClr val="800080"/>
                </a:solidFill>
                <a:latin typeface="Segoe UI Light" panose="020B0502040204020203" pitchFamily="34" charset="0"/>
                <a:cs typeface="Segoe UI Light" panose="020B0502040204020203" pitchFamily="34" charset="0"/>
              </a:rPr>
              <a:t>365 000 </a:t>
            </a:r>
            <a:r>
              <a:rPr lang="fr-FR" sz="3200" b="1" dirty="0">
                <a:solidFill>
                  <a:schemeClr val="bg2">
                    <a:lumMod val="25000"/>
                  </a:schemeClr>
                </a:solidFill>
                <a:latin typeface="Segoe UI Light" panose="020B0502040204020203" pitchFamily="34" charset="0"/>
                <a:cs typeface="Segoe UI Light" panose="020B0502040204020203" pitchFamily="34" charset="0"/>
              </a:rPr>
              <a:t>de taille artisanale</a:t>
            </a:r>
          </a:p>
          <a:p>
            <a:endParaRPr lang="fr-FR" sz="1000" b="1" dirty="0">
              <a:solidFill>
                <a:schemeClr val="bg2">
                  <a:lumMod val="25000"/>
                </a:schemeClr>
              </a:solidFill>
              <a:latin typeface="Segoe UI Light" panose="020B0502040204020203" pitchFamily="34" charset="0"/>
              <a:cs typeface="Segoe UI Light" panose="020B0502040204020203" pitchFamily="34" charset="0"/>
            </a:endParaRPr>
          </a:p>
          <a:p>
            <a:r>
              <a:rPr lang="fr-FR" sz="4400" b="1" dirty="0">
                <a:solidFill>
                  <a:srgbClr val="800080"/>
                </a:solidFill>
                <a:latin typeface="Segoe UI Light" panose="020B0502040204020203" pitchFamily="34" charset="0"/>
                <a:cs typeface="Segoe UI Light" panose="020B0502040204020203" pitchFamily="34" charset="0"/>
              </a:rPr>
              <a:t>1 759 000 </a:t>
            </a:r>
            <a:r>
              <a:rPr lang="fr-FR" sz="4400" b="1" dirty="0">
                <a:solidFill>
                  <a:schemeClr val="bg2">
                    <a:lumMod val="25000"/>
                  </a:schemeClr>
                </a:solidFill>
                <a:latin typeface="Segoe UI Light" panose="020B0502040204020203" pitchFamily="34" charset="0"/>
                <a:cs typeface="Segoe UI Light" panose="020B0502040204020203" pitchFamily="34" charset="0"/>
              </a:rPr>
              <a:t>actifs</a:t>
            </a:r>
          </a:p>
          <a:p>
            <a:r>
              <a:rPr lang="fr-FR" sz="3200" b="1" dirty="0">
                <a:solidFill>
                  <a:schemeClr val="bg2">
                    <a:lumMod val="25000"/>
                  </a:schemeClr>
                </a:solidFill>
                <a:latin typeface="Segoe UI Light" panose="020B0502040204020203" pitchFamily="34" charset="0"/>
                <a:cs typeface="Segoe UI Light" panose="020B0502040204020203" pitchFamily="34" charset="0"/>
              </a:rPr>
              <a:t>dont </a:t>
            </a:r>
            <a:r>
              <a:rPr lang="fr-FR" sz="3200" b="1" dirty="0">
                <a:solidFill>
                  <a:srgbClr val="800080"/>
                </a:solidFill>
                <a:latin typeface="Segoe UI Light" panose="020B0502040204020203" pitchFamily="34" charset="0"/>
                <a:cs typeface="Segoe UI Light" panose="020B0502040204020203" pitchFamily="34" charset="0"/>
              </a:rPr>
              <a:t>1 286 000 </a:t>
            </a:r>
            <a:r>
              <a:rPr lang="fr-FR" sz="3200" b="1" dirty="0">
                <a:solidFill>
                  <a:schemeClr val="bg2">
                    <a:lumMod val="25000"/>
                  </a:schemeClr>
                </a:solidFill>
                <a:latin typeface="Segoe UI Light" panose="020B0502040204020203" pitchFamily="34" charset="0"/>
                <a:cs typeface="Segoe UI Light" panose="020B0502040204020203" pitchFamily="34" charset="0"/>
              </a:rPr>
              <a:t>salariés et        	  </a:t>
            </a:r>
            <a:br>
              <a:rPr lang="fr-FR" sz="3200" b="1" dirty="0">
                <a:solidFill>
                  <a:schemeClr val="bg2">
                    <a:lumMod val="25000"/>
                  </a:schemeClr>
                </a:solidFill>
                <a:latin typeface="Segoe UI Light" panose="020B0502040204020203" pitchFamily="34" charset="0"/>
                <a:cs typeface="Segoe UI Light" panose="020B0502040204020203" pitchFamily="34" charset="0"/>
              </a:rPr>
            </a:br>
            <a:r>
              <a:rPr lang="fr-FR" sz="3200" b="1" dirty="0">
                <a:solidFill>
                  <a:schemeClr val="bg2">
                    <a:lumMod val="25000"/>
                  </a:schemeClr>
                </a:solidFill>
                <a:latin typeface="Segoe UI Light" panose="020B0502040204020203" pitchFamily="34" charset="0"/>
                <a:cs typeface="Segoe UI Light" panose="020B0502040204020203" pitchFamily="34" charset="0"/>
              </a:rPr>
              <a:t>	</a:t>
            </a:r>
            <a:r>
              <a:rPr lang="fr-FR" sz="3200" b="1" dirty="0">
                <a:solidFill>
                  <a:srgbClr val="800080"/>
                </a:solidFill>
                <a:latin typeface="Segoe UI Light" panose="020B0502040204020203" pitchFamily="34" charset="0"/>
                <a:cs typeface="Segoe UI Light" panose="020B0502040204020203" pitchFamily="34" charset="0"/>
              </a:rPr>
              <a:t>369 000 </a:t>
            </a:r>
            <a:r>
              <a:rPr lang="fr-FR" sz="3200" b="1" dirty="0">
                <a:solidFill>
                  <a:schemeClr val="bg2">
                    <a:lumMod val="25000"/>
                  </a:schemeClr>
                </a:solidFill>
                <a:latin typeface="Segoe UI Light" panose="020B0502040204020203" pitchFamily="34" charset="0"/>
                <a:cs typeface="Segoe UI Light" panose="020B0502040204020203" pitchFamily="34" charset="0"/>
              </a:rPr>
              <a:t>non salariés</a:t>
            </a:r>
          </a:p>
          <a:p>
            <a:r>
              <a:rPr lang="fr-FR" sz="3200" b="1" dirty="0">
                <a:solidFill>
                  <a:schemeClr val="bg2">
                    <a:lumMod val="25000"/>
                  </a:schemeClr>
                </a:solidFill>
                <a:latin typeface="Segoe UI Light" panose="020B0502040204020203" pitchFamily="34" charset="0"/>
                <a:cs typeface="Segoe UI Light" panose="020B0502040204020203" pitchFamily="34" charset="0"/>
              </a:rPr>
              <a:t>	</a:t>
            </a:r>
            <a:r>
              <a:rPr lang="fr-FR" sz="3200" b="1" dirty="0">
                <a:solidFill>
                  <a:srgbClr val="800080"/>
                </a:solidFill>
                <a:latin typeface="Segoe UI Light" panose="020B0502040204020203" pitchFamily="34" charset="0"/>
                <a:cs typeface="Segoe UI Light" panose="020B0502040204020203" pitchFamily="34" charset="0"/>
              </a:rPr>
              <a:t>104 000</a:t>
            </a:r>
            <a:r>
              <a:rPr lang="fr-FR" sz="3200" b="1" dirty="0">
                <a:solidFill>
                  <a:schemeClr val="bg2">
                    <a:lumMod val="25000"/>
                  </a:schemeClr>
                </a:solidFill>
                <a:latin typeface="Segoe UI Light" panose="020B0502040204020203" pitchFamily="34" charset="0"/>
                <a:cs typeface="Segoe UI Light" panose="020B0502040204020203" pitchFamily="34" charset="0"/>
              </a:rPr>
              <a:t> intérimaires*</a:t>
            </a:r>
          </a:p>
          <a:p>
            <a:endParaRPr lang="fr-FR" sz="1200" b="1" dirty="0">
              <a:solidFill>
                <a:schemeClr val="bg2">
                  <a:lumMod val="25000"/>
                </a:schemeClr>
              </a:solidFill>
              <a:latin typeface="Segoe UI Light" panose="020B0502040204020203" pitchFamily="34" charset="0"/>
              <a:cs typeface="Segoe UI Light" panose="020B0502040204020203" pitchFamily="34" charset="0"/>
            </a:endParaRPr>
          </a:p>
          <a:p>
            <a:r>
              <a:rPr lang="fr-FR" sz="1200" b="1" dirty="0">
                <a:solidFill>
                  <a:schemeClr val="bg2">
                    <a:lumMod val="25000"/>
                  </a:schemeClr>
                </a:solidFill>
                <a:latin typeface="Segoe UI Light" panose="020B0502040204020203" pitchFamily="34" charset="0"/>
                <a:cs typeface="Segoe UI Light" panose="020B0502040204020203" pitchFamily="34" charset="0"/>
              </a:rPr>
              <a:t>* En équivalent-emplois à temps plein</a:t>
            </a:r>
          </a:p>
        </p:txBody>
      </p:sp>
      <p:sp>
        <p:nvSpPr>
          <p:cNvPr id="11" name="Google Shape;670;p38">
            <a:extLst>
              <a:ext uri="{FF2B5EF4-FFF2-40B4-BE49-F238E27FC236}">
                <a16:creationId xmlns:a16="http://schemas.microsoft.com/office/drawing/2014/main" id="{66447138-3EA9-4EE8-8613-77E14F417F43}"/>
              </a:ext>
            </a:extLst>
          </p:cNvPr>
          <p:cNvSpPr/>
          <p:nvPr/>
        </p:nvSpPr>
        <p:spPr>
          <a:xfrm>
            <a:off x="6075707" y="479311"/>
            <a:ext cx="7252168" cy="7002914"/>
          </a:xfrm>
          <a:prstGeom prst="ellipse">
            <a:avLst/>
          </a:prstGeom>
          <a:noFill/>
          <a:ln w="28575" cap="flat" cmpd="sng">
            <a:solidFill>
              <a:srgbClr val="E0A00B"/>
            </a:solidFill>
            <a:prstDash val="dot"/>
            <a:round/>
            <a:headEnd type="none" w="sm" len="sm"/>
            <a:tailEnd type="none" w="sm" len="sm"/>
          </a:ln>
        </p:spPr>
        <p:txBody>
          <a:bodyPr spcFirstLastPara="1" wrap="square" lIns="121900" tIns="121900" rIns="121900" bIns="121900" anchor="ctr" anchorCtr="0">
            <a:noAutofit/>
          </a:bodyPr>
          <a:lstStyle/>
          <a:p>
            <a:endParaRPr sz="2400"/>
          </a:p>
        </p:txBody>
      </p:sp>
      <p:sp>
        <p:nvSpPr>
          <p:cNvPr id="13" name="Google Shape;670;p38">
            <a:extLst>
              <a:ext uri="{FF2B5EF4-FFF2-40B4-BE49-F238E27FC236}">
                <a16:creationId xmlns:a16="http://schemas.microsoft.com/office/drawing/2014/main" id="{278CEE2B-006B-4600-9057-6EFC9BDF1DCB}"/>
              </a:ext>
            </a:extLst>
          </p:cNvPr>
          <p:cNvSpPr/>
          <p:nvPr/>
        </p:nvSpPr>
        <p:spPr>
          <a:xfrm>
            <a:off x="6116294" y="-523152"/>
            <a:ext cx="7252168" cy="7002914"/>
          </a:xfrm>
          <a:prstGeom prst="ellipse">
            <a:avLst/>
          </a:prstGeom>
          <a:noFill/>
          <a:ln w="28575" cap="flat" cmpd="sng">
            <a:solidFill>
              <a:srgbClr val="FF6F60"/>
            </a:solidFill>
            <a:prstDash val="dot"/>
            <a:round/>
            <a:headEnd type="none" w="sm" len="sm"/>
            <a:tailEnd type="none" w="sm" len="sm"/>
          </a:ln>
        </p:spPr>
        <p:txBody>
          <a:bodyPr spcFirstLastPara="1" wrap="square" lIns="121900" tIns="121900" rIns="121900" bIns="121900" anchor="ctr" anchorCtr="0">
            <a:noAutofit/>
          </a:bodyPr>
          <a:lstStyle/>
          <a:p>
            <a:endParaRPr sz="2400"/>
          </a:p>
        </p:txBody>
      </p:sp>
      <p:sp>
        <p:nvSpPr>
          <p:cNvPr id="5" name="Ellipse 4">
            <a:extLst>
              <a:ext uri="{FF2B5EF4-FFF2-40B4-BE49-F238E27FC236}">
                <a16:creationId xmlns:a16="http://schemas.microsoft.com/office/drawing/2014/main" id="{22D99478-68A2-4280-AC6F-2AC94C0E980B}"/>
              </a:ext>
            </a:extLst>
          </p:cNvPr>
          <p:cNvSpPr/>
          <p:nvPr/>
        </p:nvSpPr>
        <p:spPr>
          <a:xfrm>
            <a:off x="6324759" y="-113504"/>
            <a:ext cx="6835237" cy="7019942"/>
          </a:xfrm>
          <a:prstGeom prst="ellipse">
            <a:avLst/>
          </a:prstGeom>
          <a:blipFill>
            <a:blip r:embed="rId2">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43061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ZoneTexte 22"/>
          <p:cNvSpPr txBox="1"/>
          <p:nvPr/>
        </p:nvSpPr>
        <p:spPr>
          <a:xfrm>
            <a:off x="6225327" y="4090955"/>
            <a:ext cx="4303919" cy="1173707"/>
          </a:xfrm>
          <a:prstGeom prst="rect">
            <a:avLst/>
          </a:prstGeom>
          <a:noFill/>
        </p:spPr>
        <p:txBody>
          <a:bodyPr wrap="square" rtlCol="0">
            <a:spAutoFit/>
          </a:bodyPr>
          <a:lstStyle/>
          <a:p>
            <a:endParaRPr lang="fr-FR"/>
          </a:p>
        </p:txBody>
      </p:sp>
      <p:sp>
        <p:nvSpPr>
          <p:cNvPr id="6" name="ZoneTexte 5"/>
          <p:cNvSpPr txBox="1"/>
          <p:nvPr/>
        </p:nvSpPr>
        <p:spPr>
          <a:xfrm>
            <a:off x="2515109" y="2776504"/>
            <a:ext cx="5648742" cy="1138773"/>
          </a:xfrm>
          <a:prstGeom prst="rect">
            <a:avLst/>
          </a:prstGeom>
          <a:noFill/>
        </p:spPr>
        <p:txBody>
          <a:bodyPr wrap="square" rtlCol="0">
            <a:spAutoFit/>
          </a:bodyPr>
          <a:lstStyle/>
          <a:p>
            <a:r>
              <a:rPr lang="fr-FR" sz="2500" b="1">
                <a:latin typeface="Segoe UI" panose="020B0502040204020203" pitchFamily="34" charset="0"/>
                <a:cs typeface="Segoe UI" panose="020B0502040204020203" pitchFamily="34" charset="0"/>
              </a:rPr>
              <a:t>Ils assurent l’alimentation en eau, électricité, chauffage…</a:t>
            </a:r>
          </a:p>
          <a:p>
            <a:endParaRPr lang="fr-FR"/>
          </a:p>
        </p:txBody>
      </p:sp>
      <p:sp>
        <p:nvSpPr>
          <p:cNvPr id="7" name="ZoneTexte 6"/>
          <p:cNvSpPr txBox="1"/>
          <p:nvPr/>
        </p:nvSpPr>
        <p:spPr>
          <a:xfrm>
            <a:off x="2094990" y="3834808"/>
            <a:ext cx="5367131" cy="1723549"/>
          </a:xfrm>
          <a:prstGeom prst="rect">
            <a:avLst/>
          </a:prstGeom>
          <a:noFill/>
        </p:spPr>
        <p:txBody>
          <a:bodyPr wrap="square" rtlCol="0">
            <a:spAutoFit/>
          </a:bodyPr>
          <a:lstStyle/>
          <a:p>
            <a:pPr lvl="1">
              <a:buClr>
                <a:srgbClr val="00B050"/>
              </a:buClr>
            </a:pPr>
            <a:r>
              <a:rPr lang="fr-FR" sz="2200">
                <a:latin typeface="Segoe UI Light" panose="020B0502040204020203" pitchFamily="34" charset="0"/>
                <a:cs typeface="Segoe UI Light" panose="020B0502040204020203" pitchFamily="34" charset="0"/>
              </a:rPr>
              <a:t>plomberie, installations sanitaires </a:t>
            </a:r>
          </a:p>
          <a:p>
            <a:pPr lvl="1">
              <a:buClr>
                <a:srgbClr val="00B050"/>
              </a:buClr>
            </a:pPr>
            <a:r>
              <a:rPr lang="fr-FR" sz="2200">
                <a:latin typeface="Segoe UI Light" panose="020B0502040204020203" pitchFamily="34" charset="0"/>
                <a:cs typeface="Segoe UI Light" panose="020B0502040204020203" pitchFamily="34" charset="0"/>
              </a:rPr>
              <a:t>chauffage, climatisation</a:t>
            </a:r>
          </a:p>
          <a:p>
            <a:pPr lvl="1">
              <a:buClr>
                <a:srgbClr val="00B050"/>
              </a:buClr>
            </a:pPr>
            <a:r>
              <a:rPr lang="fr-FR" sz="2200">
                <a:latin typeface="Segoe UI Light" panose="020B0502040204020203" pitchFamily="34" charset="0"/>
                <a:cs typeface="Segoe UI Light" panose="020B0502040204020203" pitchFamily="34" charset="0"/>
              </a:rPr>
              <a:t>électricité </a:t>
            </a:r>
          </a:p>
          <a:p>
            <a:pPr lvl="1">
              <a:buClr>
                <a:srgbClr val="00B050"/>
              </a:buClr>
            </a:pPr>
            <a:r>
              <a:rPr lang="fr-FR" sz="2200">
                <a:latin typeface="Segoe UI Light" panose="020B0502040204020203" pitchFamily="34" charset="0"/>
                <a:cs typeface="Segoe UI Light" panose="020B0502040204020203" pitchFamily="34" charset="0"/>
              </a:rPr>
              <a:t>thermique industrielle</a:t>
            </a:r>
          </a:p>
          <a:p>
            <a:endParaRPr lang="fr-FR"/>
          </a:p>
        </p:txBody>
      </p:sp>
      <p:sp>
        <p:nvSpPr>
          <p:cNvPr id="11" name="Shape 3691"/>
          <p:cNvSpPr/>
          <p:nvPr/>
        </p:nvSpPr>
        <p:spPr>
          <a:xfrm>
            <a:off x="2173197" y="2866336"/>
            <a:ext cx="341912" cy="362185"/>
          </a:xfrm>
          <a:custGeom>
            <a:avLst/>
            <a:gdLst/>
            <a:ahLst/>
            <a:cxnLst>
              <a:cxn ang="0">
                <a:pos x="wd2" y="hd2"/>
              </a:cxn>
              <a:cxn ang="5400000">
                <a:pos x="wd2" y="hd2"/>
              </a:cxn>
              <a:cxn ang="10800000">
                <a:pos x="wd2" y="hd2"/>
              </a:cxn>
              <a:cxn ang="16200000">
                <a:pos x="wd2" y="hd2"/>
              </a:cxn>
            </a:cxnLst>
            <a:rect l="0" t="0" r="r" b="b"/>
            <a:pathLst>
              <a:path w="21278" h="21600" extrusionOk="0">
                <a:moveTo>
                  <a:pt x="2560" y="18308"/>
                </a:moveTo>
                <a:cubicBezTo>
                  <a:pt x="2472" y="18397"/>
                  <a:pt x="2418" y="18519"/>
                  <a:pt x="2418" y="18655"/>
                </a:cubicBezTo>
                <a:cubicBezTo>
                  <a:pt x="2418" y="18926"/>
                  <a:pt x="2635" y="19146"/>
                  <a:pt x="2902" y="19146"/>
                </a:cubicBezTo>
                <a:cubicBezTo>
                  <a:pt x="3169" y="19146"/>
                  <a:pt x="3385" y="18926"/>
                  <a:pt x="3385" y="18655"/>
                </a:cubicBezTo>
                <a:cubicBezTo>
                  <a:pt x="3385" y="18384"/>
                  <a:pt x="3169" y="18164"/>
                  <a:pt x="2902" y="18164"/>
                </a:cubicBezTo>
                <a:cubicBezTo>
                  <a:pt x="2768" y="18164"/>
                  <a:pt x="2647" y="18219"/>
                  <a:pt x="2560" y="18308"/>
                </a:cubicBezTo>
                <a:moveTo>
                  <a:pt x="20499" y="4279"/>
                </a:moveTo>
                <a:lnTo>
                  <a:pt x="20091" y="4692"/>
                </a:lnTo>
                <a:lnTo>
                  <a:pt x="20088" y="4688"/>
                </a:lnTo>
                <a:lnTo>
                  <a:pt x="17670" y="7143"/>
                </a:lnTo>
                <a:lnTo>
                  <a:pt x="17664" y="7137"/>
                </a:lnTo>
                <a:cubicBezTo>
                  <a:pt x="17227" y="7580"/>
                  <a:pt x="16624" y="7853"/>
                  <a:pt x="15958" y="7853"/>
                </a:cubicBezTo>
                <a:cubicBezTo>
                  <a:pt x="14624" y="7853"/>
                  <a:pt x="13543" y="6755"/>
                  <a:pt x="13543" y="5401"/>
                </a:cubicBezTo>
                <a:cubicBezTo>
                  <a:pt x="13543" y="4725"/>
                  <a:pt x="13813" y="4113"/>
                  <a:pt x="14248" y="3670"/>
                </a:cubicBezTo>
                <a:lnTo>
                  <a:pt x="13563" y="2975"/>
                </a:lnTo>
                <a:cubicBezTo>
                  <a:pt x="12951" y="3596"/>
                  <a:pt x="12571" y="4453"/>
                  <a:pt x="12571" y="5401"/>
                </a:cubicBezTo>
                <a:cubicBezTo>
                  <a:pt x="12571" y="7300"/>
                  <a:pt x="14087" y="8840"/>
                  <a:pt x="15958" y="8840"/>
                </a:cubicBezTo>
                <a:cubicBezTo>
                  <a:pt x="16893" y="8840"/>
                  <a:pt x="17737" y="8453"/>
                  <a:pt x="18348" y="7832"/>
                </a:cubicBezTo>
                <a:lnTo>
                  <a:pt x="18353" y="7837"/>
                </a:lnTo>
                <a:lnTo>
                  <a:pt x="20152" y="6011"/>
                </a:lnTo>
                <a:cubicBezTo>
                  <a:pt x="20516" y="7368"/>
                  <a:pt x="20343" y="8670"/>
                  <a:pt x="19540" y="9505"/>
                </a:cubicBezTo>
                <a:lnTo>
                  <a:pt x="16947" y="12198"/>
                </a:lnTo>
                <a:cubicBezTo>
                  <a:pt x="16605" y="12553"/>
                  <a:pt x="16104" y="12766"/>
                  <a:pt x="15610" y="12766"/>
                </a:cubicBezTo>
                <a:cubicBezTo>
                  <a:pt x="15590" y="12765"/>
                  <a:pt x="13953" y="12652"/>
                  <a:pt x="12318" y="11611"/>
                </a:cubicBezTo>
                <a:lnTo>
                  <a:pt x="12314" y="11620"/>
                </a:lnTo>
                <a:cubicBezTo>
                  <a:pt x="12239" y="11572"/>
                  <a:pt x="12155" y="11537"/>
                  <a:pt x="12060" y="11537"/>
                </a:cubicBezTo>
                <a:cubicBezTo>
                  <a:pt x="11897" y="11537"/>
                  <a:pt x="11759" y="11625"/>
                  <a:pt x="11671" y="11753"/>
                </a:cubicBezTo>
                <a:lnTo>
                  <a:pt x="11654" y="11742"/>
                </a:lnTo>
                <a:lnTo>
                  <a:pt x="4270" y="20044"/>
                </a:lnTo>
                <a:cubicBezTo>
                  <a:pt x="3919" y="20399"/>
                  <a:pt x="3436" y="20618"/>
                  <a:pt x="2902" y="20618"/>
                </a:cubicBezTo>
                <a:cubicBezTo>
                  <a:pt x="1833" y="20618"/>
                  <a:pt x="967" y="19740"/>
                  <a:pt x="967" y="18655"/>
                </a:cubicBezTo>
                <a:cubicBezTo>
                  <a:pt x="967" y="18113"/>
                  <a:pt x="1184" y="17622"/>
                  <a:pt x="1534" y="17266"/>
                </a:cubicBezTo>
                <a:lnTo>
                  <a:pt x="9684" y="9801"/>
                </a:lnTo>
                <a:lnTo>
                  <a:pt x="9671" y="9786"/>
                </a:lnTo>
                <a:cubicBezTo>
                  <a:pt x="9796" y="9698"/>
                  <a:pt x="9884" y="9557"/>
                  <a:pt x="9884" y="9389"/>
                </a:cubicBezTo>
                <a:cubicBezTo>
                  <a:pt x="9884" y="9283"/>
                  <a:pt x="9844" y="9190"/>
                  <a:pt x="9787" y="9110"/>
                </a:cubicBezTo>
                <a:lnTo>
                  <a:pt x="9790" y="9107"/>
                </a:lnTo>
                <a:cubicBezTo>
                  <a:pt x="8390" y="7219"/>
                  <a:pt x="8340" y="5816"/>
                  <a:pt x="9546" y="4488"/>
                </a:cubicBezTo>
                <a:lnTo>
                  <a:pt x="12130" y="1805"/>
                </a:lnTo>
                <a:cubicBezTo>
                  <a:pt x="12785" y="1125"/>
                  <a:pt x="13641" y="982"/>
                  <a:pt x="14244" y="982"/>
                </a:cubicBezTo>
                <a:lnTo>
                  <a:pt x="14246" y="982"/>
                </a:lnTo>
                <a:cubicBezTo>
                  <a:pt x="14611" y="982"/>
                  <a:pt x="14988" y="1037"/>
                  <a:pt x="15366" y="1136"/>
                </a:cubicBezTo>
                <a:lnTo>
                  <a:pt x="13559" y="2970"/>
                </a:lnTo>
                <a:lnTo>
                  <a:pt x="14243" y="3664"/>
                </a:lnTo>
                <a:lnTo>
                  <a:pt x="16661" y="1210"/>
                </a:lnTo>
                <a:lnTo>
                  <a:pt x="16657" y="1206"/>
                </a:lnTo>
                <a:lnTo>
                  <a:pt x="17082" y="775"/>
                </a:lnTo>
                <a:cubicBezTo>
                  <a:pt x="16139" y="269"/>
                  <a:pt x="15160" y="0"/>
                  <a:pt x="14246" y="0"/>
                </a:cubicBezTo>
                <a:lnTo>
                  <a:pt x="14244" y="0"/>
                </a:lnTo>
                <a:cubicBezTo>
                  <a:pt x="13167" y="0"/>
                  <a:pt x="12182" y="361"/>
                  <a:pt x="11460" y="1111"/>
                </a:cubicBezTo>
                <a:lnTo>
                  <a:pt x="8867" y="3804"/>
                </a:lnTo>
                <a:cubicBezTo>
                  <a:pt x="7163" y="5672"/>
                  <a:pt x="7613" y="7584"/>
                  <a:pt x="8769" y="9314"/>
                </a:cubicBezTo>
                <a:lnTo>
                  <a:pt x="850" y="16572"/>
                </a:lnTo>
                <a:cubicBezTo>
                  <a:pt x="325" y="17105"/>
                  <a:pt x="0" y="17842"/>
                  <a:pt x="0" y="18655"/>
                </a:cubicBezTo>
                <a:cubicBezTo>
                  <a:pt x="0" y="20282"/>
                  <a:pt x="1299" y="21600"/>
                  <a:pt x="2902" y="21600"/>
                </a:cubicBezTo>
                <a:cubicBezTo>
                  <a:pt x="3703" y="21600"/>
                  <a:pt x="4429" y="21271"/>
                  <a:pt x="4954" y="20738"/>
                </a:cubicBezTo>
                <a:lnTo>
                  <a:pt x="12160" y="12652"/>
                </a:lnTo>
                <a:cubicBezTo>
                  <a:pt x="13800" y="13590"/>
                  <a:pt x="15363" y="13748"/>
                  <a:pt x="15606" y="13748"/>
                </a:cubicBezTo>
                <a:cubicBezTo>
                  <a:pt x="16313" y="13748"/>
                  <a:pt x="17067" y="13463"/>
                  <a:pt x="17617" y="12892"/>
                </a:cubicBezTo>
                <a:lnTo>
                  <a:pt x="20209" y="10198"/>
                </a:lnTo>
                <a:cubicBezTo>
                  <a:pt x="21560" y="8795"/>
                  <a:pt x="21600" y="6432"/>
                  <a:pt x="20499" y="4279"/>
                </a:cubicBezTo>
              </a:path>
            </a:pathLst>
          </a:custGeom>
          <a:solidFill>
            <a:schemeClr val="tx1"/>
          </a:solidFill>
          <a:ln w="12700">
            <a:miter lim="400000"/>
          </a:ln>
        </p:spPr>
        <p:txBody>
          <a:bodyPr lIns="38100" tIns="38100" rIns="38100" bIns="38100" anchor="ctr"/>
          <a:lstStyle/>
          <a:p>
            <a:endParaRPr>
              <a:solidFill>
                <a:prstClr val="black"/>
              </a:solidFill>
            </a:endParaRPr>
          </a:p>
        </p:txBody>
      </p:sp>
      <p:sp>
        <p:nvSpPr>
          <p:cNvPr id="17" name="Organigramme : Délai 16">
            <a:extLst>
              <a:ext uri="{FF2B5EF4-FFF2-40B4-BE49-F238E27FC236}">
                <a16:creationId xmlns:a16="http://schemas.microsoft.com/office/drawing/2014/main" id="{8619B030-4DA0-4AA8-A7B1-578FE62501CA}"/>
              </a:ext>
            </a:extLst>
          </p:cNvPr>
          <p:cNvSpPr/>
          <p:nvPr/>
        </p:nvSpPr>
        <p:spPr>
          <a:xfrm rot="16200000" flipH="1" flipV="1">
            <a:off x="55702" y="49096"/>
            <a:ext cx="934296" cy="836108"/>
          </a:xfrm>
          <a:prstGeom prst="flowChartDelay">
            <a:avLst/>
          </a:prstGeom>
          <a:solidFill>
            <a:srgbClr val="800080"/>
          </a:solidFill>
          <a:ln>
            <a:noFill/>
          </a:ln>
          <a:effectLst>
            <a:outerShdw blurRad="4445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6F60"/>
              </a:solidFill>
            </a:endParaRPr>
          </a:p>
        </p:txBody>
      </p:sp>
      <p:sp>
        <p:nvSpPr>
          <p:cNvPr id="18" name="Rectangle 17">
            <a:extLst>
              <a:ext uri="{FF2B5EF4-FFF2-40B4-BE49-F238E27FC236}">
                <a16:creationId xmlns:a16="http://schemas.microsoft.com/office/drawing/2014/main" id="{746E0FAC-C917-413A-9683-5FCAE79D42D0}"/>
              </a:ext>
            </a:extLst>
          </p:cNvPr>
          <p:cNvSpPr/>
          <p:nvPr/>
        </p:nvSpPr>
        <p:spPr>
          <a:xfrm>
            <a:off x="835236" y="124150"/>
            <a:ext cx="1569853" cy="646331"/>
          </a:xfrm>
          <a:prstGeom prst="rect">
            <a:avLst/>
          </a:prstGeom>
        </p:spPr>
        <p:txBody>
          <a:bodyPr wrap="none">
            <a:spAutoFit/>
          </a:bodyPr>
          <a:lstStyle/>
          <a:p>
            <a:pPr algn="ctr"/>
            <a:r>
              <a:rPr lang="fr-FR">
                <a:solidFill>
                  <a:srgbClr val="800080"/>
                </a:solidFill>
                <a:latin typeface="Segoe UI Light" panose="020B0502040204020203" pitchFamily="34" charset="0"/>
                <a:cs typeface="Segoe UI Light" panose="020B0502040204020203" pitchFamily="34" charset="0"/>
              </a:rPr>
              <a:t>  Présentation </a:t>
            </a:r>
          </a:p>
          <a:p>
            <a:pPr algn="ctr"/>
            <a:r>
              <a:rPr lang="fr-FR">
                <a:solidFill>
                  <a:srgbClr val="800080"/>
                </a:solidFill>
                <a:latin typeface="Segoe UI Light" panose="020B0502040204020203" pitchFamily="34" charset="0"/>
                <a:cs typeface="Segoe UI Light" panose="020B0502040204020203" pitchFamily="34" charset="0"/>
              </a:rPr>
              <a:t>des métiers</a:t>
            </a:r>
          </a:p>
        </p:txBody>
      </p:sp>
      <p:sp>
        <p:nvSpPr>
          <p:cNvPr id="15" name="Organigramme : Délai 14">
            <a:extLst>
              <a:ext uri="{FF2B5EF4-FFF2-40B4-BE49-F238E27FC236}">
                <a16:creationId xmlns:a16="http://schemas.microsoft.com/office/drawing/2014/main" id="{832F66A1-A25B-443D-879B-2D221C38D7D1}"/>
              </a:ext>
            </a:extLst>
          </p:cNvPr>
          <p:cNvSpPr/>
          <p:nvPr/>
        </p:nvSpPr>
        <p:spPr>
          <a:xfrm rot="18924389" flipH="1">
            <a:off x="8069926" y="1559119"/>
            <a:ext cx="6818575" cy="5457233"/>
          </a:xfrm>
          <a:prstGeom prst="flowChartDelay">
            <a:avLst/>
          </a:prstGeom>
          <a:solidFill>
            <a:srgbClr val="800080">
              <a:alpha val="36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fr-FR">
              <a:solidFill>
                <a:srgbClr val="E0A00B"/>
              </a:solidFill>
              <a:cs typeface="Calibri"/>
            </a:endParaRPr>
          </a:p>
        </p:txBody>
      </p:sp>
      <p:sp>
        <p:nvSpPr>
          <p:cNvPr id="16" name="Organigramme : Délai 15">
            <a:extLst>
              <a:ext uri="{FF2B5EF4-FFF2-40B4-BE49-F238E27FC236}">
                <a16:creationId xmlns:a16="http://schemas.microsoft.com/office/drawing/2014/main" id="{BB42DCFE-0877-46BC-9A2A-3FBBC3FBAE2A}"/>
              </a:ext>
            </a:extLst>
          </p:cNvPr>
          <p:cNvSpPr/>
          <p:nvPr/>
        </p:nvSpPr>
        <p:spPr>
          <a:xfrm rot="7952552">
            <a:off x="8763991" y="-2511218"/>
            <a:ext cx="6818575" cy="5457233"/>
          </a:xfrm>
          <a:prstGeom prst="flowChartDelay">
            <a:avLst/>
          </a:prstGeom>
          <a:solidFill>
            <a:srgbClr val="800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fr-FR">
              <a:solidFill>
                <a:srgbClr val="E0A00B"/>
              </a:solidFill>
              <a:cs typeface="Calibri"/>
            </a:endParaRPr>
          </a:p>
        </p:txBody>
      </p:sp>
      <p:sp>
        <p:nvSpPr>
          <p:cNvPr id="19" name="Organigramme : Délai 18">
            <a:extLst>
              <a:ext uri="{FF2B5EF4-FFF2-40B4-BE49-F238E27FC236}">
                <a16:creationId xmlns:a16="http://schemas.microsoft.com/office/drawing/2014/main" id="{832F66A1-A25B-443D-879B-2D221C38D7D1}"/>
              </a:ext>
            </a:extLst>
          </p:cNvPr>
          <p:cNvSpPr/>
          <p:nvPr/>
        </p:nvSpPr>
        <p:spPr>
          <a:xfrm rot="18924389" flipH="1">
            <a:off x="8033473" y="-486134"/>
            <a:ext cx="6818575" cy="5457233"/>
          </a:xfrm>
          <a:prstGeom prst="flowChartDelay">
            <a:avLst/>
          </a:prstGeom>
          <a:solidFill>
            <a:srgbClr val="800080">
              <a:alpha val="56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fr-FR">
              <a:solidFill>
                <a:srgbClr val="E0A00B"/>
              </a:solidFill>
              <a:cs typeface="Calibri"/>
            </a:endParaRPr>
          </a:p>
        </p:txBody>
      </p:sp>
      <p:sp>
        <p:nvSpPr>
          <p:cNvPr id="5" name="ZoneTexte 4"/>
          <p:cNvSpPr txBox="1"/>
          <p:nvPr/>
        </p:nvSpPr>
        <p:spPr>
          <a:xfrm>
            <a:off x="4239422" y="1142787"/>
            <a:ext cx="4997760" cy="1723549"/>
          </a:xfrm>
          <a:prstGeom prst="rect">
            <a:avLst/>
          </a:prstGeom>
          <a:noFill/>
        </p:spPr>
        <p:txBody>
          <a:bodyPr wrap="square" rtlCol="0">
            <a:spAutoFit/>
          </a:bodyPr>
          <a:lstStyle/>
          <a:p>
            <a:pPr algn="r"/>
            <a:r>
              <a:rPr lang="fr-FR" sz="4400">
                <a:latin typeface="Segoe UI Black" panose="020B0A02040204020203" pitchFamily="34" charset="0"/>
                <a:ea typeface="Segoe UI Black" panose="020B0A02040204020203" pitchFamily="34" charset="0"/>
              </a:rPr>
              <a:t>Les équipements techniques </a:t>
            </a:r>
          </a:p>
          <a:p>
            <a:endParaRPr lang="fr-FR"/>
          </a:p>
        </p:txBody>
      </p:sp>
    </p:spTree>
    <p:extLst>
      <p:ext uri="{BB962C8B-B14F-4D97-AF65-F5344CB8AC3E}">
        <p14:creationId xmlns:p14="http://schemas.microsoft.com/office/powerpoint/2010/main" val="1623861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ZoneTexte 22"/>
          <p:cNvSpPr txBox="1"/>
          <p:nvPr/>
        </p:nvSpPr>
        <p:spPr>
          <a:xfrm>
            <a:off x="6153946" y="4090955"/>
            <a:ext cx="4303919" cy="1173707"/>
          </a:xfrm>
          <a:prstGeom prst="rect">
            <a:avLst/>
          </a:prstGeom>
          <a:noFill/>
        </p:spPr>
        <p:txBody>
          <a:bodyPr wrap="square" rtlCol="0">
            <a:spAutoFit/>
          </a:bodyPr>
          <a:lstStyle/>
          <a:p>
            <a:endParaRPr lang="fr-FR"/>
          </a:p>
        </p:txBody>
      </p:sp>
      <p:sp>
        <p:nvSpPr>
          <p:cNvPr id="6" name="ZoneTexte 5"/>
          <p:cNvSpPr txBox="1"/>
          <p:nvPr/>
        </p:nvSpPr>
        <p:spPr>
          <a:xfrm>
            <a:off x="327724" y="3633446"/>
            <a:ext cx="5420139" cy="1631216"/>
          </a:xfrm>
          <a:prstGeom prst="rect">
            <a:avLst/>
          </a:prstGeom>
          <a:noFill/>
        </p:spPr>
        <p:txBody>
          <a:bodyPr wrap="square" lIns="91440" tIns="45720" rIns="91440" bIns="45720" rtlCol="0" anchor="t">
            <a:spAutoFit/>
          </a:bodyPr>
          <a:lstStyle/>
          <a:p>
            <a:r>
              <a:rPr lang="fr-FR" sz="2500" b="1">
                <a:latin typeface="Segoe UI Black" panose="020B0A02040204020203" pitchFamily="34" charset="0"/>
                <a:ea typeface="Segoe UI Black" panose="020B0A02040204020203" pitchFamily="34" charset="0"/>
                <a:cs typeface="Segoe UI Semibold"/>
              </a:rPr>
              <a:t>Ce sont les métiers qui rendent les logements </a:t>
            </a:r>
            <a:r>
              <a:rPr lang="fr-FR" sz="2500" b="1">
                <a:solidFill>
                  <a:srgbClr val="800080"/>
                </a:solidFill>
                <a:latin typeface="Segoe UI Black" panose="020B0A02040204020203" pitchFamily="34" charset="0"/>
                <a:ea typeface="Segoe UI Black" panose="020B0A02040204020203" pitchFamily="34" charset="0"/>
                <a:cs typeface="Segoe UI Semibold"/>
              </a:rPr>
              <a:t>agréables</a:t>
            </a:r>
            <a:r>
              <a:rPr lang="fr-FR" sz="2500" b="1">
                <a:latin typeface="Segoe UI Black" panose="020B0A02040204020203" pitchFamily="34" charset="0"/>
                <a:ea typeface="Segoe UI Black" panose="020B0A02040204020203" pitchFamily="34" charset="0"/>
                <a:cs typeface="Segoe UI Semibold"/>
              </a:rPr>
              <a:t> et </a:t>
            </a:r>
            <a:r>
              <a:rPr lang="fr-FR" sz="2500" b="1">
                <a:solidFill>
                  <a:srgbClr val="800080"/>
                </a:solidFill>
                <a:latin typeface="Segoe UI Black" panose="020B0A02040204020203" pitchFamily="34" charset="0"/>
                <a:ea typeface="Segoe UI Black" panose="020B0A02040204020203" pitchFamily="34" charset="0"/>
                <a:cs typeface="Segoe UI Semibold"/>
              </a:rPr>
              <a:t>confortables</a:t>
            </a:r>
            <a:r>
              <a:rPr lang="fr-FR" sz="2500" b="1">
                <a:latin typeface="Segoe UI Black" panose="020B0A02040204020203" pitchFamily="34" charset="0"/>
                <a:ea typeface="Segoe UI Black" panose="020B0A02040204020203" pitchFamily="34" charset="0"/>
                <a:cs typeface="Segoe UI Semibold"/>
              </a:rPr>
              <a:t> :</a:t>
            </a:r>
            <a:r>
              <a:rPr lang="fr-FR" sz="2500" b="1">
                <a:solidFill>
                  <a:schemeClr val="bg1">
                    <a:lumMod val="65000"/>
                  </a:schemeClr>
                </a:solidFill>
                <a:latin typeface="Segoe UI Semibold"/>
                <a:cs typeface="Segoe UI Semibold"/>
              </a:rPr>
              <a:t> </a:t>
            </a:r>
          </a:p>
          <a:p>
            <a:endParaRPr lang="fr-FR" sz="2500"/>
          </a:p>
        </p:txBody>
      </p:sp>
      <p:sp>
        <p:nvSpPr>
          <p:cNvPr id="12" name="Organigramme : Connecteur 11"/>
          <p:cNvSpPr/>
          <p:nvPr/>
        </p:nvSpPr>
        <p:spPr>
          <a:xfrm>
            <a:off x="9605668" y="-843270"/>
            <a:ext cx="3371883" cy="3381039"/>
          </a:xfrm>
          <a:prstGeom prst="flowChartConnector">
            <a:avLst/>
          </a:prstGeom>
          <a:solidFill>
            <a:srgbClr val="80008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sz="4400">
                <a:solidFill>
                  <a:srgbClr val="800080"/>
                </a:solidFill>
                <a:latin typeface="Segoe UI Black" panose="020B0A02040204020203" pitchFamily="34" charset="0"/>
                <a:ea typeface="Segoe UI Black" panose="020B0A02040204020203" pitchFamily="34" charset="0"/>
                <a:cs typeface="Segoe UI Semibold"/>
              </a:rPr>
              <a:t> </a:t>
            </a:r>
          </a:p>
        </p:txBody>
      </p:sp>
      <p:sp>
        <p:nvSpPr>
          <p:cNvPr id="13" name="Shape 3598"/>
          <p:cNvSpPr/>
          <p:nvPr/>
        </p:nvSpPr>
        <p:spPr>
          <a:xfrm>
            <a:off x="559908" y="1948531"/>
            <a:ext cx="550655" cy="589238"/>
          </a:xfrm>
          <a:custGeom>
            <a:avLst/>
            <a:gdLst/>
            <a:ahLst/>
            <a:cxnLst>
              <a:cxn ang="0">
                <a:pos x="wd2" y="hd2"/>
              </a:cxn>
              <a:cxn ang="5400000">
                <a:pos x="wd2" y="hd2"/>
              </a:cxn>
              <a:cxn ang="10800000">
                <a:pos x="wd2" y="hd2"/>
              </a:cxn>
              <a:cxn ang="16200000">
                <a:pos x="wd2" y="hd2"/>
              </a:cxn>
            </a:cxnLst>
            <a:rect l="0" t="0" r="r" b="b"/>
            <a:pathLst>
              <a:path w="21600" h="21600" extrusionOk="0">
                <a:moveTo>
                  <a:pt x="11291" y="17673"/>
                </a:moveTo>
                <a:cubicBezTo>
                  <a:pt x="11562" y="17673"/>
                  <a:pt x="11782" y="17453"/>
                  <a:pt x="11782" y="17182"/>
                </a:cubicBezTo>
                <a:cubicBezTo>
                  <a:pt x="11782" y="16911"/>
                  <a:pt x="11562" y="16691"/>
                  <a:pt x="11291" y="16691"/>
                </a:cubicBezTo>
                <a:cubicBezTo>
                  <a:pt x="11020" y="16691"/>
                  <a:pt x="10800" y="16911"/>
                  <a:pt x="10800" y="17182"/>
                </a:cubicBezTo>
                <a:cubicBezTo>
                  <a:pt x="10800" y="17453"/>
                  <a:pt x="11020" y="17673"/>
                  <a:pt x="11291" y="17673"/>
                </a:cubicBezTo>
                <a:moveTo>
                  <a:pt x="17673" y="18655"/>
                </a:moveTo>
                <a:lnTo>
                  <a:pt x="13745" y="18655"/>
                </a:lnTo>
                <a:lnTo>
                  <a:pt x="13745" y="12273"/>
                </a:lnTo>
                <a:cubicBezTo>
                  <a:pt x="13745" y="12002"/>
                  <a:pt x="13525" y="11782"/>
                  <a:pt x="13255" y="11782"/>
                </a:cubicBezTo>
                <a:lnTo>
                  <a:pt x="8345" y="11782"/>
                </a:lnTo>
                <a:cubicBezTo>
                  <a:pt x="8075" y="11782"/>
                  <a:pt x="7855" y="12002"/>
                  <a:pt x="7855" y="12273"/>
                </a:cubicBezTo>
                <a:lnTo>
                  <a:pt x="7855" y="18655"/>
                </a:lnTo>
                <a:lnTo>
                  <a:pt x="3927" y="18655"/>
                </a:lnTo>
                <a:lnTo>
                  <a:pt x="3927" y="8058"/>
                </a:lnTo>
                <a:lnTo>
                  <a:pt x="10800" y="1185"/>
                </a:lnTo>
                <a:lnTo>
                  <a:pt x="17673" y="8058"/>
                </a:lnTo>
                <a:cubicBezTo>
                  <a:pt x="17673" y="8058"/>
                  <a:pt x="17673" y="18655"/>
                  <a:pt x="17673" y="18655"/>
                </a:cubicBezTo>
                <a:close/>
                <a:moveTo>
                  <a:pt x="17673" y="20618"/>
                </a:moveTo>
                <a:lnTo>
                  <a:pt x="13745" y="20618"/>
                </a:lnTo>
                <a:lnTo>
                  <a:pt x="13745" y="19636"/>
                </a:lnTo>
                <a:lnTo>
                  <a:pt x="17673" y="19636"/>
                </a:lnTo>
                <a:cubicBezTo>
                  <a:pt x="17673" y="19636"/>
                  <a:pt x="17673" y="20618"/>
                  <a:pt x="17673" y="20618"/>
                </a:cubicBezTo>
                <a:close/>
                <a:moveTo>
                  <a:pt x="12764" y="20618"/>
                </a:moveTo>
                <a:lnTo>
                  <a:pt x="8836" y="20618"/>
                </a:lnTo>
                <a:lnTo>
                  <a:pt x="8836" y="12764"/>
                </a:lnTo>
                <a:lnTo>
                  <a:pt x="12764" y="12764"/>
                </a:lnTo>
                <a:cubicBezTo>
                  <a:pt x="12764" y="12764"/>
                  <a:pt x="12764" y="20618"/>
                  <a:pt x="12764" y="20618"/>
                </a:cubicBezTo>
                <a:close/>
                <a:moveTo>
                  <a:pt x="7855" y="20618"/>
                </a:moveTo>
                <a:lnTo>
                  <a:pt x="3927" y="20618"/>
                </a:lnTo>
                <a:lnTo>
                  <a:pt x="3927" y="19636"/>
                </a:lnTo>
                <a:lnTo>
                  <a:pt x="7855" y="19636"/>
                </a:lnTo>
                <a:cubicBezTo>
                  <a:pt x="7855" y="19636"/>
                  <a:pt x="7855" y="20618"/>
                  <a:pt x="7855" y="20618"/>
                </a:cubicBezTo>
                <a:close/>
                <a:moveTo>
                  <a:pt x="14727" y="1964"/>
                </a:moveTo>
                <a:lnTo>
                  <a:pt x="16691" y="1964"/>
                </a:lnTo>
                <a:lnTo>
                  <a:pt x="16691" y="5688"/>
                </a:lnTo>
                <a:lnTo>
                  <a:pt x="14727" y="3724"/>
                </a:lnTo>
                <a:cubicBezTo>
                  <a:pt x="14727" y="3724"/>
                  <a:pt x="14727" y="1964"/>
                  <a:pt x="14727" y="1964"/>
                </a:cubicBezTo>
                <a:close/>
                <a:moveTo>
                  <a:pt x="21456" y="10453"/>
                </a:moveTo>
                <a:lnTo>
                  <a:pt x="17673" y="6670"/>
                </a:lnTo>
                <a:lnTo>
                  <a:pt x="17673" y="1473"/>
                </a:lnTo>
                <a:cubicBezTo>
                  <a:pt x="17673" y="1202"/>
                  <a:pt x="17453" y="982"/>
                  <a:pt x="17182" y="982"/>
                </a:cubicBezTo>
                <a:lnTo>
                  <a:pt x="14236" y="982"/>
                </a:lnTo>
                <a:cubicBezTo>
                  <a:pt x="13966" y="982"/>
                  <a:pt x="13745" y="1202"/>
                  <a:pt x="13745" y="1473"/>
                </a:cubicBezTo>
                <a:lnTo>
                  <a:pt x="13745" y="2742"/>
                </a:lnTo>
                <a:lnTo>
                  <a:pt x="11147" y="144"/>
                </a:lnTo>
                <a:cubicBezTo>
                  <a:pt x="11058" y="55"/>
                  <a:pt x="10935" y="0"/>
                  <a:pt x="10800" y="0"/>
                </a:cubicBezTo>
                <a:cubicBezTo>
                  <a:pt x="10665" y="0"/>
                  <a:pt x="10542" y="55"/>
                  <a:pt x="10453" y="144"/>
                </a:cubicBezTo>
                <a:lnTo>
                  <a:pt x="144" y="10453"/>
                </a:lnTo>
                <a:cubicBezTo>
                  <a:pt x="55" y="10542"/>
                  <a:pt x="0" y="10665"/>
                  <a:pt x="0" y="10800"/>
                </a:cubicBezTo>
                <a:cubicBezTo>
                  <a:pt x="0" y="11072"/>
                  <a:pt x="220" y="11291"/>
                  <a:pt x="491" y="11291"/>
                </a:cubicBezTo>
                <a:cubicBezTo>
                  <a:pt x="626" y="11291"/>
                  <a:pt x="749" y="11236"/>
                  <a:pt x="838" y="11147"/>
                </a:cubicBezTo>
                <a:lnTo>
                  <a:pt x="2945" y="9040"/>
                </a:lnTo>
                <a:lnTo>
                  <a:pt x="2945" y="21109"/>
                </a:lnTo>
                <a:cubicBezTo>
                  <a:pt x="2945" y="21381"/>
                  <a:pt x="3166" y="21600"/>
                  <a:pt x="3436" y="21600"/>
                </a:cubicBezTo>
                <a:lnTo>
                  <a:pt x="18164" y="21600"/>
                </a:lnTo>
                <a:cubicBezTo>
                  <a:pt x="18434" y="21600"/>
                  <a:pt x="18655" y="21381"/>
                  <a:pt x="18655" y="21109"/>
                </a:cubicBezTo>
                <a:lnTo>
                  <a:pt x="18655" y="9040"/>
                </a:lnTo>
                <a:lnTo>
                  <a:pt x="20762" y="11147"/>
                </a:lnTo>
                <a:cubicBezTo>
                  <a:pt x="20851" y="11236"/>
                  <a:pt x="20974" y="11291"/>
                  <a:pt x="21109" y="11291"/>
                </a:cubicBezTo>
                <a:cubicBezTo>
                  <a:pt x="21380" y="11291"/>
                  <a:pt x="21600" y="11072"/>
                  <a:pt x="21600" y="10800"/>
                </a:cubicBezTo>
                <a:cubicBezTo>
                  <a:pt x="21600" y="10665"/>
                  <a:pt x="21545" y="10542"/>
                  <a:pt x="21456" y="10453"/>
                </a:cubicBezTo>
              </a:path>
            </a:pathLst>
          </a:custGeom>
          <a:solidFill>
            <a:srgbClr val="800080"/>
          </a:solidFill>
          <a:ln w="12700">
            <a:solidFill>
              <a:srgbClr val="7030A0"/>
            </a:solidFill>
            <a:miter lim="400000"/>
          </a:ln>
        </p:spPr>
        <p:txBody>
          <a:bodyPr lIns="38100" tIns="38100" rIns="38100" bIns="38100" anchor="ctr"/>
          <a:lstStyle/>
          <a:p>
            <a:endParaRPr/>
          </a:p>
        </p:txBody>
      </p:sp>
      <p:sp>
        <p:nvSpPr>
          <p:cNvPr id="11" name="Organigramme : Délai 10">
            <a:extLst>
              <a:ext uri="{FF2B5EF4-FFF2-40B4-BE49-F238E27FC236}">
                <a16:creationId xmlns:a16="http://schemas.microsoft.com/office/drawing/2014/main" id="{90202EC7-04A8-4A43-9D55-CE55FD0C9E13}"/>
              </a:ext>
            </a:extLst>
          </p:cNvPr>
          <p:cNvSpPr/>
          <p:nvPr/>
        </p:nvSpPr>
        <p:spPr>
          <a:xfrm rot="16200000" flipH="1" flipV="1">
            <a:off x="55702" y="49096"/>
            <a:ext cx="934296" cy="836108"/>
          </a:xfrm>
          <a:prstGeom prst="flowChartDelay">
            <a:avLst/>
          </a:prstGeom>
          <a:solidFill>
            <a:srgbClr val="800080"/>
          </a:solidFill>
          <a:ln>
            <a:noFill/>
          </a:ln>
          <a:effectLst>
            <a:outerShdw blurRad="4445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6F60"/>
              </a:solidFill>
            </a:endParaRPr>
          </a:p>
        </p:txBody>
      </p:sp>
      <p:sp>
        <p:nvSpPr>
          <p:cNvPr id="14" name="Rectangle 13">
            <a:extLst>
              <a:ext uri="{FF2B5EF4-FFF2-40B4-BE49-F238E27FC236}">
                <a16:creationId xmlns:a16="http://schemas.microsoft.com/office/drawing/2014/main" id="{2D3F4B16-47CC-4B76-8ECD-12408B75D05F}"/>
              </a:ext>
            </a:extLst>
          </p:cNvPr>
          <p:cNvSpPr/>
          <p:nvPr/>
        </p:nvSpPr>
        <p:spPr>
          <a:xfrm>
            <a:off x="835236" y="124150"/>
            <a:ext cx="1569853" cy="646331"/>
          </a:xfrm>
          <a:prstGeom prst="rect">
            <a:avLst/>
          </a:prstGeom>
        </p:spPr>
        <p:txBody>
          <a:bodyPr wrap="none">
            <a:spAutoFit/>
          </a:bodyPr>
          <a:lstStyle/>
          <a:p>
            <a:pPr algn="ctr"/>
            <a:r>
              <a:rPr lang="fr-FR">
                <a:solidFill>
                  <a:srgbClr val="FF6F60"/>
                </a:solidFill>
                <a:latin typeface="Segoe UI Light" panose="020B0502040204020203" pitchFamily="34" charset="0"/>
                <a:cs typeface="Segoe UI Light" panose="020B0502040204020203" pitchFamily="34" charset="0"/>
              </a:rPr>
              <a:t>  </a:t>
            </a:r>
            <a:r>
              <a:rPr lang="fr-FR">
                <a:solidFill>
                  <a:srgbClr val="800080"/>
                </a:solidFill>
                <a:latin typeface="Segoe UI Light" panose="020B0502040204020203" pitchFamily="34" charset="0"/>
                <a:cs typeface="Segoe UI Light" panose="020B0502040204020203" pitchFamily="34" charset="0"/>
              </a:rPr>
              <a:t>Présentation </a:t>
            </a:r>
          </a:p>
          <a:p>
            <a:pPr algn="ctr"/>
            <a:r>
              <a:rPr lang="fr-FR">
                <a:solidFill>
                  <a:srgbClr val="800080"/>
                </a:solidFill>
                <a:latin typeface="Segoe UI Light" panose="020B0502040204020203" pitchFamily="34" charset="0"/>
                <a:cs typeface="Segoe UI Light" panose="020B0502040204020203" pitchFamily="34" charset="0"/>
              </a:rPr>
              <a:t>des métiers</a:t>
            </a:r>
          </a:p>
        </p:txBody>
      </p:sp>
      <p:sp>
        <p:nvSpPr>
          <p:cNvPr id="4" name="ZoneTexte 3"/>
          <p:cNvSpPr txBox="1"/>
          <p:nvPr/>
        </p:nvSpPr>
        <p:spPr>
          <a:xfrm>
            <a:off x="1197411" y="1814494"/>
            <a:ext cx="4432041" cy="1446550"/>
          </a:xfrm>
          <a:prstGeom prst="rect">
            <a:avLst/>
          </a:prstGeom>
          <a:noFill/>
        </p:spPr>
        <p:txBody>
          <a:bodyPr wrap="square" rtlCol="0">
            <a:spAutoFit/>
          </a:bodyPr>
          <a:lstStyle/>
          <a:p>
            <a:r>
              <a:rPr lang="fr-FR" sz="4400" dirty="0">
                <a:latin typeface="Segoe UI Black" panose="020B0A02040204020203" pitchFamily="34" charset="0"/>
                <a:ea typeface="Segoe UI Black" panose="020B0A02040204020203" pitchFamily="34" charset="0"/>
                <a:cs typeface="Segoe UI Semibold"/>
              </a:rPr>
              <a:t>Aménagement et finitions</a:t>
            </a:r>
            <a:endParaRPr lang="fr-FR" sz="4400" dirty="0"/>
          </a:p>
        </p:txBody>
      </p:sp>
      <p:sp>
        <p:nvSpPr>
          <p:cNvPr id="15" name="Rectangle : coins arrondis 8">
            <a:extLst>
              <a:ext uri="{FF2B5EF4-FFF2-40B4-BE49-F238E27FC236}">
                <a16:creationId xmlns:a16="http://schemas.microsoft.com/office/drawing/2014/main" id="{F47289D0-EF8E-420D-8E95-CA874BA5CD25}"/>
              </a:ext>
            </a:extLst>
          </p:cNvPr>
          <p:cNvSpPr/>
          <p:nvPr/>
        </p:nvSpPr>
        <p:spPr>
          <a:xfrm>
            <a:off x="6774022" y="3109252"/>
            <a:ext cx="8074287" cy="593472"/>
          </a:xfrm>
          <a:prstGeom prst="roundRect">
            <a:avLst>
              <a:gd name="adj" fmla="val 50000"/>
            </a:avLst>
          </a:prstGeom>
          <a:solidFill>
            <a:srgbClr val="80008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 coins arrondis 8">
            <a:extLst>
              <a:ext uri="{FF2B5EF4-FFF2-40B4-BE49-F238E27FC236}">
                <a16:creationId xmlns:a16="http://schemas.microsoft.com/office/drawing/2014/main" id="{F47289D0-EF8E-420D-8E95-CA874BA5CD25}"/>
              </a:ext>
            </a:extLst>
          </p:cNvPr>
          <p:cNvSpPr/>
          <p:nvPr/>
        </p:nvSpPr>
        <p:spPr>
          <a:xfrm>
            <a:off x="7762872" y="3925096"/>
            <a:ext cx="8527774" cy="593472"/>
          </a:xfrm>
          <a:prstGeom prst="roundRect">
            <a:avLst>
              <a:gd name="adj" fmla="val 50000"/>
            </a:avLst>
          </a:prstGeom>
          <a:solidFill>
            <a:srgbClr val="E0A00B">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 coins arrondis 8">
            <a:extLst>
              <a:ext uri="{FF2B5EF4-FFF2-40B4-BE49-F238E27FC236}">
                <a16:creationId xmlns:a16="http://schemas.microsoft.com/office/drawing/2014/main" id="{F47289D0-EF8E-420D-8E95-CA874BA5CD25}"/>
              </a:ext>
            </a:extLst>
          </p:cNvPr>
          <p:cNvSpPr/>
          <p:nvPr/>
        </p:nvSpPr>
        <p:spPr>
          <a:xfrm>
            <a:off x="5341781" y="4776412"/>
            <a:ext cx="8527774" cy="593472"/>
          </a:xfrm>
          <a:prstGeom prst="roundRect">
            <a:avLst>
              <a:gd name="adj" fmla="val 50000"/>
            </a:avLst>
          </a:prstGeom>
          <a:solidFill>
            <a:srgbClr val="ADBCDB">
              <a:alpha val="3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 coins arrondis 8">
            <a:extLst>
              <a:ext uri="{FF2B5EF4-FFF2-40B4-BE49-F238E27FC236}">
                <a16:creationId xmlns:a16="http://schemas.microsoft.com/office/drawing/2014/main" id="{F47289D0-EF8E-420D-8E95-CA874BA5CD25}"/>
              </a:ext>
            </a:extLst>
          </p:cNvPr>
          <p:cNvSpPr/>
          <p:nvPr/>
        </p:nvSpPr>
        <p:spPr>
          <a:xfrm>
            <a:off x="6774023" y="5556086"/>
            <a:ext cx="8774839" cy="593472"/>
          </a:xfrm>
          <a:prstGeom prst="roundRect">
            <a:avLst>
              <a:gd name="adj" fmla="val 50000"/>
            </a:avLst>
          </a:prstGeom>
          <a:solidFill>
            <a:srgbClr val="6A7364">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a:solidFill>
                  <a:schemeClr val="tx1"/>
                </a:solidFill>
                <a:latin typeface="Segoe UI Semibold"/>
                <a:cs typeface="Segoe UI Semibold"/>
              </a:rPr>
              <a:t>revêtements de sols souples techniques</a:t>
            </a:r>
            <a:endParaRPr lang="fr-FR">
              <a:solidFill>
                <a:schemeClr val="tx1"/>
              </a:solidFill>
            </a:endParaRPr>
          </a:p>
        </p:txBody>
      </p:sp>
      <p:sp>
        <p:nvSpPr>
          <p:cNvPr id="5" name="ZoneTexte 4"/>
          <p:cNvSpPr txBox="1"/>
          <p:nvPr/>
        </p:nvSpPr>
        <p:spPr>
          <a:xfrm>
            <a:off x="7268545" y="3241827"/>
            <a:ext cx="4114800" cy="369332"/>
          </a:xfrm>
          <a:prstGeom prst="rect">
            <a:avLst/>
          </a:prstGeom>
          <a:noFill/>
        </p:spPr>
        <p:txBody>
          <a:bodyPr wrap="square" rtlCol="0">
            <a:spAutoFit/>
          </a:bodyPr>
          <a:lstStyle/>
          <a:p>
            <a:r>
              <a:rPr lang="fr-FR">
                <a:latin typeface="Segoe UI Semibold"/>
                <a:cs typeface="Segoe UI Semibold"/>
              </a:rPr>
              <a:t>menuiserie intérieure – agencement</a:t>
            </a:r>
            <a:endParaRPr lang="fr-FR"/>
          </a:p>
        </p:txBody>
      </p:sp>
      <p:sp>
        <p:nvSpPr>
          <p:cNvPr id="7" name="ZoneTexte 6"/>
          <p:cNvSpPr txBox="1"/>
          <p:nvPr/>
        </p:nvSpPr>
        <p:spPr>
          <a:xfrm>
            <a:off x="8341167" y="4004092"/>
            <a:ext cx="3685592" cy="369332"/>
          </a:xfrm>
          <a:prstGeom prst="rect">
            <a:avLst/>
          </a:prstGeom>
          <a:noFill/>
        </p:spPr>
        <p:txBody>
          <a:bodyPr wrap="square" rtlCol="0">
            <a:spAutoFit/>
          </a:bodyPr>
          <a:lstStyle/>
          <a:p>
            <a:r>
              <a:rPr lang="fr-FR">
                <a:latin typeface="Segoe UI Semibold"/>
                <a:cs typeface="Segoe UI Semibold"/>
              </a:rPr>
              <a:t>peinture</a:t>
            </a:r>
            <a:endParaRPr lang="fr-FR"/>
          </a:p>
        </p:txBody>
      </p:sp>
      <p:sp>
        <p:nvSpPr>
          <p:cNvPr id="8" name="ZoneTexte 7"/>
          <p:cNvSpPr txBox="1"/>
          <p:nvPr/>
        </p:nvSpPr>
        <p:spPr>
          <a:xfrm>
            <a:off x="8700396" y="4862659"/>
            <a:ext cx="5169159" cy="369332"/>
          </a:xfrm>
          <a:prstGeom prst="rect">
            <a:avLst/>
          </a:prstGeom>
          <a:noFill/>
        </p:spPr>
        <p:txBody>
          <a:bodyPr wrap="square" rtlCol="0">
            <a:spAutoFit/>
          </a:bodyPr>
          <a:lstStyle/>
          <a:p>
            <a:r>
              <a:rPr lang="fr-FR">
                <a:latin typeface="Segoe UI Semibold"/>
                <a:cs typeface="Segoe UI Semibold"/>
              </a:rPr>
              <a:t>plâtrerie-isolation</a:t>
            </a:r>
            <a:endParaRPr lang="fr-FR"/>
          </a:p>
        </p:txBody>
      </p:sp>
      <p:sp>
        <p:nvSpPr>
          <p:cNvPr id="9" name="ZoneTexte 8"/>
          <p:cNvSpPr txBox="1"/>
          <p:nvPr/>
        </p:nvSpPr>
        <p:spPr>
          <a:xfrm>
            <a:off x="6320536" y="4852414"/>
            <a:ext cx="3320038" cy="369332"/>
          </a:xfrm>
          <a:prstGeom prst="rect">
            <a:avLst/>
          </a:prstGeom>
          <a:noFill/>
        </p:spPr>
        <p:txBody>
          <a:bodyPr wrap="square" rtlCol="0">
            <a:spAutoFit/>
          </a:bodyPr>
          <a:lstStyle/>
          <a:p>
            <a:r>
              <a:rPr lang="fr-FR">
                <a:latin typeface="Segoe UI Semibold"/>
                <a:cs typeface="Segoe UI Semibold"/>
              </a:rPr>
              <a:t>carrelage-mosaïque / </a:t>
            </a:r>
            <a:endParaRPr lang="fr-FR"/>
          </a:p>
        </p:txBody>
      </p:sp>
    </p:spTree>
    <p:extLst>
      <p:ext uri="{BB962C8B-B14F-4D97-AF65-F5344CB8AC3E}">
        <p14:creationId xmlns:p14="http://schemas.microsoft.com/office/powerpoint/2010/main" val="69277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Image 5" descr="Une image contenant balançoire, suspendu, câble, eau&#10;&#10;Description générée automatiquement">
            <a:extLst>
              <a:ext uri="{FF2B5EF4-FFF2-40B4-BE49-F238E27FC236}">
                <a16:creationId xmlns:a16="http://schemas.microsoft.com/office/drawing/2014/main" id="{832EA1E5-A762-445E-85AA-F0F5CAEBF48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40929" y="0"/>
            <a:ext cx="10972800" cy="6858000"/>
          </a:xfrm>
          <a:prstGeom prst="rect">
            <a:avLst/>
          </a:prstGeom>
        </p:spPr>
      </p:pic>
      <p:sp>
        <p:nvSpPr>
          <p:cNvPr id="19" name="Forme libre : forme 18">
            <a:extLst>
              <a:ext uri="{FF2B5EF4-FFF2-40B4-BE49-F238E27FC236}">
                <a16:creationId xmlns:a16="http://schemas.microsoft.com/office/drawing/2014/main" id="{62554009-6351-4B5E-8944-DFF4EF6C791F}"/>
              </a:ext>
            </a:extLst>
          </p:cNvPr>
          <p:cNvSpPr/>
          <p:nvPr/>
        </p:nvSpPr>
        <p:spPr>
          <a:xfrm flipH="1">
            <a:off x="2074536" y="-15809"/>
            <a:ext cx="9256690" cy="6872904"/>
          </a:xfrm>
          <a:custGeom>
            <a:avLst/>
            <a:gdLst>
              <a:gd name="connsiteX0" fmla="*/ 0 w 7631948"/>
              <a:gd name="connsiteY0" fmla="*/ 0 h 6863069"/>
              <a:gd name="connsiteX1" fmla="*/ 7619092 w 7631948"/>
              <a:gd name="connsiteY1" fmla="*/ 0 h 6863069"/>
              <a:gd name="connsiteX2" fmla="*/ 7618275 w 7631948"/>
              <a:gd name="connsiteY2" fmla="*/ 322 h 6863069"/>
              <a:gd name="connsiteX3" fmla="*/ 5345595 w 7631948"/>
              <a:gd name="connsiteY3" fmla="*/ 3429000 h 6863069"/>
              <a:gd name="connsiteX4" fmla="*/ 7618275 w 7631948"/>
              <a:gd name="connsiteY4" fmla="*/ 6857678 h 6863069"/>
              <a:gd name="connsiteX5" fmla="*/ 7631948 w 7631948"/>
              <a:gd name="connsiteY5" fmla="*/ 6863069 h 6863069"/>
              <a:gd name="connsiteX6" fmla="*/ 0 w 7631948"/>
              <a:gd name="connsiteY6" fmla="*/ 6863069 h 6863069"/>
              <a:gd name="connsiteX7" fmla="*/ 0 w 7631948"/>
              <a:gd name="connsiteY7" fmla="*/ 0 h 686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31948" h="6863069">
                <a:moveTo>
                  <a:pt x="0" y="0"/>
                </a:moveTo>
                <a:lnTo>
                  <a:pt x="7619092" y="0"/>
                </a:lnTo>
                <a:lnTo>
                  <a:pt x="7618275" y="322"/>
                </a:lnTo>
                <a:cubicBezTo>
                  <a:pt x="6282716" y="565216"/>
                  <a:pt x="5345595" y="1887670"/>
                  <a:pt x="5345595" y="3429000"/>
                </a:cubicBezTo>
                <a:cubicBezTo>
                  <a:pt x="5345595" y="4970330"/>
                  <a:pt x="6282716" y="6292784"/>
                  <a:pt x="7618275" y="6857678"/>
                </a:cubicBezTo>
                <a:lnTo>
                  <a:pt x="7631948" y="6863069"/>
                </a:lnTo>
                <a:lnTo>
                  <a:pt x="0" y="6863069"/>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23" name="ZoneTexte 22"/>
          <p:cNvSpPr txBox="1"/>
          <p:nvPr/>
        </p:nvSpPr>
        <p:spPr>
          <a:xfrm>
            <a:off x="6228591" y="3964450"/>
            <a:ext cx="4303919" cy="1173707"/>
          </a:xfrm>
          <a:prstGeom prst="rect">
            <a:avLst/>
          </a:prstGeom>
          <a:noFill/>
        </p:spPr>
        <p:txBody>
          <a:bodyPr wrap="square" rtlCol="0">
            <a:spAutoFit/>
          </a:bodyPr>
          <a:lstStyle/>
          <a:p>
            <a:endParaRPr lang="fr-FR"/>
          </a:p>
        </p:txBody>
      </p:sp>
      <p:sp>
        <p:nvSpPr>
          <p:cNvPr id="5" name="ZoneTexte 4">
            <a:extLst>
              <a:ext uri="{FF2B5EF4-FFF2-40B4-BE49-F238E27FC236}">
                <a16:creationId xmlns:a16="http://schemas.microsoft.com/office/drawing/2014/main" id="{54D85299-3EA3-44EF-9B2A-D3D34313E1E1}"/>
              </a:ext>
            </a:extLst>
          </p:cNvPr>
          <p:cNvSpPr txBox="1"/>
          <p:nvPr/>
        </p:nvSpPr>
        <p:spPr>
          <a:xfrm>
            <a:off x="5043522" y="1382110"/>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fr-FR">
              <a:cs typeface="Calibri"/>
            </a:endParaRPr>
          </a:p>
        </p:txBody>
      </p:sp>
      <p:sp>
        <p:nvSpPr>
          <p:cNvPr id="14" name="ZoneTexte 13">
            <a:extLst>
              <a:ext uri="{FF2B5EF4-FFF2-40B4-BE49-F238E27FC236}">
                <a16:creationId xmlns:a16="http://schemas.microsoft.com/office/drawing/2014/main" id="{F89E5C5B-5C92-488C-A5ED-60818115B31A}"/>
              </a:ext>
            </a:extLst>
          </p:cNvPr>
          <p:cNvSpPr txBox="1"/>
          <p:nvPr/>
        </p:nvSpPr>
        <p:spPr>
          <a:xfrm>
            <a:off x="5043522" y="1206246"/>
            <a:ext cx="6835276" cy="2708434"/>
          </a:xfrm>
          <a:prstGeom prst="rect">
            <a:avLst/>
          </a:prstGeom>
          <a:noFill/>
        </p:spPr>
        <p:txBody>
          <a:bodyPr wrap="square" lIns="91440" tIns="45720" rIns="91440" bIns="45720" rtlCol="0" anchor="t">
            <a:spAutoFit/>
          </a:bodyPr>
          <a:lstStyle/>
          <a:p>
            <a:r>
              <a:rPr lang="fr-FR" sz="4000">
                <a:latin typeface="Segoe UI Semilight" panose="020B0402040204020203" pitchFamily="34" charset="0"/>
                <a:cs typeface="Segoe UI Semilight" panose="020B0402040204020203" pitchFamily="34" charset="0"/>
              </a:rPr>
              <a:t>Monteur d’échafaudage </a:t>
            </a:r>
          </a:p>
          <a:p>
            <a:endParaRPr lang="fr-FR" sz="900">
              <a:latin typeface="Segoe UI Semilight" panose="020B0402040204020203" pitchFamily="34" charset="0"/>
              <a:cs typeface="Segoe UI Semilight" panose="020B0402040204020203" pitchFamily="34" charset="0"/>
            </a:endParaRPr>
          </a:p>
          <a:p>
            <a:r>
              <a:rPr lang="fr-FR" sz="4000">
                <a:latin typeface="Segoe UI Semilight" panose="020B0402040204020203" pitchFamily="34" charset="0"/>
                <a:cs typeface="Segoe UI Semilight" panose="020B0402040204020203" pitchFamily="34" charset="0"/>
              </a:rPr>
              <a:t>Grutier </a:t>
            </a:r>
          </a:p>
          <a:p>
            <a:endParaRPr lang="fr-FR" sz="900">
              <a:latin typeface="Segoe UI Semilight" panose="020B0402040204020203" pitchFamily="34" charset="0"/>
              <a:cs typeface="Segoe UI Semilight" panose="020B0402040204020203" pitchFamily="34" charset="0"/>
            </a:endParaRPr>
          </a:p>
          <a:p>
            <a:r>
              <a:rPr lang="fr-FR" sz="4000">
                <a:latin typeface="Segoe UI Semilight" panose="020B0402040204020203" pitchFamily="34" charset="0"/>
                <a:cs typeface="Segoe UI Semilight" panose="020B0402040204020203" pitchFamily="34" charset="0"/>
              </a:rPr>
              <a:t>Cordiste</a:t>
            </a:r>
          </a:p>
          <a:p>
            <a:endParaRPr lang="fr-FR" sz="3200">
              <a:latin typeface="Segoe UI Semilight" panose="020B0402040204020203" pitchFamily="34" charset="0"/>
              <a:cs typeface="Segoe UI Semilight" panose="020B0402040204020203" pitchFamily="34" charset="0"/>
            </a:endParaRPr>
          </a:p>
        </p:txBody>
      </p:sp>
      <p:sp>
        <p:nvSpPr>
          <p:cNvPr id="17" name="Organigramme : Délai 16">
            <a:extLst>
              <a:ext uri="{FF2B5EF4-FFF2-40B4-BE49-F238E27FC236}">
                <a16:creationId xmlns:a16="http://schemas.microsoft.com/office/drawing/2014/main" id="{4708EA9D-94BF-4657-9189-220E44D4A80A}"/>
              </a:ext>
            </a:extLst>
          </p:cNvPr>
          <p:cNvSpPr/>
          <p:nvPr/>
        </p:nvSpPr>
        <p:spPr>
          <a:xfrm rot="16200000" flipH="1" flipV="1">
            <a:off x="11168462" y="33285"/>
            <a:ext cx="934296" cy="836108"/>
          </a:xfrm>
          <a:prstGeom prst="flowChartDelay">
            <a:avLst/>
          </a:prstGeom>
          <a:solidFill>
            <a:srgbClr val="800080"/>
          </a:solidFill>
          <a:ln>
            <a:noFill/>
          </a:ln>
          <a:effectLst>
            <a:outerShdw blurRad="4445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800080"/>
              </a:solidFill>
            </a:endParaRPr>
          </a:p>
        </p:txBody>
      </p:sp>
      <p:sp>
        <p:nvSpPr>
          <p:cNvPr id="18" name="Rectangle 17">
            <a:extLst>
              <a:ext uri="{FF2B5EF4-FFF2-40B4-BE49-F238E27FC236}">
                <a16:creationId xmlns:a16="http://schemas.microsoft.com/office/drawing/2014/main" id="{3F2EBDC2-F851-4ECB-8635-ECA1D141BF84}"/>
              </a:ext>
            </a:extLst>
          </p:cNvPr>
          <p:cNvSpPr/>
          <p:nvPr/>
        </p:nvSpPr>
        <p:spPr>
          <a:xfrm>
            <a:off x="9647703" y="0"/>
            <a:ext cx="1569853" cy="646331"/>
          </a:xfrm>
          <a:prstGeom prst="rect">
            <a:avLst/>
          </a:prstGeom>
        </p:spPr>
        <p:txBody>
          <a:bodyPr wrap="none">
            <a:spAutoFit/>
          </a:bodyPr>
          <a:lstStyle/>
          <a:p>
            <a:pPr algn="ctr"/>
            <a:r>
              <a:rPr lang="fr-FR">
                <a:solidFill>
                  <a:srgbClr val="FF6F60"/>
                </a:solidFill>
                <a:latin typeface="Segoe UI Light" panose="020B0502040204020203" pitchFamily="34" charset="0"/>
                <a:cs typeface="Segoe UI Light" panose="020B0502040204020203" pitchFamily="34" charset="0"/>
              </a:rPr>
              <a:t>  </a:t>
            </a:r>
            <a:r>
              <a:rPr lang="fr-FR">
                <a:solidFill>
                  <a:srgbClr val="800080"/>
                </a:solidFill>
                <a:latin typeface="Segoe UI Light" panose="020B0502040204020203" pitchFamily="34" charset="0"/>
                <a:cs typeface="Segoe UI Light" panose="020B0502040204020203" pitchFamily="34" charset="0"/>
              </a:rPr>
              <a:t>Présentation </a:t>
            </a:r>
          </a:p>
          <a:p>
            <a:pPr algn="ctr"/>
            <a:r>
              <a:rPr lang="fr-FR">
                <a:solidFill>
                  <a:srgbClr val="800080"/>
                </a:solidFill>
                <a:latin typeface="Segoe UI Light" panose="020B0502040204020203" pitchFamily="34" charset="0"/>
                <a:cs typeface="Segoe UI Light" panose="020B0502040204020203" pitchFamily="34" charset="0"/>
              </a:rPr>
              <a:t>des métiers</a:t>
            </a:r>
          </a:p>
        </p:txBody>
      </p:sp>
      <p:sp>
        <p:nvSpPr>
          <p:cNvPr id="15" name="Organigramme : Délai 14">
            <a:extLst>
              <a:ext uri="{FF2B5EF4-FFF2-40B4-BE49-F238E27FC236}">
                <a16:creationId xmlns:a16="http://schemas.microsoft.com/office/drawing/2014/main" id="{832F66A1-A25B-443D-879B-2D221C38D7D1}"/>
              </a:ext>
            </a:extLst>
          </p:cNvPr>
          <p:cNvSpPr/>
          <p:nvPr/>
        </p:nvSpPr>
        <p:spPr>
          <a:xfrm rot="2514986" flipH="1">
            <a:off x="7099683" y="2961472"/>
            <a:ext cx="6818575" cy="5457233"/>
          </a:xfrm>
          <a:prstGeom prst="flowChartDelay">
            <a:avLst/>
          </a:prstGeom>
          <a:solidFill>
            <a:srgbClr val="800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fr-FR">
              <a:solidFill>
                <a:srgbClr val="E0A00B"/>
              </a:solidFill>
              <a:cs typeface="Calibri"/>
            </a:endParaRPr>
          </a:p>
        </p:txBody>
      </p:sp>
      <p:sp>
        <p:nvSpPr>
          <p:cNvPr id="3" name="ZoneTexte 2"/>
          <p:cNvSpPr txBox="1"/>
          <p:nvPr/>
        </p:nvSpPr>
        <p:spPr>
          <a:xfrm>
            <a:off x="7644899" y="2981642"/>
            <a:ext cx="4085685" cy="3139321"/>
          </a:xfrm>
          <a:prstGeom prst="rect">
            <a:avLst/>
          </a:prstGeom>
          <a:noFill/>
        </p:spPr>
        <p:txBody>
          <a:bodyPr wrap="square" rtlCol="0">
            <a:spAutoFit/>
          </a:bodyPr>
          <a:lstStyle/>
          <a:p>
            <a:pPr algn="r"/>
            <a:r>
              <a:rPr lang="fr-FR" sz="6600">
                <a:solidFill>
                  <a:schemeClr val="bg1"/>
                </a:solidFill>
                <a:latin typeface="Segoe UI Black" panose="020B0A02040204020203" pitchFamily="34" charset="0"/>
                <a:ea typeface="Segoe UI Black" panose="020B0A02040204020203" pitchFamily="34" charset="0"/>
              </a:rPr>
              <a:t>Les autres métiers </a:t>
            </a:r>
          </a:p>
        </p:txBody>
      </p:sp>
    </p:spTree>
    <p:extLst>
      <p:ext uri="{BB962C8B-B14F-4D97-AF65-F5344CB8AC3E}">
        <p14:creationId xmlns:p14="http://schemas.microsoft.com/office/powerpoint/2010/main" val="2468693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ZoneTexte 22"/>
          <p:cNvSpPr txBox="1"/>
          <p:nvPr/>
        </p:nvSpPr>
        <p:spPr>
          <a:xfrm>
            <a:off x="6153946" y="4090955"/>
            <a:ext cx="4303919" cy="1173707"/>
          </a:xfrm>
          <a:prstGeom prst="rect">
            <a:avLst/>
          </a:prstGeom>
          <a:noFill/>
        </p:spPr>
        <p:txBody>
          <a:bodyPr wrap="square" rtlCol="0">
            <a:spAutoFit/>
          </a:bodyPr>
          <a:lstStyle/>
          <a:p>
            <a:endParaRPr lang="fr-FR"/>
          </a:p>
        </p:txBody>
      </p:sp>
      <p:sp>
        <p:nvSpPr>
          <p:cNvPr id="9" name="ZoneTexte 8"/>
          <p:cNvSpPr txBox="1"/>
          <p:nvPr/>
        </p:nvSpPr>
        <p:spPr>
          <a:xfrm>
            <a:off x="1999012" y="934298"/>
            <a:ext cx="6440772" cy="769441"/>
          </a:xfrm>
          <a:prstGeom prst="rect">
            <a:avLst/>
          </a:prstGeom>
          <a:noFill/>
        </p:spPr>
        <p:txBody>
          <a:bodyPr wrap="square" lIns="91440" tIns="45720" rIns="91440" bIns="45720" rtlCol="0" anchor="t">
            <a:spAutoFit/>
          </a:bodyPr>
          <a:lstStyle/>
          <a:p>
            <a:r>
              <a:rPr lang="fr-FR" sz="4400">
                <a:latin typeface="Segoe UI Black" panose="020B0A02040204020203" pitchFamily="34" charset="0"/>
                <a:ea typeface="Segoe UI Black" panose="020B0A02040204020203" pitchFamily="34" charset="0"/>
                <a:cs typeface="Segoe UI Semibold"/>
              </a:rPr>
              <a:t>Les étapes d’un projet</a:t>
            </a:r>
            <a:r>
              <a:rPr lang="fr-FR" sz="4400">
                <a:solidFill>
                  <a:srgbClr val="FF6F60"/>
                </a:solidFill>
                <a:latin typeface="Franklin Gothic Heavy"/>
              </a:rPr>
              <a:t> </a:t>
            </a:r>
            <a:endParaRPr lang="fr-FR" sz="4400">
              <a:solidFill>
                <a:srgbClr val="FF6F60"/>
              </a:solidFill>
              <a:latin typeface="Franklin Gothic Heavy" panose="020B0903020102020204" pitchFamily="34" charset="0"/>
            </a:endParaRPr>
          </a:p>
        </p:txBody>
      </p:sp>
      <p:sp>
        <p:nvSpPr>
          <p:cNvPr id="11" name="ZoneTexte 10"/>
          <p:cNvSpPr txBox="1"/>
          <p:nvPr/>
        </p:nvSpPr>
        <p:spPr>
          <a:xfrm>
            <a:off x="2012859" y="2171993"/>
            <a:ext cx="3828983" cy="1261884"/>
          </a:xfrm>
          <a:prstGeom prst="rect">
            <a:avLst/>
          </a:prstGeom>
          <a:noFill/>
        </p:spPr>
        <p:txBody>
          <a:bodyPr wrap="square" lIns="91440" tIns="45720" rIns="91440" bIns="45720" rtlCol="0" anchor="t">
            <a:spAutoFit/>
          </a:bodyPr>
          <a:lstStyle/>
          <a:p>
            <a:r>
              <a:rPr lang="fr-FR" sz="4000">
                <a:latin typeface="Segoe UI Semibold"/>
                <a:cs typeface="Segoe UI Semibold"/>
              </a:rPr>
              <a:t>Le commercial</a:t>
            </a:r>
          </a:p>
          <a:p>
            <a:endParaRPr lang="fr-FR" sz="3600">
              <a:latin typeface="Franklin Gothic Demi" panose="020B0703020102020204" pitchFamily="34" charset="0"/>
            </a:endParaRPr>
          </a:p>
        </p:txBody>
      </p:sp>
      <p:sp>
        <p:nvSpPr>
          <p:cNvPr id="2" name="Organigramme : Délai 1">
            <a:extLst>
              <a:ext uri="{FF2B5EF4-FFF2-40B4-BE49-F238E27FC236}">
                <a16:creationId xmlns:a16="http://schemas.microsoft.com/office/drawing/2014/main" id="{8E856C84-6C0C-43CB-A85C-C3DD5239FF34}"/>
              </a:ext>
            </a:extLst>
          </p:cNvPr>
          <p:cNvSpPr/>
          <p:nvPr/>
        </p:nvSpPr>
        <p:spPr>
          <a:xfrm rot="8760000" flipV="1">
            <a:off x="7239390" y="972745"/>
            <a:ext cx="6818575" cy="5457233"/>
          </a:xfrm>
          <a:prstGeom prst="flowChartDelay">
            <a:avLst/>
          </a:prstGeom>
          <a:solidFill>
            <a:srgbClr val="FBE5D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F04B9C6F-5B0A-403B-9E34-5A6A177727F5}"/>
              </a:ext>
            </a:extLst>
          </p:cNvPr>
          <p:cNvSpPr txBox="1"/>
          <p:nvPr/>
        </p:nvSpPr>
        <p:spPr>
          <a:xfrm>
            <a:off x="5913083" y="3059903"/>
            <a:ext cx="4420031"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fr-FR" sz="2200">
                <a:latin typeface="Segoe UI Semibold"/>
                <a:cs typeface="Segoe UI Semibold"/>
              </a:rPr>
              <a:t>Il prospecte pour l’entreprise et conduit la phase commerciale d’une affaire depuis son origine jusqu’à la signature du contrat avec le client</a:t>
            </a:r>
            <a:endParaRPr lang="en-US" sz="2200">
              <a:latin typeface="Segoe UI Semibold"/>
              <a:cs typeface="Segoe UI Semibold"/>
            </a:endParaRPr>
          </a:p>
          <a:p>
            <a:pPr algn="l"/>
            <a:endParaRPr lang="fr-FR">
              <a:cs typeface="Calibri"/>
            </a:endParaRPr>
          </a:p>
        </p:txBody>
      </p:sp>
      <p:sp>
        <p:nvSpPr>
          <p:cNvPr id="13" name="Organigramme : Délai 12">
            <a:extLst>
              <a:ext uri="{FF2B5EF4-FFF2-40B4-BE49-F238E27FC236}">
                <a16:creationId xmlns:a16="http://schemas.microsoft.com/office/drawing/2014/main" id="{ED82D477-C175-4E62-822A-5987DC3FF3D4}"/>
              </a:ext>
            </a:extLst>
          </p:cNvPr>
          <p:cNvSpPr/>
          <p:nvPr/>
        </p:nvSpPr>
        <p:spPr>
          <a:xfrm rot="16200000" flipH="1" flipV="1">
            <a:off x="55702" y="49096"/>
            <a:ext cx="934296" cy="836108"/>
          </a:xfrm>
          <a:prstGeom prst="flowChartDelay">
            <a:avLst/>
          </a:prstGeom>
          <a:solidFill>
            <a:srgbClr val="800080"/>
          </a:solidFill>
          <a:ln>
            <a:noFill/>
          </a:ln>
          <a:effectLst>
            <a:outerShdw blurRad="4445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6F60"/>
              </a:solidFill>
            </a:endParaRPr>
          </a:p>
        </p:txBody>
      </p:sp>
      <p:sp>
        <p:nvSpPr>
          <p:cNvPr id="14" name="Rectangle 13">
            <a:extLst>
              <a:ext uri="{FF2B5EF4-FFF2-40B4-BE49-F238E27FC236}">
                <a16:creationId xmlns:a16="http://schemas.microsoft.com/office/drawing/2014/main" id="{EC550CAA-097E-432D-A1BE-088D3CBD3EE5}"/>
              </a:ext>
            </a:extLst>
          </p:cNvPr>
          <p:cNvSpPr/>
          <p:nvPr/>
        </p:nvSpPr>
        <p:spPr>
          <a:xfrm>
            <a:off x="835236" y="124150"/>
            <a:ext cx="1569853" cy="646331"/>
          </a:xfrm>
          <a:prstGeom prst="rect">
            <a:avLst/>
          </a:prstGeom>
        </p:spPr>
        <p:txBody>
          <a:bodyPr wrap="none">
            <a:spAutoFit/>
          </a:bodyPr>
          <a:lstStyle/>
          <a:p>
            <a:pPr algn="ctr"/>
            <a:r>
              <a:rPr lang="fr-FR">
                <a:solidFill>
                  <a:srgbClr val="800080"/>
                </a:solidFill>
                <a:latin typeface="Segoe UI Light" panose="020B0502040204020203" pitchFamily="34" charset="0"/>
                <a:cs typeface="Segoe UI Light" panose="020B0502040204020203" pitchFamily="34" charset="0"/>
              </a:rPr>
              <a:t>  Présentation </a:t>
            </a:r>
          </a:p>
          <a:p>
            <a:pPr algn="ctr"/>
            <a:r>
              <a:rPr lang="fr-FR">
                <a:solidFill>
                  <a:srgbClr val="800080"/>
                </a:solidFill>
                <a:latin typeface="Segoe UI Light" panose="020B0502040204020203" pitchFamily="34" charset="0"/>
                <a:cs typeface="Segoe UI Light" panose="020B0502040204020203" pitchFamily="34" charset="0"/>
              </a:rPr>
              <a:t>des métiers</a:t>
            </a:r>
          </a:p>
        </p:txBody>
      </p:sp>
    </p:spTree>
    <p:extLst>
      <p:ext uri="{BB962C8B-B14F-4D97-AF65-F5344CB8AC3E}">
        <p14:creationId xmlns:p14="http://schemas.microsoft.com/office/powerpoint/2010/main" val="707131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ZoneTexte 4"/>
          <p:cNvSpPr txBox="1"/>
          <p:nvPr/>
        </p:nvSpPr>
        <p:spPr>
          <a:xfrm>
            <a:off x="4405174" y="152917"/>
            <a:ext cx="7284070" cy="1374735"/>
          </a:xfrm>
          <a:prstGeom prst="rect">
            <a:avLst/>
          </a:prstGeom>
          <a:noFill/>
        </p:spPr>
        <p:txBody>
          <a:bodyPr wrap="square" lIns="91440" tIns="45720" rIns="91440" bIns="45720" rtlCol="0" anchor="t">
            <a:spAutoFit/>
          </a:bodyPr>
          <a:lstStyle/>
          <a:p>
            <a:pPr algn="r">
              <a:lnSpc>
                <a:spcPts val="5000"/>
              </a:lnSpc>
            </a:pPr>
            <a:r>
              <a:rPr lang="fr-FR" sz="4400">
                <a:latin typeface="Segoe UI Black" panose="020B0A02040204020203" pitchFamily="34" charset="0"/>
                <a:ea typeface="Segoe UI Black" panose="020B0A02040204020203" pitchFamily="34" charset="0"/>
                <a:cs typeface="Segoe UI Semibold"/>
              </a:rPr>
              <a:t>Les étapes </a:t>
            </a:r>
          </a:p>
          <a:p>
            <a:pPr algn="r">
              <a:lnSpc>
                <a:spcPts val="5000"/>
              </a:lnSpc>
            </a:pPr>
            <a:r>
              <a:rPr lang="fr-FR" sz="4400">
                <a:latin typeface="Segoe UI Black" panose="020B0A02040204020203" pitchFamily="34" charset="0"/>
                <a:ea typeface="Segoe UI Black" panose="020B0A02040204020203" pitchFamily="34" charset="0"/>
                <a:cs typeface="Segoe UI Semibold"/>
              </a:rPr>
              <a:t>    d’un projet</a:t>
            </a:r>
            <a:r>
              <a:rPr lang="fr-FR" sz="3200">
                <a:latin typeface="Segoe UI Semibold"/>
                <a:cs typeface="Segoe UI Semibold"/>
              </a:rPr>
              <a:t> </a:t>
            </a:r>
          </a:p>
        </p:txBody>
      </p:sp>
      <p:sp>
        <p:nvSpPr>
          <p:cNvPr id="3" name="ZoneTexte 2"/>
          <p:cNvSpPr txBox="1"/>
          <p:nvPr/>
        </p:nvSpPr>
        <p:spPr>
          <a:xfrm>
            <a:off x="4740766" y="2321488"/>
            <a:ext cx="4147930" cy="984885"/>
          </a:xfrm>
          <a:prstGeom prst="rect">
            <a:avLst/>
          </a:prstGeom>
          <a:noFill/>
        </p:spPr>
        <p:txBody>
          <a:bodyPr wrap="square" lIns="91440" tIns="45720" rIns="91440" bIns="45720" rtlCol="0" anchor="t">
            <a:spAutoFit/>
          </a:bodyPr>
          <a:lstStyle/>
          <a:p>
            <a:r>
              <a:rPr lang="fr-FR" sz="4000">
                <a:latin typeface="Segoe UI Semibold"/>
                <a:cs typeface="Segoe UI Semibold"/>
              </a:rPr>
              <a:t>Les études</a:t>
            </a:r>
          </a:p>
          <a:p>
            <a:endParaRPr lang="fr-FR"/>
          </a:p>
        </p:txBody>
      </p:sp>
      <p:sp>
        <p:nvSpPr>
          <p:cNvPr id="10" name="Organigramme : Délai 9">
            <a:extLst>
              <a:ext uri="{FF2B5EF4-FFF2-40B4-BE49-F238E27FC236}">
                <a16:creationId xmlns:a16="http://schemas.microsoft.com/office/drawing/2014/main" id="{14640280-95B7-48C7-93DC-B64B688F964D}"/>
              </a:ext>
            </a:extLst>
          </p:cNvPr>
          <p:cNvSpPr/>
          <p:nvPr/>
        </p:nvSpPr>
        <p:spPr>
          <a:xfrm rot="13027552" flipV="1">
            <a:off x="6969314" y="3181580"/>
            <a:ext cx="6818575" cy="5457233"/>
          </a:xfrm>
          <a:prstGeom prst="flowChartDelay">
            <a:avLst/>
          </a:prstGeom>
          <a:solidFill>
            <a:srgbClr val="FBE5D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078E22E0-B430-4206-AD34-8BBD9B619AEB}"/>
              </a:ext>
            </a:extLst>
          </p:cNvPr>
          <p:cNvSpPr txBox="1"/>
          <p:nvPr/>
        </p:nvSpPr>
        <p:spPr>
          <a:xfrm>
            <a:off x="7531261" y="3894881"/>
            <a:ext cx="4354007"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r-FR" sz="3200">
                <a:latin typeface="Segoe UI Semibold"/>
                <a:cs typeface="Segoe UI Semibold"/>
              </a:rPr>
              <a:t>Le métreur</a:t>
            </a:r>
            <a:r>
              <a:rPr lang="fr-FR" sz="3200">
                <a:solidFill>
                  <a:srgbClr val="6A7364"/>
                </a:solidFill>
                <a:latin typeface="Segoe UI Semibold"/>
                <a:cs typeface="Segoe UI Semibold"/>
              </a:rPr>
              <a:t> </a:t>
            </a:r>
            <a:endParaRPr lang="en-US" sz="3200">
              <a:solidFill>
                <a:srgbClr val="6A7364"/>
              </a:solidFill>
              <a:ea typeface="+mn-lt"/>
              <a:cs typeface="+mn-lt"/>
            </a:endParaRPr>
          </a:p>
          <a:p>
            <a:pPr algn="ctr"/>
            <a:r>
              <a:rPr lang="fr-FR" sz="2000">
                <a:latin typeface="Segoe UI Semibold"/>
                <a:cs typeface="Segoe UI Semibold"/>
              </a:rPr>
              <a:t>Il chiffre les surfaces sur plan ou sur site, détermine les quantités de matériaux ainsi que le personnel nécessaire à l’ouvrage </a:t>
            </a:r>
          </a:p>
          <a:p>
            <a:pPr algn="ctr"/>
            <a:r>
              <a:rPr lang="fr-FR" sz="2000">
                <a:latin typeface="Segoe UI Semibold"/>
                <a:cs typeface="Segoe UI Semibold"/>
              </a:rPr>
              <a:t>et établit les devis.</a:t>
            </a:r>
          </a:p>
        </p:txBody>
      </p:sp>
      <p:sp>
        <p:nvSpPr>
          <p:cNvPr id="15" name="Organigramme : Délai 14">
            <a:extLst>
              <a:ext uri="{FF2B5EF4-FFF2-40B4-BE49-F238E27FC236}">
                <a16:creationId xmlns:a16="http://schemas.microsoft.com/office/drawing/2014/main" id="{7B21588D-6C08-4953-9799-D65CCFFB3CB5}"/>
              </a:ext>
            </a:extLst>
          </p:cNvPr>
          <p:cNvSpPr/>
          <p:nvPr/>
        </p:nvSpPr>
        <p:spPr>
          <a:xfrm rot="8572448" flipH="1" flipV="1">
            <a:off x="-1683540" y="3433328"/>
            <a:ext cx="7772097" cy="5812555"/>
          </a:xfrm>
          <a:prstGeom prst="flowChartDelay">
            <a:avLst/>
          </a:prstGeom>
          <a:solidFill>
            <a:srgbClr val="800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fr-FR">
              <a:solidFill>
                <a:srgbClr val="800080"/>
              </a:solidFill>
              <a:cs typeface="Calibri"/>
            </a:endParaRPr>
          </a:p>
        </p:txBody>
      </p:sp>
      <p:sp>
        <p:nvSpPr>
          <p:cNvPr id="16" name="ZoneTexte 15">
            <a:extLst>
              <a:ext uri="{FF2B5EF4-FFF2-40B4-BE49-F238E27FC236}">
                <a16:creationId xmlns:a16="http://schemas.microsoft.com/office/drawing/2014/main" id="{D0ECC7BF-257D-4B1D-A88D-82C38AA7310D}"/>
              </a:ext>
            </a:extLst>
          </p:cNvPr>
          <p:cNvSpPr txBox="1"/>
          <p:nvPr/>
        </p:nvSpPr>
        <p:spPr>
          <a:xfrm>
            <a:off x="655142" y="3895893"/>
            <a:ext cx="4749476"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3200">
                <a:solidFill>
                  <a:srgbClr val="FBE5D6"/>
                </a:solidFill>
                <a:latin typeface="Segoe UI Semibold"/>
                <a:cs typeface="Segoe UI Semibold"/>
              </a:rPr>
              <a:t>Le dessinateur projeteur</a:t>
            </a:r>
            <a:endParaRPr lang="fr-FR" sz="3200">
              <a:solidFill>
                <a:srgbClr val="FBE5D6"/>
              </a:solidFill>
              <a:latin typeface="Calibri" panose="020F0502020204030204"/>
              <a:cs typeface="Calibri" panose="020F0502020204030204"/>
            </a:endParaRPr>
          </a:p>
          <a:p>
            <a:pPr algn="ctr"/>
            <a:r>
              <a:rPr lang="fr-FR" sz="2000">
                <a:solidFill>
                  <a:srgbClr val="FBE5D6"/>
                </a:solidFill>
                <a:latin typeface="Segoe UI Semibold"/>
                <a:cs typeface="Segoe UI Semibold"/>
              </a:rPr>
              <a:t>Il transpose en dessins précis et détaillés un croquis ou avant-projet, en faisant appel à la conception et au dessin assistés par ordinateur (CAO/DAO).</a:t>
            </a:r>
          </a:p>
        </p:txBody>
      </p:sp>
      <p:sp>
        <p:nvSpPr>
          <p:cNvPr id="14" name="Organigramme : Délai 13">
            <a:extLst>
              <a:ext uri="{FF2B5EF4-FFF2-40B4-BE49-F238E27FC236}">
                <a16:creationId xmlns:a16="http://schemas.microsoft.com/office/drawing/2014/main" id="{2EED7265-6DF2-40BC-A636-9A8109AF2E6C}"/>
              </a:ext>
            </a:extLst>
          </p:cNvPr>
          <p:cNvSpPr/>
          <p:nvPr/>
        </p:nvSpPr>
        <p:spPr>
          <a:xfrm rot="16200000" flipH="1" flipV="1">
            <a:off x="55702" y="49096"/>
            <a:ext cx="934296" cy="836108"/>
          </a:xfrm>
          <a:prstGeom prst="flowChartDelay">
            <a:avLst/>
          </a:prstGeom>
          <a:solidFill>
            <a:srgbClr val="800080"/>
          </a:solidFill>
          <a:ln>
            <a:noFill/>
          </a:ln>
          <a:effectLst>
            <a:outerShdw blurRad="4445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6F60"/>
              </a:solidFill>
            </a:endParaRPr>
          </a:p>
        </p:txBody>
      </p:sp>
      <p:sp>
        <p:nvSpPr>
          <p:cNvPr id="17" name="Rectangle 16">
            <a:extLst>
              <a:ext uri="{FF2B5EF4-FFF2-40B4-BE49-F238E27FC236}">
                <a16:creationId xmlns:a16="http://schemas.microsoft.com/office/drawing/2014/main" id="{C3DA9623-0574-45B8-8286-B262772B87F9}"/>
              </a:ext>
            </a:extLst>
          </p:cNvPr>
          <p:cNvSpPr/>
          <p:nvPr/>
        </p:nvSpPr>
        <p:spPr>
          <a:xfrm>
            <a:off x="835236" y="124150"/>
            <a:ext cx="1569853" cy="646331"/>
          </a:xfrm>
          <a:prstGeom prst="rect">
            <a:avLst/>
          </a:prstGeom>
        </p:spPr>
        <p:txBody>
          <a:bodyPr wrap="none">
            <a:spAutoFit/>
          </a:bodyPr>
          <a:lstStyle/>
          <a:p>
            <a:pPr algn="ctr"/>
            <a:r>
              <a:rPr lang="fr-FR">
                <a:solidFill>
                  <a:srgbClr val="800080"/>
                </a:solidFill>
                <a:latin typeface="Segoe UI Light" panose="020B0502040204020203" pitchFamily="34" charset="0"/>
                <a:cs typeface="Segoe UI Light" panose="020B0502040204020203" pitchFamily="34" charset="0"/>
              </a:rPr>
              <a:t>  Présentation </a:t>
            </a:r>
          </a:p>
          <a:p>
            <a:pPr algn="ctr"/>
            <a:r>
              <a:rPr lang="fr-FR">
                <a:solidFill>
                  <a:srgbClr val="800080"/>
                </a:solidFill>
                <a:latin typeface="Segoe UI Light" panose="020B0502040204020203" pitchFamily="34" charset="0"/>
                <a:cs typeface="Segoe UI Light" panose="020B0502040204020203" pitchFamily="34" charset="0"/>
              </a:rPr>
              <a:t>des métiers</a:t>
            </a:r>
          </a:p>
        </p:txBody>
      </p:sp>
    </p:spTree>
    <p:extLst>
      <p:ext uri="{BB962C8B-B14F-4D97-AF65-F5344CB8AC3E}">
        <p14:creationId xmlns:p14="http://schemas.microsoft.com/office/powerpoint/2010/main" val="285134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ZoneTexte 4"/>
          <p:cNvSpPr txBox="1"/>
          <p:nvPr/>
        </p:nvSpPr>
        <p:spPr>
          <a:xfrm>
            <a:off x="5007140" y="488052"/>
            <a:ext cx="6411459" cy="769441"/>
          </a:xfrm>
          <a:prstGeom prst="rect">
            <a:avLst/>
          </a:prstGeom>
          <a:noFill/>
        </p:spPr>
        <p:txBody>
          <a:bodyPr wrap="square" lIns="91440" tIns="45720" rIns="91440" bIns="45720" rtlCol="0" anchor="t">
            <a:spAutoFit/>
          </a:bodyPr>
          <a:lstStyle/>
          <a:p>
            <a:r>
              <a:rPr lang="fr-FR" sz="4400">
                <a:latin typeface="Segoe UI Black" panose="020B0A02040204020203" pitchFamily="34" charset="0"/>
                <a:ea typeface="Segoe UI Black" panose="020B0A02040204020203" pitchFamily="34" charset="0"/>
                <a:cs typeface="Segoe UI Semibold"/>
              </a:rPr>
              <a:t>Les étapes d’un projet </a:t>
            </a:r>
          </a:p>
        </p:txBody>
      </p:sp>
      <p:sp>
        <p:nvSpPr>
          <p:cNvPr id="3" name="ZoneTexte 2"/>
          <p:cNvSpPr txBox="1"/>
          <p:nvPr/>
        </p:nvSpPr>
        <p:spPr>
          <a:xfrm>
            <a:off x="8026044" y="1274491"/>
            <a:ext cx="3417200" cy="1046440"/>
          </a:xfrm>
          <a:prstGeom prst="rect">
            <a:avLst/>
          </a:prstGeom>
          <a:noFill/>
        </p:spPr>
        <p:txBody>
          <a:bodyPr wrap="square" lIns="91440" tIns="45720" rIns="91440" bIns="45720" rtlCol="0" anchor="t">
            <a:spAutoFit/>
          </a:bodyPr>
          <a:lstStyle/>
          <a:p>
            <a:r>
              <a:rPr lang="fr-FR" sz="4000">
                <a:latin typeface="Segoe UI Semibold"/>
                <a:cs typeface="Segoe UI Semibold"/>
              </a:rPr>
              <a:t>La réalisation</a:t>
            </a:r>
            <a:r>
              <a:rPr lang="fr-FR" sz="4400">
                <a:solidFill>
                  <a:srgbClr val="FF6F60"/>
                </a:solidFill>
                <a:latin typeface="Franklin Gothic Heavy"/>
              </a:rPr>
              <a:t> </a:t>
            </a:r>
            <a:endParaRPr lang="fr-FR" sz="4400">
              <a:solidFill>
                <a:srgbClr val="FF6F60"/>
              </a:solidFill>
              <a:latin typeface="Franklin Gothic Heavy" panose="020B0903020102020204" pitchFamily="34" charset="0"/>
            </a:endParaRPr>
          </a:p>
          <a:p>
            <a:endParaRPr lang="fr-FR">
              <a:solidFill>
                <a:srgbClr val="FF6F60"/>
              </a:solidFill>
            </a:endParaRPr>
          </a:p>
        </p:txBody>
      </p:sp>
      <p:sp>
        <p:nvSpPr>
          <p:cNvPr id="2" name="Ellipse 1">
            <a:extLst>
              <a:ext uri="{FF2B5EF4-FFF2-40B4-BE49-F238E27FC236}">
                <a16:creationId xmlns:a16="http://schemas.microsoft.com/office/drawing/2014/main" id="{E2F54B29-DDA4-4D50-B9BE-FF01E810715A}"/>
              </a:ext>
            </a:extLst>
          </p:cNvPr>
          <p:cNvSpPr/>
          <p:nvPr/>
        </p:nvSpPr>
        <p:spPr>
          <a:xfrm>
            <a:off x="-1227053" y="48174"/>
            <a:ext cx="3723189" cy="3578505"/>
          </a:xfrm>
          <a:prstGeom prst="ellipse">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ZoneTexte 7">
            <a:extLst>
              <a:ext uri="{FF2B5EF4-FFF2-40B4-BE49-F238E27FC236}">
                <a16:creationId xmlns:a16="http://schemas.microsoft.com/office/drawing/2014/main" id="{E132A159-F2C8-46AC-9A79-79199C6C7714}"/>
              </a:ext>
            </a:extLst>
          </p:cNvPr>
          <p:cNvSpPr txBox="1"/>
          <p:nvPr/>
        </p:nvSpPr>
        <p:spPr>
          <a:xfrm>
            <a:off x="1659539" y="2891215"/>
            <a:ext cx="144104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a:latin typeface="Segoe UI Light"/>
                <a:cs typeface="Calibri"/>
              </a:rPr>
              <a:t> </a:t>
            </a:r>
            <a:endParaRPr lang="fr-FR">
              <a:cs typeface="Calibri"/>
            </a:endParaRPr>
          </a:p>
        </p:txBody>
      </p:sp>
      <p:sp>
        <p:nvSpPr>
          <p:cNvPr id="11" name="ZoneTexte 10">
            <a:extLst>
              <a:ext uri="{FF2B5EF4-FFF2-40B4-BE49-F238E27FC236}">
                <a16:creationId xmlns:a16="http://schemas.microsoft.com/office/drawing/2014/main" id="{4742FAE2-DB94-41AF-8088-B2E3B063DF29}"/>
              </a:ext>
            </a:extLst>
          </p:cNvPr>
          <p:cNvSpPr txBox="1"/>
          <p:nvPr/>
        </p:nvSpPr>
        <p:spPr>
          <a:xfrm>
            <a:off x="5948268" y="1883402"/>
            <a:ext cx="18172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a:latin typeface="Segoe UI Light"/>
                <a:cs typeface="Segoe UI Light"/>
              </a:rPr>
              <a:t> </a:t>
            </a:r>
            <a:endParaRPr lang="fr-FR">
              <a:cs typeface="Calibri"/>
            </a:endParaRPr>
          </a:p>
        </p:txBody>
      </p:sp>
      <p:sp>
        <p:nvSpPr>
          <p:cNvPr id="16" name="Organigramme : Délai 15">
            <a:extLst>
              <a:ext uri="{FF2B5EF4-FFF2-40B4-BE49-F238E27FC236}">
                <a16:creationId xmlns:a16="http://schemas.microsoft.com/office/drawing/2014/main" id="{EA7FED8C-864C-497B-A332-C6C759B8D484}"/>
              </a:ext>
            </a:extLst>
          </p:cNvPr>
          <p:cNvSpPr/>
          <p:nvPr/>
        </p:nvSpPr>
        <p:spPr>
          <a:xfrm rot="16200000" flipH="1" flipV="1">
            <a:off x="55702" y="49096"/>
            <a:ext cx="934296" cy="836108"/>
          </a:xfrm>
          <a:prstGeom prst="flowChartDelay">
            <a:avLst/>
          </a:prstGeom>
          <a:solidFill>
            <a:srgbClr val="800080"/>
          </a:solidFill>
          <a:ln>
            <a:noFill/>
          </a:ln>
          <a:effectLst>
            <a:outerShdw blurRad="4445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6F60"/>
              </a:solidFill>
            </a:endParaRPr>
          </a:p>
        </p:txBody>
      </p:sp>
      <p:sp>
        <p:nvSpPr>
          <p:cNvPr id="17" name="Rectangle 16">
            <a:extLst>
              <a:ext uri="{FF2B5EF4-FFF2-40B4-BE49-F238E27FC236}">
                <a16:creationId xmlns:a16="http://schemas.microsoft.com/office/drawing/2014/main" id="{BF267534-6F64-4570-9560-2703492984FC}"/>
              </a:ext>
            </a:extLst>
          </p:cNvPr>
          <p:cNvSpPr/>
          <p:nvPr/>
        </p:nvSpPr>
        <p:spPr>
          <a:xfrm>
            <a:off x="835236" y="124150"/>
            <a:ext cx="1569853" cy="646331"/>
          </a:xfrm>
          <a:prstGeom prst="rect">
            <a:avLst/>
          </a:prstGeom>
        </p:spPr>
        <p:txBody>
          <a:bodyPr wrap="none">
            <a:spAutoFit/>
          </a:bodyPr>
          <a:lstStyle/>
          <a:p>
            <a:pPr algn="ctr"/>
            <a:r>
              <a:rPr lang="fr-FR">
                <a:solidFill>
                  <a:srgbClr val="800080"/>
                </a:solidFill>
                <a:latin typeface="Segoe UI Light" panose="020B0502040204020203" pitchFamily="34" charset="0"/>
                <a:cs typeface="Segoe UI Light" panose="020B0502040204020203" pitchFamily="34" charset="0"/>
              </a:rPr>
              <a:t>  Présentation </a:t>
            </a:r>
          </a:p>
          <a:p>
            <a:pPr algn="ctr"/>
            <a:r>
              <a:rPr lang="fr-FR">
                <a:solidFill>
                  <a:srgbClr val="800080"/>
                </a:solidFill>
                <a:latin typeface="Segoe UI Light" panose="020B0502040204020203" pitchFamily="34" charset="0"/>
                <a:cs typeface="Segoe UI Light" panose="020B0502040204020203" pitchFamily="34" charset="0"/>
              </a:rPr>
              <a:t>des métiers</a:t>
            </a:r>
          </a:p>
        </p:txBody>
      </p:sp>
      <p:sp>
        <p:nvSpPr>
          <p:cNvPr id="21" name="Organigramme : Délai 20">
            <a:extLst>
              <a:ext uri="{FF2B5EF4-FFF2-40B4-BE49-F238E27FC236}">
                <a16:creationId xmlns:a16="http://schemas.microsoft.com/office/drawing/2014/main" id="{7B21588D-6C08-4953-9799-D65CCFFB3CB5}"/>
              </a:ext>
            </a:extLst>
          </p:cNvPr>
          <p:cNvSpPr/>
          <p:nvPr/>
        </p:nvSpPr>
        <p:spPr>
          <a:xfrm rot="19639050" flipH="1" flipV="1">
            <a:off x="10200828" y="2933493"/>
            <a:ext cx="5452999" cy="3966205"/>
          </a:xfrm>
          <a:prstGeom prst="flowChartDelay">
            <a:avLst/>
          </a:prstGeom>
          <a:solidFill>
            <a:srgbClr val="80008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fr-FR">
              <a:solidFill>
                <a:srgbClr val="ADBCDB"/>
              </a:solidFill>
              <a:cs typeface="Calibri"/>
            </a:endParaRPr>
          </a:p>
        </p:txBody>
      </p:sp>
      <p:grpSp>
        <p:nvGrpSpPr>
          <p:cNvPr id="22" name="Group 1">
            <a:extLst>
              <a:ext uri="{FF2B5EF4-FFF2-40B4-BE49-F238E27FC236}">
                <a16:creationId xmlns:a16="http://schemas.microsoft.com/office/drawing/2014/main" id="{30056AB7-B4F0-480A-85CC-A36671ACB9AF}"/>
              </a:ext>
            </a:extLst>
          </p:cNvPr>
          <p:cNvGrpSpPr/>
          <p:nvPr/>
        </p:nvGrpSpPr>
        <p:grpSpPr>
          <a:xfrm>
            <a:off x="2955890" y="1797711"/>
            <a:ext cx="4238625" cy="4237038"/>
            <a:chOff x="3975101" y="1751013"/>
            <a:chExt cx="4238625" cy="4237038"/>
          </a:xfrm>
        </p:grpSpPr>
        <p:sp>
          <p:nvSpPr>
            <p:cNvPr id="23" name="Freeform 5">
              <a:extLst>
                <a:ext uri="{FF2B5EF4-FFF2-40B4-BE49-F238E27FC236}">
                  <a16:creationId xmlns:a16="http://schemas.microsoft.com/office/drawing/2014/main" id="{DF242EC5-F050-436A-A410-571407FE4577}"/>
                </a:ext>
              </a:extLst>
            </p:cNvPr>
            <p:cNvSpPr>
              <a:spLocks/>
            </p:cNvSpPr>
            <p:nvPr/>
          </p:nvSpPr>
          <p:spPr bwMode="auto">
            <a:xfrm>
              <a:off x="6081713" y="1754188"/>
              <a:ext cx="2127250" cy="2120900"/>
            </a:xfrm>
            <a:custGeom>
              <a:avLst/>
              <a:gdLst>
                <a:gd name="T0" fmla="*/ 1584 w 1584"/>
                <a:gd name="T1" fmla="*/ 1580 h 1580"/>
                <a:gd name="T2" fmla="*/ 1584 w 1584"/>
                <a:gd name="T3" fmla="*/ 1576 h 1580"/>
                <a:gd name="T4" fmla="*/ 8 w 1584"/>
                <a:gd name="T5" fmla="*/ 0 h 1580"/>
                <a:gd name="T6" fmla="*/ 0 w 1584"/>
                <a:gd name="T7" fmla="*/ 0 h 1580"/>
                <a:gd name="T8" fmla="*/ 0 w 1584"/>
                <a:gd name="T9" fmla="*/ 1580 h 1580"/>
                <a:gd name="T10" fmla="*/ 1584 w 1584"/>
                <a:gd name="T11" fmla="*/ 1580 h 1580"/>
              </a:gdLst>
              <a:ahLst/>
              <a:cxnLst>
                <a:cxn ang="0">
                  <a:pos x="T0" y="T1"/>
                </a:cxn>
                <a:cxn ang="0">
                  <a:pos x="T2" y="T3"/>
                </a:cxn>
                <a:cxn ang="0">
                  <a:pos x="T4" y="T5"/>
                </a:cxn>
                <a:cxn ang="0">
                  <a:pos x="T6" y="T7"/>
                </a:cxn>
                <a:cxn ang="0">
                  <a:pos x="T8" y="T9"/>
                </a:cxn>
                <a:cxn ang="0">
                  <a:pos x="T10" y="T11"/>
                </a:cxn>
              </a:cxnLst>
              <a:rect l="0" t="0" r="r" b="b"/>
              <a:pathLst>
                <a:path w="1584" h="1580">
                  <a:moveTo>
                    <a:pt x="1584" y="1580"/>
                  </a:moveTo>
                  <a:cubicBezTo>
                    <a:pt x="1584" y="1579"/>
                    <a:pt x="1584" y="1577"/>
                    <a:pt x="1584" y="1576"/>
                  </a:cubicBezTo>
                  <a:cubicBezTo>
                    <a:pt x="1584" y="706"/>
                    <a:pt x="878" y="0"/>
                    <a:pt x="8" y="0"/>
                  </a:cubicBezTo>
                  <a:cubicBezTo>
                    <a:pt x="5" y="0"/>
                    <a:pt x="3" y="0"/>
                    <a:pt x="0" y="0"/>
                  </a:cubicBezTo>
                  <a:cubicBezTo>
                    <a:pt x="0" y="1580"/>
                    <a:pt x="0" y="1580"/>
                    <a:pt x="0" y="1580"/>
                  </a:cubicBezTo>
                  <a:lnTo>
                    <a:pt x="1584" y="1580"/>
                  </a:lnTo>
                  <a:close/>
                </a:path>
              </a:pathLst>
            </a:custGeom>
            <a:solidFill>
              <a:srgbClr val="6A7364"/>
            </a:solidFill>
            <a:ln>
              <a:noFill/>
            </a:ln>
          </p:spPr>
          <p:txBody>
            <a:bodyPr vert="horz" wrap="square" lIns="91440" tIns="45720" rIns="91440" bIns="45720" numCol="1" anchor="t" anchorCtr="0" compatLnSpc="1">
              <a:prstTxWarp prst="textNoShape">
                <a:avLst/>
              </a:prstTxWarp>
            </a:bodyPr>
            <a:lstStyle/>
            <a:p>
              <a:endParaRPr lang="en-IN">
                <a:solidFill>
                  <a:srgbClr val="6A7364"/>
                </a:solidFill>
              </a:endParaRPr>
            </a:p>
          </p:txBody>
        </p:sp>
        <p:sp>
          <p:nvSpPr>
            <p:cNvPr id="24" name="Freeform 6">
              <a:extLst>
                <a:ext uri="{FF2B5EF4-FFF2-40B4-BE49-F238E27FC236}">
                  <a16:creationId xmlns:a16="http://schemas.microsoft.com/office/drawing/2014/main" id="{1177D0BA-7EB8-4D5F-A314-62702DE0B2F8}"/>
                </a:ext>
              </a:extLst>
            </p:cNvPr>
            <p:cNvSpPr>
              <a:spLocks/>
            </p:cNvSpPr>
            <p:nvPr/>
          </p:nvSpPr>
          <p:spPr bwMode="auto">
            <a:xfrm>
              <a:off x="3978276" y="1754188"/>
              <a:ext cx="2103438" cy="2120900"/>
            </a:xfrm>
            <a:custGeom>
              <a:avLst/>
              <a:gdLst>
                <a:gd name="T0" fmla="*/ 1568 w 1568"/>
                <a:gd name="T1" fmla="*/ 0 h 1580"/>
                <a:gd name="T2" fmla="*/ 0 w 1568"/>
                <a:gd name="T3" fmla="*/ 1576 h 1580"/>
                <a:gd name="T4" fmla="*/ 0 w 1568"/>
                <a:gd name="T5" fmla="*/ 1580 h 1580"/>
                <a:gd name="T6" fmla="*/ 1568 w 1568"/>
                <a:gd name="T7" fmla="*/ 1580 h 1580"/>
                <a:gd name="T8" fmla="*/ 1568 w 1568"/>
                <a:gd name="T9" fmla="*/ 0 h 1580"/>
              </a:gdLst>
              <a:ahLst/>
              <a:cxnLst>
                <a:cxn ang="0">
                  <a:pos x="T0" y="T1"/>
                </a:cxn>
                <a:cxn ang="0">
                  <a:pos x="T2" y="T3"/>
                </a:cxn>
                <a:cxn ang="0">
                  <a:pos x="T4" y="T5"/>
                </a:cxn>
                <a:cxn ang="0">
                  <a:pos x="T6" y="T7"/>
                </a:cxn>
                <a:cxn ang="0">
                  <a:pos x="T8" y="T9"/>
                </a:cxn>
              </a:cxnLst>
              <a:rect l="0" t="0" r="r" b="b"/>
              <a:pathLst>
                <a:path w="1568" h="1580">
                  <a:moveTo>
                    <a:pt x="1568" y="0"/>
                  </a:moveTo>
                  <a:cubicBezTo>
                    <a:pt x="701" y="4"/>
                    <a:pt x="0" y="708"/>
                    <a:pt x="0" y="1576"/>
                  </a:cubicBezTo>
                  <a:cubicBezTo>
                    <a:pt x="0" y="1577"/>
                    <a:pt x="0" y="1579"/>
                    <a:pt x="0" y="1580"/>
                  </a:cubicBezTo>
                  <a:cubicBezTo>
                    <a:pt x="1568" y="1580"/>
                    <a:pt x="1568" y="1580"/>
                    <a:pt x="1568" y="1580"/>
                  </a:cubicBezTo>
                  <a:lnTo>
                    <a:pt x="1568" y="0"/>
                  </a:lnTo>
                  <a:close/>
                </a:path>
              </a:pathLst>
            </a:custGeom>
            <a:solidFill>
              <a:srgbClr val="E0A00B"/>
            </a:solidFill>
            <a:ln>
              <a:noFill/>
            </a:ln>
          </p:spPr>
          <p:txBody>
            <a:bodyPr vert="horz" wrap="square" lIns="91440" tIns="45720" rIns="91440" bIns="45720" numCol="1" anchor="t" anchorCtr="0" compatLnSpc="1">
              <a:prstTxWarp prst="textNoShape">
                <a:avLst/>
              </a:prstTxWarp>
            </a:bodyPr>
            <a:lstStyle/>
            <a:p>
              <a:endParaRPr lang="en-IN"/>
            </a:p>
          </p:txBody>
        </p:sp>
        <p:sp>
          <p:nvSpPr>
            <p:cNvPr id="25" name="Freeform 7">
              <a:extLst>
                <a:ext uri="{FF2B5EF4-FFF2-40B4-BE49-F238E27FC236}">
                  <a16:creationId xmlns:a16="http://schemas.microsoft.com/office/drawing/2014/main" id="{2EF9343B-7440-4636-A5DA-AC2ED6A7AF90}"/>
                </a:ext>
              </a:extLst>
            </p:cNvPr>
            <p:cNvSpPr>
              <a:spLocks/>
            </p:cNvSpPr>
            <p:nvPr/>
          </p:nvSpPr>
          <p:spPr bwMode="auto">
            <a:xfrm>
              <a:off x="6081713" y="3875088"/>
              <a:ext cx="2127250" cy="2108200"/>
            </a:xfrm>
            <a:custGeom>
              <a:avLst/>
              <a:gdLst>
                <a:gd name="T0" fmla="*/ 0 w 1584"/>
                <a:gd name="T1" fmla="*/ 0 h 1572"/>
                <a:gd name="T2" fmla="*/ 0 w 1584"/>
                <a:gd name="T3" fmla="*/ 1572 h 1572"/>
                <a:gd name="T4" fmla="*/ 8 w 1584"/>
                <a:gd name="T5" fmla="*/ 1572 h 1572"/>
                <a:gd name="T6" fmla="*/ 1584 w 1584"/>
                <a:gd name="T7" fmla="*/ 0 h 1572"/>
                <a:gd name="T8" fmla="*/ 0 w 1584"/>
                <a:gd name="T9" fmla="*/ 0 h 1572"/>
              </a:gdLst>
              <a:ahLst/>
              <a:cxnLst>
                <a:cxn ang="0">
                  <a:pos x="T0" y="T1"/>
                </a:cxn>
                <a:cxn ang="0">
                  <a:pos x="T2" y="T3"/>
                </a:cxn>
                <a:cxn ang="0">
                  <a:pos x="T4" y="T5"/>
                </a:cxn>
                <a:cxn ang="0">
                  <a:pos x="T6" y="T7"/>
                </a:cxn>
                <a:cxn ang="0">
                  <a:pos x="T8" y="T9"/>
                </a:cxn>
              </a:cxnLst>
              <a:rect l="0" t="0" r="r" b="b"/>
              <a:pathLst>
                <a:path w="1584" h="1572">
                  <a:moveTo>
                    <a:pt x="0" y="0"/>
                  </a:moveTo>
                  <a:cubicBezTo>
                    <a:pt x="0" y="1572"/>
                    <a:pt x="0" y="1572"/>
                    <a:pt x="0" y="1572"/>
                  </a:cubicBezTo>
                  <a:cubicBezTo>
                    <a:pt x="3" y="1572"/>
                    <a:pt x="5" y="1572"/>
                    <a:pt x="8" y="1572"/>
                  </a:cubicBezTo>
                  <a:cubicBezTo>
                    <a:pt x="877" y="1572"/>
                    <a:pt x="1582" y="869"/>
                    <a:pt x="1584" y="0"/>
                  </a:cubicBezTo>
                  <a:lnTo>
                    <a:pt x="0" y="0"/>
                  </a:lnTo>
                  <a:close/>
                </a:path>
              </a:pathLst>
            </a:custGeom>
            <a:solidFill>
              <a:srgbClr val="FBE5D6"/>
            </a:solidFill>
            <a:ln>
              <a:noFill/>
            </a:ln>
          </p:spPr>
          <p:txBody>
            <a:bodyPr vert="horz" wrap="square" lIns="91440" tIns="45720" rIns="91440" bIns="45720" numCol="1" anchor="t" anchorCtr="0" compatLnSpc="1">
              <a:prstTxWarp prst="textNoShape">
                <a:avLst/>
              </a:prstTxWarp>
            </a:bodyPr>
            <a:lstStyle/>
            <a:p>
              <a:endParaRPr lang="en-IN"/>
            </a:p>
          </p:txBody>
        </p:sp>
        <p:sp>
          <p:nvSpPr>
            <p:cNvPr id="26" name="Freeform 8">
              <a:extLst>
                <a:ext uri="{FF2B5EF4-FFF2-40B4-BE49-F238E27FC236}">
                  <a16:creationId xmlns:a16="http://schemas.microsoft.com/office/drawing/2014/main" id="{AFF765C1-AF53-4D37-B747-7FDF1F8156E3}"/>
                </a:ext>
              </a:extLst>
            </p:cNvPr>
            <p:cNvSpPr>
              <a:spLocks/>
            </p:cNvSpPr>
            <p:nvPr/>
          </p:nvSpPr>
          <p:spPr bwMode="auto">
            <a:xfrm>
              <a:off x="3978276" y="3875088"/>
              <a:ext cx="2103438" cy="2108200"/>
            </a:xfrm>
            <a:custGeom>
              <a:avLst/>
              <a:gdLst>
                <a:gd name="T0" fmla="*/ 0 w 1568"/>
                <a:gd name="T1" fmla="*/ 0 h 1572"/>
                <a:gd name="T2" fmla="*/ 1568 w 1568"/>
                <a:gd name="T3" fmla="*/ 1572 h 1572"/>
                <a:gd name="T4" fmla="*/ 1568 w 1568"/>
                <a:gd name="T5" fmla="*/ 0 h 1572"/>
                <a:gd name="T6" fmla="*/ 0 w 1568"/>
                <a:gd name="T7" fmla="*/ 0 h 1572"/>
              </a:gdLst>
              <a:ahLst/>
              <a:cxnLst>
                <a:cxn ang="0">
                  <a:pos x="T0" y="T1"/>
                </a:cxn>
                <a:cxn ang="0">
                  <a:pos x="T2" y="T3"/>
                </a:cxn>
                <a:cxn ang="0">
                  <a:pos x="T4" y="T5"/>
                </a:cxn>
                <a:cxn ang="0">
                  <a:pos x="T6" y="T7"/>
                </a:cxn>
              </a:cxnLst>
              <a:rect l="0" t="0" r="r" b="b"/>
              <a:pathLst>
                <a:path w="1568" h="1572">
                  <a:moveTo>
                    <a:pt x="0" y="0"/>
                  </a:moveTo>
                  <a:cubicBezTo>
                    <a:pt x="2" y="866"/>
                    <a:pt x="703" y="1568"/>
                    <a:pt x="1568" y="1572"/>
                  </a:cubicBezTo>
                  <a:cubicBezTo>
                    <a:pt x="1568" y="0"/>
                    <a:pt x="1568" y="0"/>
                    <a:pt x="1568" y="0"/>
                  </a:cubicBezTo>
                  <a:lnTo>
                    <a:pt x="0" y="0"/>
                  </a:lnTo>
                  <a:close/>
                </a:path>
              </a:pathLst>
            </a:custGeom>
            <a:solidFill>
              <a:srgbClr val="ADBCDB"/>
            </a:solidFill>
            <a:ln>
              <a:noFill/>
            </a:ln>
          </p:spPr>
          <p:txBody>
            <a:bodyPr vert="horz" wrap="square" lIns="91440" tIns="45720" rIns="91440" bIns="45720" numCol="1" anchor="t" anchorCtr="0" compatLnSpc="1">
              <a:prstTxWarp prst="textNoShape">
                <a:avLst/>
              </a:prstTxWarp>
            </a:bodyPr>
            <a:lstStyle/>
            <a:p>
              <a:endParaRPr lang="en-IN"/>
            </a:p>
          </p:txBody>
        </p:sp>
        <p:sp>
          <p:nvSpPr>
            <p:cNvPr id="27" name="Freeform 10">
              <a:extLst>
                <a:ext uri="{FF2B5EF4-FFF2-40B4-BE49-F238E27FC236}">
                  <a16:creationId xmlns:a16="http://schemas.microsoft.com/office/drawing/2014/main" id="{435211B8-D67A-400C-B1FC-8F7A1719AC5A}"/>
                </a:ext>
              </a:extLst>
            </p:cNvPr>
            <p:cNvSpPr>
              <a:spLocks/>
            </p:cNvSpPr>
            <p:nvPr/>
          </p:nvSpPr>
          <p:spPr bwMode="auto">
            <a:xfrm>
              <a:off x="6094413" y="3862388"/>
              <a:ext cx="4763" cy="4763"/>
            </a:xfrm>
            <a:custGeom>
              <a:avLst/>
              <a:gdLst>
                <a:gd name="T0" fmla="*/ 0 w 3"/>
                <a:gd name="T1" fmla="*/ 3 h 3"/>
                <a:gd name="T2" fmla="*/ 3 w 3"/>
                <a:gd name="T3" fmla="*/ 0 h 3"/>
                <a:gd name="T4" fmla="*/ 0 w 3"/>
                <a:gd name="T5" fmla="*/ 0 h 3"/>
                <a:gd name="T6" fmla="*/ 0 w 3"/>
                <a:gd name="T7" fmla="*/ 3 h 3"/>
              </a:gdLst>
              <a:ahLst/>
              <a:cxnLst>
                <a:cxn ang="0">
                  <a:pos x="T0" y="T1"/>
                </a:cxn>
                <a:cxn ang="0">
                  <a:pos x="T2" y="T3"/>
                </a:cxn>
                <a:cxn ang="0">
                  <a:pos x="T4" y="T5"/>
                </a:cxn>
                <a:cxn ang="0">
                  <a:pos x="T6" y="T7"/>
                </a:cxn>
              </a:cxnLst>
              <a:rect l="0" t="0" r="r" b="b"/>
              <a:pathLst>
                <a:path w="3" h="3">
                  <a:moveTo>
                    <a:pt x="0" y="3"/>
                  </a:moveTo>
                  <a:lnTo>
                    <a:pt x="3" y="0"/>
                  </a:lnTo>
                  <a:lnTo>
                    <a:pt x="0" y="0"/>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8" name="Freeform 11">
              <a:extLst>
                <a:ext uri="{FF2B5EF4-FFF2-40B4-BE49-F238E27FC236}">
                  <a16:creationId xmlns:a16="http://schemas.microsoft.com/office/drawing/2014/main" id="{AA5F0CD8-4A2C-4CA6-A84F-F21CFC0F6BD9}"/>
                </a:ext>
              </a:extLst>
            </p:cNvPr>
            <p:cNvSpPr>
              <a:spLocks/>
            </p:cNvSpPr>
            <p:nvPr/>
          </p:nvSpPr>
          <p:spPr bwMode="auto">
            <a:xfrm>
              <a:off x="6086476" y="3862388"/>
              <a:ext cx="7938" cy="6350"/>
            </a:xfrm>
            <a:custGeom>
              <a:avLst/>
              <a:gdLst>
                <a:gd name="T0" fmla="*/ 0 w 5"/>
                <a:gd name="T1" fmla="*/ 0 h 4"/>
                <a:gd name="T2" fmla="*/ 4 w 5"/>
                <a:gd name="T3" fmla="*/ 4 h 4"/>
                <a:gd name="T4" fmla="*/ 5 w 5"/>
                <a:gd name="T5" fmla="*/ 3 h 4"/>
                <a:gd name="T6" fmla="*/ 5 w 5"/>
                <a:gd name="T7" fmla="*/ 0 h 4"/>
                <a:gd name="T8" fmla="*/ 0 w 5"/>
                <a:gd name="T9" fmla="*/ 0 h 4"/>
              </a:gdLst>
              <a:ahLst/>
              <a:cxnLst>
                <a:cxn ang="0">
                  <a:pos x="T0" y="T1"/>
                </a:cxn>
                <a:cxn ang="0">
                  <a:pos x="T2" y="T3"/>
                </a:cxn>
                <a:cxn ang="0">
                  <a:pos x="T4" y="T5"/>
                </a:cxn>
                <a:cxn ang="0">
                  <a:pos x="T6" y="T7"/>
                </a:cxn>
                <a:cxn ang="0">
                  <a:pos x="T8" y="T9"/>
                </a:cxn>
              </a:cxnLst>
              <a:rect l="0" t="0" r="r" b="b"/>
              <a:pathLst>
                <a:path w="5" h="4">
                  <a:moveTo>
                    <a:pt x="0" y="0"/>
                  </a:moveTo>
                  <a:lnTo>
                    <a:pt x="4" y="4"/>
                  </a:lnTo>
                  <a:lnTo>
                    <a:pt x="5" y="3"/>
                  </a:lnTo>
                  <a:lnTo>
                    <a:pt x="5"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29" name="Freeform 12">
              <a:extLst>
                <a:ext uri="{FF2B5EF4-FFF2-40B4-BE49-F238E27FC236}">
                  <a16:creationId xmlns:a16="http://schemas.microsoft.com/office/drawing/2014/main" id="{E1E17920-E555-4336-9644-0F0F3C942D8E}"/>
                </a:ext>
              </a:extLst>
            </p:cNvPr>
            <p:cNvSpPr>
              <a:spLocks/>
            </p:cNvSpPr>
            <p:nvPr/>
          </p:nvSpPr>
          <p:spPr bwMode="auto">
            <a:xfrm>
              <a:off x="6092826" y="3867150"/>
              <a:ext cx="1588" cy="3175"/>
            </a:xfrm>
            <a:custGeom>
              <a:avLst/>
              <a:gdLst>
                <a:gd name="T0" fmla="*/ 1 w 1"/>
                <a:gd name="T1" fmla="*/ 2 h 2"/>
                <a:gd name="T2" fmla="*/ 1 w 1"/>
                <a:gd name="T3" fmla="*/ 0 h 2"/>
                <a:gd name="T4" fmla="*/ 0 w 1"/>
                <a:gd name="T5" fmla="*/ 1 h 2"/>
                <a:gd name="T6" fmla="*/ 1 w 1"/>
                <a:gd name="T7" fmla="*/ 2 h 2"/>
              </a:gdLst>
              <a:ahLst/>
              <a:cxnLst>
                <a:cxn ang="0">
                  <a:pos x="T0" y="T1"/>
                </a:cxn>
                <a:cxn ang="0">
                  <a:pos x="T2" y="T3"/>
                </a:cxn>
                <a:cxn ang="0">
                  <a:pos x="T4" y="T5"/>
                </a:cxn>
                <a:cxn ang="0">
                  <a:pos x="T6" y="T7"/>
                </a:cxn>
              </a:cxnLst>
              <a:rect l="0" t="0" r="r" b="b"/>
              <a:pathLst>
                <a:path w="1" h="2">
                  <a:moveTo>
                    <a:pt x="1" y="2"/>
                  </a:moveTo>
                  <a:lnTo>
                    <a:pt x="1" y="0"/>
                  </a:lnTo>
                  <a:lnTo>
                    <a:pt x="0" y="1"/>
                  </a:lnTo>
                  <a:lnTo>
                    <a:pt x="1"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0" name="Oval 16">
              <a:extLst>
                <a:ext uri="{FF2B5EF4-FFF2-40B4-BE49-F238E27FC236}">
                  <a16:creationId xmlns:a16="http://schemas.microsoft.com/office/drawing/2014/main" id="{10CA92C9-A06D-42CC-AB5C-E516D96C952E}"/>
                </a:ext>
              </a:extLst>
            </p:cNvPr>
            <p:cNvSpPr>
              <a:spLocks noChangeArrowheads="1"/>
            </p:cNvSpPr>
            <p:nvPr/>
          </p:nvSpPr>
          <p:spPr bwMode="auto">
            <a:xfrm>
              <a:off x="4810126" y="2586038"/>
              <a:ext cx="2565400" cy="25654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p>
          </p:txBody>
        </p:sp>
        <p:sp>
          <p:nvSpPr>
            <p:cNvPr id="31" name="Freeform 14">
              <a:extLst>
                <a:ext uri="{FF2B5EF4-FFF2-40B4-BE49-F238E27FC236}">
                  <a16:creationId xmlns:a16="http://schemas.microsoft.com/office/drawing/2014/main" id="{DC2CFCDC-4758-4AE0-AAD4-FD7C1B196C06}"/>
                </a:ext>
              </a:extLst>
            </p:cNvPr>
            <p:cNvSpPr>
              <a:spLocks/>
            </p:cNvSpPr>
            <p:nvPr/>
          </p:nvSpPr>
          <p:spPr bwMode="auto">
            <a:xfrm>
              <a:off x="3975101" y="2371725"/>
              <a:ext cx="2111375" cy="1490663"/>
            </a:xfrm>
            <a:custGeom>
              <a:avLst/>
              <a:gdLst>
                <a:gd name="T0" fmla="*/ 462 w 1573"/>
                <a:gd name="T1" fmla="*/ 0 h 1111"/>
                <a:gd name="T2" fmla="*/ 462 w 1573"/>
                <a:gd name="T3" fmla="*/ 0 h 1111"/>
                <a:gd name="T4" fmla="*/ 0 w 1573"/>
                <a:gd name="T5" fmla="*/ 1111 h 1111"/>
                <a:gd name="T6" fmla="*/ 1573 w 1573"/>
                <a:gd name="T7" fmla="*/ 1111 h 1111"/>
                <a:gd name="T8" fmla="*/ 462 w 1573"/>
                <a:gd name="T9" fmla="*/ 0 h 1111"/>
              </a:gdLst>
              <a:ahLst/>
              <a:cxnLst>
                <a:cxn ang="0">
                  <a:pos x="T0" y="T1"/>
                </a:cxn>
                <a:cxn ang="0">
                  <a:pos x="T2" y="T3"/>
                </a:cxn>
                <a:cxn ang="0">
                  <a:pos x="T4" y="T5"/>
                </a:cxn>
                <a:cxn ang="0">
                  <a:pos x="T6" y="T7"/>
                </a:cxn>
                <a:cxn ang="0">
                  <a:pos x="T8" y="T9"/>
                </a:cxn>
              </a:cxnLst>
              <a:rect l="0" t="0" r="r" b="b"/>
              <a:pathLst>
                <a:path w="1573" h="1111">
                  <a:moveTo>
                    <a:pt x="462" y="0"/>
                  </a:moveTo>
                  <a:cubicBezTo>
                    <a:pt x="462" y="0"/>
                    <a:pt x="462" y="0"/>
                    <a:pt x="462" y="0"/>
                  </a:cubicBezTo>
                  <a:cubicBezTo>
                    <a:pt x="155" y="307"/>
                    <a:pt x="1" y="709"/>
                    <a:pt x="0" y="1111"/>
                  </a:cubicBezTo>
                  <a:cubicBezTo>
                    <a:pt x="1573" y="1111"/>
                    <a:pt x="1573" y="1111"/>
                    <a:pt x="1573" y="1111"/>
                  </a:cubicBezTo>
                  <a:lnTo>
                    <a:pt x="462" y="0"/>
                  </a:lnTo>
                  <a:close/>
                </a:path>
              </a:pathLst>
            </a:custGeom>
            <a:gradFill flip="none" rotWithShape="1">
              <a:gsLst>
                <a:gs pos="76000">
                  <a:srgbClr val="1181AE">
                    <a:alpha val="0"/>
                  </a:srgbClr>
                </a:gs>
                <a:gs pos="100000">
                  <a:schemeClr val="tx1">
                    <a:alpha val="26000"/>
                  </a:schemeClr>
                </a:gs>
              </a:gsLst>
              <a:lin ang="6000000" scaled="0"/>
              <a:tileRect/>
            </a:gradFill>
            <a:ln>
              <a:noFill/>
            </a:ln>
          </p:spPr>
          <p:txBody>
            <a:bodyPr vert="horz" wrap="square" lIns="91440" tIns="45720" rIns="91440" bIns="45720" numCol="1" anchor="t" anchorCtr="0" compatLnSpc="1">
              <a:prstTxWarp prst="textNoShape">
                <a:avLst/>
              </a:prstTxWarp>
            </a:bodyPr>
            <a:lstStyle/>
            <a:p>
              <a:endParaRPr lang="en-IN"/>
            </a:p>
          </p:txBody>
        </p:sp>
        <p:sp>
          <p:nvSpPr>
            <p:cNvPr id="32" name="Freeform 9">
              <a:extLst>
                <a:ext uri="{FF2B5EF4-FFF2-40B4-BE49-F238E27FC236}">
                  <a16:creationId xmlns:a16="http://schemas.microsoft.com/office/drawing/2014/main" id="{66F29AEB-55D7-4711-9596-7F8D1EBCCACF}"/>
                </a:ext>
              </a:extLst>
            </p:cNvPr>
            <p:cNvSpPr>
              <a:spLocks/>
            </p:cNvSpPr>
            <p:nvPr/>
          </p:nvSpPr>
          <p:spPr bwMode="auto">
            <a:xfrm>
              <a:off x="6092826" y="1751013"/>
              <a:ext cx="1497013" cy="2111375"/>
            </a:xfrm>
            <a:custGeom>
              <a:avLst/>
              <a:gdLst>
                <a:gd name="T0" fmla="*/ 4 w 1115"/>
                <a:gd name="T1" fmla="*/ 1573 h 1573"/>
                <a:gd name="T2" fmla="*/ 1115 w 1115"/>
                <a:gd name="T3" fmla="*/ 462 h 1573"/>
                <a:gd name="T4" fmla="*/ 1115 w 1115"/>
                <a:gd name="T5" fmla="*/ 462 h 1573"/>
                <a:gd name="T6" fmla="*/ 0 w 1115"/>
                <a:gd name="T7" fmla="*/ 0 h 1573"/>
                <a:gd name="T8" fmla="*/ 0 w 1115"/>
                <a:gd name="T9" fmla="*/ 1573 h 1573"/>
                <a:gd name="T10" fmla="*/ 4 w 1115"/>
                <a:gd name="T11" fmla="*/ 1573 h 1573"/>
              </a:gdLst>
              <a:ahLst/>
              <a:cxnLst>
                <a:cxn ang="0">
                  <a:pos x="T0" y="T1"/>
                </a:cxn>
                <a:cxn ang="0">
                  <a:pos x="T2" y="T3"/>
                </a:cxn>
                <a:cxn ang="0">
                  <a:pos x="T4" y="T5"/>
                </a:cxn>
                <a:cxn ang="0">
                  <a:pos x="T6" y="T7"/>
                </a:cxn>
                <a:cxn ang="0">
                  <a:pos x="T8" y="T9"/>
                </a:cxn>
                <a:cxn ang="0">
                  <a:pos x="T10" y="T11"/>
                </a:cxn>
              </a:cxnLst>
              <a:rect l="0" t="0" r="r" b="b"/>
              <a:pathLst>
                <a:path w="1115" h="1573">
                  <a:moveTo>
                    <a:pt x="4" y="1573"/>
                  </a:moveTo>
                  <a:cubicBezTo>
                    <a:pt x="1115" y="462"/>
                    <a:pt x="1115" y="462"/>
                    <a:pt x="1115" y="462"/>
                  </a:cubicBezTo>
                  <a:cubicBezTo>
                    <a:pt x="1115" y="462"/>
                    <a:pt x="1115" y="462"/>
                    <a:pt x="1115" y="462"/>
                  </a:cubicBezTo>
                  <a:cubicBezTo>
                    <a:pt x="807" y="154"/>
                    <a:pt x="404" y="0"/>
                    <a:pt x="0" y="0"/>
                  </a:cubicBezTo>
                  <a:cubicBezTo>
                    <a:pt x="0" y="1573"/>
                    <a:pt x="0" y="1573"/>
                    <a:pt x="0" y="1573"/>
                  </a:cubicBezTo>
                  <a:lnTo>
                    <a:pt x="4" y="1573"/>
                  </a:lnTo>
                  <a:close/>
                </a:path>
              </a:pathLst>
            </a:custGeom>
            <a:gradFill flip="none" rotWithShape="1">
              <a:gsLst>
                <a:gs pos="76000">
                  <a:srgbClr val="1181AE">
                    <a:alpha val="0"/>
                  </a:srgbClr>
                </a:gs>
                <a:gs pos="100000">
                  <a:schemeClr val="tx1">
                    <a:alpha val="26000"/>
                  </a:schemeClr>
                </a:gs>
              </a:gsLst>
              <a:lin ang="11400000" scaled="0"/>
              <a:tileRect/>
            </a:gradFill>
            <a:ln>
              <a:noFill/>
            </a:ln>
          </p:spPr>
          <p:txBody>
            <a:bodyPr vert="horz" wrap="square" lIns="91440" tIns="45720" rIns="91440" bIns="45720" numCol="1" anchor="t" anchorCtr="0" compatLnSpc="1">
              <a:prstTxWarp prst="textNoShape">
                <a:avLst/>
              </a:prstTxWarp>
            </a:bodyPr>
            <a:lstStyle/>
            <a:p>
              <a:endParaRPr lang="en-IN">
                <a:solidFill>
                  <a:srgbClr val="6A7364"/>
                </a:solidFill>
              </a:endParaRPr>
            </a:p>
          </p:txBody>
        </p:sp>
        <p:sp>
          <p:nvSpPr>
            <p:cNvPr id="33" name="Freeform 13">
              <a:extLst>
                <a:ext uri="{FF2B5EF4-FFF2-40B4-BE49-F238E27FC236}">
                  <a16:creationId xmlns:a16="http://schemas.microsoft.com/office/drawing/2014/main" id="{D4B3F801-A79C-4E3D-B107-554D1B0FA307}"/>
                </a:ext>
              </a:extLst>
            </p:cNvPr>
            <p:cNvSpPr>
              <a:spLocks/>
            </p:cNvSpPr>
            <p:nvPr/>
          </p:nvSpPr>
          <p:spPr bwMode="auto">
            <a:xfrm>
              <a:off x="6094413" y="3862388"/>
              <a:ext cx="2119313" cy="1504950"/>
            </a:xfrm>
            <a:custGeom>
              <a:avLst/>
              <a:gdLst>
                <a:gd name="T0" fmla="*/ 4 w 1579"/>
                <a:gd name="T1" fmla="*/ 0 h 1121"/>
                <a:gd name="T2" fmla="*/ 0 w 1579"/>
                <a:gd name="T3" fmla="*/ 4 h 1121"/>
                <a:gd name="T4" fmla="*/ 0 w 1579"/>
                <a:gd name="T5" fmla="*/ 6 h 1121"/>
                <a:gd name="T6" fmla="*/ 1115 w 1579"/>
                <a:gd name="T7" fmla="*/ 1121 h 1121"/>
                <a:gd name="T8" fmla="*/ 1577 w 1579"/>
                <a:gd name="T9" fmla="*/ 0 h 1121"/>
                <a:gd name="T10" fmla="*/ 4 w 1579"/>
                <a:gd name="T11" fmla="*/ 0 h 1121"/>
              </a:gdLst>
              <a:ahLst/>
              <a:cxnLst>
                <a:cxn ang="0">
                  <a:pos x="T0" y="T1"/>
                </a:cxn>
                <a:cxn ang="0">
                  <a:pos x="T2" y="T3"/>
                </a:cxn>
                <a:cxn ang="0">
                  <a:pos x="T4" y="T5"/>
                </a:cxn>
                <a:cxn ang="0">
                  <a:pos x="T6" y="T7"/>
                </a:cxn>
                <a:cxn ang="0">
                  <a:pos x="T8" y="T9"/>
                </a:cxn>
                <a:cxn ang="0">
                  <a:pos x="T10" y="T11"/>
                </a:cxn>
              </a:cxnLst>
              <a:rect l="0" t="0" r="r" b="b"/>
              <a:pathLst>
                <a:path w="1579" h="1121">
                  <a:moveTo>
                    <a:pt x="4" y="0"/>
                  </a:moveTo>
                  <a:cubicBezTo>
                    <a:pt x="0" y="4"/>
                    <a:pt x="0" y="4"/>
                    <a:pt x="0" y="4"/>
                  </a:cubicBezTo>
                  <a:cubicBezTo>
                    <a:pt x="0" y="6"/>
                    <a:pt x="0" y="6"/>
                    <a:pt x="0" y="6"/>
                  </a:cubicBezTo>
                  <a:cubicBezTo>
                    <a:pt x="1115" y="1121"/>
                    <a:pt x="1115" y="1121"/>
                    <a:pt x="1115" y="1121"/>
                  </a:cubicBezTo>
                  <a:cubicBezTo>
                    <a:pt x="1425" y="812"/>
                    <a:pt x="1579" y="406"/>
                    <a:pt x="1577" y="0"/>
                  </a:cubicBezTo>
                  <a:lnTo>
                    <a:pt x="4" y="0"/>
                  </a:lnTo>
                  <a:close/>
                </a:path>
              </a:pathLst>
            </a:custGeom>
            <a:gradFill flip="none" rotWithShape="1">
              <a:gsLst>
                <a:gs pos="76000">
                  <a:srgbClr val="1181AE">
                    <a:alpha val="0"/>
                  </a:srgbClr>
                </a:gs>
                <a:gs pos="100000">
                  <a:schemeClr val="tx1">
                    <a:alpha val="26000"/>
                  </a:schemeClr>
                </a:gs>
              </a:gsLst>
              <a:lin ang="16800000" scaled="0"/>
              <a:tileRect/>
            </a:gradFill>
            <a:ln>
              <a:noFill/>
            </a:ln>
          </p:spPr>
          <p:txBody>
            <a:bodyPr vert="horz" wrap="square" lIns="91440" tIns="45720" rIns="91440" bIns="45720" numCol="1" anchor="t" anchorCtr="0" compatLnSpc="1">
              <a:prstTxWarp prst="textNoShape">
                <a:avLst/>
              </a:prstTxWarp>
            </a:bodyPr>
            <a:lstStyle/>
            <a:p>
              <a:endParaRPr lang="en-IN"/>
            </a:p>
          </p:txBody>
        </p:sp>
        <p:sp>
          <p:nvSpPr>
            <p:cNvPr id="34" name="Freeform 15">
              <a:extLst>
                <a:ext uri="{FF2B5EF4-FFF2-40B4-BE49-F238E27FC236}">
                  <a16:creationId xmlns:a16="http://schemas.microsoft.com/office/drawing/2014/main" id="{70813CEA-F94B-4615-BBC0-5A125F34F8B7}"/>
                </a:ext>
              </a:extLst>
            </p:cNvPr>
            <p:cNvSpPr>
              <a:spLocks/>
            </p:cNvSpPr>
            <p:nvPr/>
          </p:nvSpPr>
          <p:spPr bwMode="auto">
            <a:xfrm>
              <a:off x="4595813" y="3868738"/>
              <a:ext cx="1498600" cy="2119313"/>
            </a:xfrm>
            <a:custGeom>
              <a:avLst/>
              <a:gdLst>
                <a:gd name="T0" fmla="*/ 1116 w 1117"/>
                <a:gd name="T1" fmla="*/ 0 h 1579"/>
                <a:gd name="T2" fmla="*/ 0 w 1117"/>
                <a:gd name="T3" fmla="*/ 1116 h 1579"/>
                <a:gd name="T4" fmla="*/ 1117 w 1117"/>
                <a:gd name="T5" fmla="*/ 1579 h 1579"/>
                <a:gd name="T6" fmla="*/ 1117 w 1117"/>
                <a:gd name="T7" fmla="*/ 1 h 1579"/>
                <a:gd name="T8" fmla="*/ 1116 w 1117"/>
                <a:gd name="T9" fmla="*/ 0 h 1579"/>
              </a:gdLst>
              <a:ahLst/>
              <a:cxnLst>
                <a:cxn ang="0">
                  <a:pos x="T0" y="T1"/>
                </a:cxn>
                <a:cxn ang="0">
                  <a:pos x="T2" y="T3"/>
                </a:cxn>
                <a:cxn ang="0">
                  <a:pos x="T4" y="T5"/>
                </a:cxn>
                <a:cxn ang="0">
                  <a:pos x="T6" y="T7"/>
                </a:cxn>
                <a:cxn ang="0">
                  <a:pos x="T8" y="T9"/>
                </a:cxn>
              </a:cxnLst>
              <a:rect l="0" t="0" r="r" b="b"/>
              <a:pathLst>
                <a:path w="1117" h="1579">
                  <a:moveTo>
                    <a:pt x="1116" y="0"/>
                  </a:moveTo>
                  <a:cubicBezTo>
                    <a:pt x="0" y="1116"/>
                    <a:pt x="0" y="1116"/>
                    <a:pt x="0" y="1116"/>
                  </a:cubicBezTo>
                  <a:cubicBezTo>
                    <a:pt x="308" y="1425"/>
                    <a:pt x="713" y="1579"/>
                    <a:pt x="1117" y="1579"/>
                  </a:cubicBezTo>
                  <a:cubicBezTo>
                    <a:pt x="1117" y="1"/>
                    <a:pt x="1117" y="1"/>
                    <a:pt x="1117" y="1"/>
                  </a:cubicBezTo>
                  <a:lnTo>
                    <a:pt x="1116" y="0"/>
                  </a:lnTo>
                  <a:close/>
                </a:path>
              </a:pathLst>
            </a:custGeom>
            <a:gradFill flip="none" rotWithShape="1">
              <a:gsLst>
                <a:gs pos="76000">
                  <a:srgbClr val="1181AE">
                    <a:alpha val="0"/>
                  </a:srgbClr>
                </a:gs>
                <a:gs pos="100000">
                  <a:schemeClr val="tx1">
                    <a:alpha val="26000"/>
                  </a:schemeClr>
                </a:gs>
              </a:gsLst>
              <a:lin ang="600000" scaled="0"/>
              <a:tileRect/>
            </a:gradFill>
            <a:ln>
              <a:noFill/>
            </a:ln>
          </p:spPr>
          <p:txBody>
            <a:bodyPr vert="horz" wrap="square" lIns="91440" tIns="45720" rIns="91440" bIns="45720" numCol="1" anchor="t" anchorCtr="0" compatLnSpc="1">
              <a:prstTxWarp prst="textNoShape">
                <a:avLst/>
              </a:prstTxWarp>
            </a:bodyPr>
            <a:lstStyle/>
            <a:p>
              <a:endParaRPr lang="en-IN"/>
            </a:p>
          </p:txBody>
        </p:sp>
      </p:grpSp>
      <p:sp>
        <p:nvSpPr>
          <p:cNvPr id="35" name="TextBox 43">
            <a:extLst>
              <a:ext uri="{FF2B5EF4-FFF2-40B4-BE49-F238E27FC236}">
                <a16:creationId xmlns:a16="http://schemas.microsoft.com/office/drawing/2014/main" id="{5C03CAE8-2226-417F-BCEB-99432FA1A884}"/>
              </a:ext>
            </a:extLst>
          </p:cNvPr>
          <p:cNvSpPr txBox="1"/>
          <p:nvPr/>
        </p:nvSpPr>
        <p:spPr>
          <a:xfrm rot="2769251">
            <a:off x="5035334" y="2605927"/>
            <a:ext cx="2492151" cy="535531"/>
          </a:xfrm>
          <a:prstGeom prst="rect">
            <a:avLst/>
          </a:prstGeom>
          <a:noFill/>
        </p:spPr>
        <p:txBody>
          <a:bodyPr wrap="square" rtlCol="0">
            <a:spAutoFit/>
          </a:bodyPr>
          <a:lstStyle/>
          <a:p>
            <a:pPr algn="ctr">
              <a:lnSpc>
                <a:spcPct val="90000"/>
              </a:lnSpc>
            </a:pPr>
            <a:r>
              <a:rPr lang="fr-FR" sz="1600" b="1">
                <a:latin typeface="Segoe UI Semibold" panose="020B0702040204020203" pitchFamily="34" charset="0"/>
                <a:cs typeface="Segoe UI Semibold" panose="020B0702040204020203" pitchFamily="34" charset="0"/>
              </a:rPr>
              <a:t>Pose des murs</a:t>
            </a:r>
          </a:p>
          <a:p>
            <a:pPr algn="ctr">
              <a:lnSpc>
                <a:spcPct val="90000"/>
              </a:lnSpc>
            </a:pPr>
            <a:r>
              <a:rPr lang="fr-FR" sz="1600" b="1">
                <a:latin typeface="Segoe UI Semibold" panose="020B0702040204020203" pitchFamily="34" charset="0"/>
                <a:cs typeface="Segoe UI Semibold" panose="020B0702040204020203" pitchFamily="34" charset="0"/>
              </a:rPr>
              <a:t>Structure et couverture</a:t>
            </a:r>
            <a:endParaRPr lang="en-US" sz="1600" b="1">
              <a:latin typeface="Segoe UI Semibold" panose="020B0702040204020203" pitchFamily="34" charset="0"/>
              <a:cs typeface="Segoe UI Semibold" panose="020B0702040204020203" pitchFamily="34" charset="0"/>
            </a:endParaRPr>
          </a:p>
        </p:txBody>
      </p:sp>
      <p:sp>
        <p:nvSpPr>
          <p:cNvPr id="36" name="TextBox 44">
            <a:extLst>
              <a:ext uri="{FF2B5EF4-FFF2-40B4-BE49-F238E27FC236}">
                <a16:creationId xmlns:a16="http://schemas.microsoft.com/office/drawing/2014/main" id="{13571BC2-85A1-4289-A817-46B7222F496E}"/>
              </a:ext>
            </a:extLst>
          </p:cNvPr>
          <p:cNvSpPr txBox="1"/>
          <p:nvPr/>
        </p:nvSpPr>
        <p:spPr>
          <a:xfrm rot="19408148">
            <a:off x="2855010" y="2626830"/>
            <a:ext cx="2492151" cy="286232"/>
          </a:xfrm>
          <a:prstGeom prst="rect">
            <a:avLst/>
          </a:prstGeom>
          <a:noFill/>
        </p:spPr>
        <p:txBody>
          <a:bodyPr wrap="square" rtlCol="0">
            <a:spAutoFit/>
          </a:bodyPr>
          <a:lstStyle/>
          <a:p>
            <a:pPr algn="ctr">
              <a:lnSpc>
                <a:spcPct val="90000"/>
              </a:lnSpc>
            </a:pPr>
            <a:r>
              <a:rPr lang="fr-FR" sz="1400" dirty="0">
                <a:latin typeface="Segoe UI Semibold" panose="020B0702040204020203" pitchFamily="34" charset="0"/>
                <a:cs typeface="Segoe UI Semibold" panose="020B0702040204020203" pitchFamily="34" charset="0"/>
              </a:rPr>
              <a:t>Fondations</a:t>
            </a:r>
            <a:endParaRPr lang="en-US" sz="1400" dirty="0">
              <a:solidFill>
                <a:schemeClr val="tx1">
                  <a:lumMod val="75000"/>
                  <a:lumOff val="25000"/>
                </a:schemeClr>
              </a:solidFill>
              <a:latin typeface="Segoe UI Semibold" panose="020B0702040204020203" pitchFamily="34" charset="0"/>
              <a:cs typeface="Segoe UI Semibold" panose="020B0702040204020203" pitchFamily="34" charset="0"/>
            </a:endParaRPr>
          </a:p>
        </p:txBody>
      </p:sp>
      <p:sp>
        <p:nvSpPr>
          <p:cNvPr id="37" name="TextBox 45">
            <a:extLst>
              <a:ext uri="{FF2B5EF4-FFF2-40B4-BE49-F238E27FC236}">
                <a16:creationId xmlns:a16="http://schemas.microsoft.com/office/drawing/2014/main" id="{8FFC4CE6-6700-41D3-B83A-4344174D67FD}"/>
              </a:ext>
            </a:extLst>
          </p:cNvPr>
          <p:cNvSpPr txBox="1"/>
          <p:nvPr/>
        </p:nvSpPr>
        <p:spPr>
          <a:xfrm rot="18436008">
            <a:off x="5058708" y="4820284"/>
            <a:ext cx="2492151" cy="480131"/>
          </a:xfrm>
          <a:prstGeom prst="rect">
            <a:avLst/>
          </a:prstGeom>
          <a:noFill/>
        </p:spPr>
        <p:txBody>
          <a:bodyPr wrap="square" rtlCol="0">
            <a:spAutoFit/>
          </a:bodyPr>
          <a:lstStyle/>
          <a:p>
            <a:pPr algn="ctr">
              <a:lnSpc>
                <a:spcPct val="90000"/>
              </a:lnSpc>
            </a:pPr>
            <a:r>
              <a:rPr lang="fr-FR" sz="1400">
                <a:latin typeface="Segoe UI Semibold" panose="020B0702040204020203" pitchFamily="34" charset="0"/>
                <a:cs typeface="Segoe UI Semibold" panose="020B0702040204020203" pitchFamily="34" charset="0"/>
              </a:rPr>
              <a:t>Fermetures, plafonds et cloisons</a:t>
            </a:r>
          </a:p>
        </p:txBody>
      </p:sp>
      <p:sp>
        <p:nvSpPr>
          <p:cNvPr id="38" name="TextBox 46">
            <a:extLst>
              <a:ext uri="{FF2B5EF4-FFF2-40B4-BE49-F238E27FC236}">
                <a16:creationId xmlns:a16="http://schemas.microsoft.com/office/drawing/2014/main" id="{28C67C8A-6719-40BF-B702-01267AA5E75D}"/>
              </a:ext>
            </a:extLst>
          </p:cNvPr>
          <p:cNvSpPr txBox="1"/>
          <p:nvPr/>
        </p:nvSpPr>
        <p:spPr>
          <a:xfrm rot="2920027">
            <a:off x="2830651" y="4844919"/>
            <a:ext cx="2492151" cy="286232"/>
          </a:xfrm>
          <a:prstGeom prst="rect">
            <a:avLst/>
          </a:prstGeom>
          <a:noFill/>
        </p:spPr>
        <p:txBody>
          <a:bodyPr wrap="square" rtlCol="0">
            <a:spAutoFit/>
          </a:bodyPr>
          <a:lstStyle/>
          <a:p>
            <a:pPr algn="ctr">
              <a:lnSpc>
                <a:spcPct val="90000"/>
              </a:lnSpc>
            </a:pPr>
            <a:r>
              <a:rPr lang="fr-FR" sz="1400">
                <a:latin typeface="Segoe UI Semibold" panose="020B0702040204020203" pitchFamily="34" charset="0"/>
                <a:cs typeface="Segoe UI Semibold" panose="020B0702040204020203" pitchFamily="34" charset="0"/>
              </a:rPr>
              <a:t>aménagement et finitions</a:t>
            </a:r>
            <a:endParaRPr lang="en-US" sz="1400">
              <a:solidFill>
                <a:schemeClr val="tx1">
                  <a:lumMod val="75000"/>
                  <a:lumOff val="25000"/>
                </a:schemeClr>
              </a:solidFill>
              <a:latin typeface="Segoe UI Semibold" panose="020B0702040204020203" pitchFamily="34" charset="0"/>
              <a:cs typeface="Segoe UI Semibold" panose="020B0702040204020203" pitchFamily="34" charset="0"/>
            </a:endParaRPr>
          </a:p>
        </p:txBody>
      </p:sp>
      <p:sp>
        <p:nvSpPr>
          <p:cNvPr id="6" name="ZoneTexte 5"/>
          <p:cNvSpPr txBox="1"/>
          <p:nvPr/>
        </p:nvSpPr>
        <p:spPr>
          <a:xfrm>
            <a:off x="7258966" y="2049021"/>
            <a:ext cx="3935619" cy="646331"/>
          </a:xfrm>
          <a:prstGeom prst="rect">
            <a:avLst/>
          </a:prstGeom>
          <a:noFill/>
        </p:spPr>
        <p:txBody>
          <a:bodyPr wrap="square" rtlCol="0">
            <a:spAutoFit/>
          </a:bodyPr>
          <a:lstStyle/>
          <a:p>
            <a:pPr algn="r"/>
            <a:r>
              <a:rPr lang="fr-FR">
                <a:latin typeface="Segoe UI Semibold"/>
                <a:cs typeface="Segoe UI Semibold"/>
              </a:rPr>
              <a:t>Elle englobe toute </a:t>
            </a:r>
            <a:r>
              <a:rPr lang="fr-FR">
                <a:solidFill>
                  <a:srgbClr val="ADBCDB"/>
                </a:solidFill>
                <a:latin typeface="Segoe UI Semibold" panose="020B0702040204020203" pitchFamily="34" charset="0"/>
                <a:cs typeface="Segoe UI Semibold" panose="020B0702040204020203" pitchFamily="34" charset="0"/>
              </a:rPr>
              <a:t>la partie mise en œuvre</a:t>
            </a:r>
            <a:r>
              <a:rPr lang="fr-FR">
                <a:latin typeface="Segoe UI Semibold"/>
                <a:cs typeface="Segoe UI Semibold"/>
              </a:rPr>
              <a:t> sur chantier ou en atelier</a:t>
            </a:r>
            <a:endParaRPr lang="fr-FR"/>
          </a:p>
        </p:txBody>
      </p:sp>
    </p:spTree>
    <p:extLst>
      <p:ext uri="{BB962C8B-B14F-4D97-AF65-F5344CB8AC3E}">
        <p14:creationId xmlns:p14="http://schemas.microsoft.com/office/powerpoint/2010/main" val="584802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Image 21" descr="Une image contenant personne, orange, tenant, homme&#10;&#10;Description générée automatiquement">
            <a:extLst>
              <a:ext uri="{FF2B5EF4-FFF2-40B4-BE49-F238E27FC236}">
                <a16:creationId xmlns:a16="http://schemas.microsoft.com/office/drawing/2014/main" id="{CAC5EBF1-82C5-4AA0-960C-4A7ACD9E8FC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15" y="0"/>
            <a:ext cx="12198815" cy="8132064"/>
          </a:xfrm>
          <a:prstGeom prst="rect">
            <a:avLst/>
          </a:prstGeom>
        </p:spPr>
      </p:pic>
      <p:sp>
        <p:nvSpPr>
          <p:cNvPr id="9" name="Rectangle 8">
            <a:extLst>
              <a:ext uri="{FF2B5EF4-FFF2-40B4-BE49-F238E27FC236}">
                <a16:creationId xmlns:a16="http://schemas.microsoft.com/office/drawing/2014/main" id="{E0CD6A34-51A9-4069-8FBC-F8487BC8DA0A}"/>
              </a:ext>
            </a:extLst>
          </p:cNvPr>
          <p:cNvSpPr/>
          <p:nvPr/>
        </p:nvSpPr>
        <p:spPr>
          <a:xfrm>
            <a:off x="-6815" y="0"/>
            <a:ext cx="12192000" cy="8132063"/>
          </a:xfrm>
          <a:prstGeom prst="rect">
            <a:avLst/>
          </a:prstGeom>
          <a:solidFill>
            <a:srgbClr val="80008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a:solidFill>
                <a:srgbClr val="FF6F60"/>
              </a:solidFill>
              <a:latin typeface="Franklin Gothic Demi Cond" panose="020B0706030402020204" pitchFamily="34" charset="0"/>
            </a:endParaRPr>
          </a:p>
        </p:txBody>
      </p:sp>
      <p:sp>
        <p:nvSpPr>
          <p:cNvPr id="10" name="ZoneTexte 9"/>
          <p:cNvSpPr txBox="1"/>
          <p:nvPr/>
        </p:nvSpPr>
        <p:spPr>
          <a:xfrm>
            <a:off x="1897505" y="872099"/>
            <a:ext cx="5102087" cy="1723549"/>
          </a:xfrm>
          <a:prstGeom prst="rect">
            <a:avLst/>
          </a:prstGeom>
          <a:noFill/>
        </p:spPr>
        <p:txBody>
          <a:bodyPr wrap="square" lIns="91440" tIns="45720" rIns="91440" bIns="45720" rtlCol="0" anchor="t">
            <a:spAutoFit/>
          </a:bodyPr>
          <a:lstStyle/>
          <a:p>
            <a:r>
              <a:rPr lang="fr-FR" sz="4400">
                <a:latin typeface="Segoe UI Black" panose="020B0A02040204020203" pitchFamily="34" charset="0"/>
                <a:ea typeface="Segoe UI Black" panose="020B0A02040204020203" pitchFamily="34" charset="0"/>
              </a:rPr>
              <a:t>Les étapes d’un projet </a:t>
            </a:r>
          </a:p>
          <a:p>
            <a:endParaRPr lang="fr-FR"/>
          </a:p>
        </p:txBody>
      </p:sp>
      <p:sp>
        <p:nvSpPr>
          <p:cNvPr id="19" name="ZoneTexte 18"/>
          <p:cNvSpPr txBox="1"/>
          <p:nvPr/>
        </p:nvSpPr>
        <p:spPr>
          <a:xfrm>
            <a:off x="1897505" y="2308268"/>
            <a:ext cx="6189831" cy="1477328"/>
          </a:xfrm>
          <a:prstGeom prst="rect">
            <a:avLst/>
          </a:prstGeom>
          <a:noFill/>
        </p:spPr>
        <p:txBody>
          <a:bodyPr wrap="square" lIns="91440" tIns="45720" rIns="91440" bIns="45720" rtlCol="0" anchor="t">
            <a:spAutoFit/>
          </a:bodyPr>
          <a:lstStyle/>
          <a:p>
            <a:r>
              <a:rPr lang="fr-FR" sz="4500">
                <a:solidFill>
                  <a:srgbClr val="FBE5D6"/>
                </a:solidFill>
                <a:latin typeface="Segoe UI Semibold"/>
                <a:cs typeface="Segoe UI Semibold"/>
              </a:rPr>
              <a:t>La réception des travaux</a:t>
            </a:r>
            <a:r>
              <a:rPr lang="fr-FR" sz="4500">
                <a:solidFill>
                  <a:srgbClr val="14397F"/>
                </a:solidFill>
                <a:latin typeface="Segoe UI Semibold"/>
                <a:cs typeface="Segoe UI Semibold"/>
              </a:rPr>
              <a:t> </a:t>
            </a:r>
          </a:p>
        </p:txBody>
      </p:sp>
      <p:sp>
        <p:nvSpPr>
          <p:cNvPr id="20" name="ZoneTexte 19"/>
          <p:cNvSpPr txBox="1"/>
          <p:nvPr/>
        </p:nvSpPr>
        <p:spPr>
          <a:xfrm>
            <a:off x="1897505" y="3970154"/>
            <a:ext cx="6432871" cy="1169551"/>
          </a:xfrm>
          <a:prstGeom prst="rect">
            <a:avLst/>
          </a:prstGeom>
          <a:noFill/>
        </p:spPr>
        <p:txBody>
          <a:bodyPr wrap="square" lIns="91440" tIns="45720" rIns="91440" bIns="45720" rtlCol="0" anchor="t">
            <a:spAutoFit/>
          </a:bodyPr>
          <a:lstStyle/>
          <a:p>
            <a:r>
              <a:rPr lang="fr-FR" sz="3000">
                <a:solidFill>
                  <a:schemeClr val="bg1"/>
                </a:solidFill>
                <a:latin typeface="Segoe UI Semibold"/>
                <a:cs typeface="Segoe UI Semibold"/>
              </a:rPr>
              <a:t>C’est la dernière étape du chantier !</a:t>
            </a:r>
            <a:endParaRPr lang="fr-FR" sz="2500">
              <a:solidFill>
                <a:schemeClr val="bg1"/>
              </a:solidFill>
              <a:latin typeface="Franklin Gothic Medium Cond" panose="020B0606030402020204" pitchFamily="34" charset="0"/>
            </a:endParaRPr>
          </a:p>
          <a:p>
            <a:r>
              <a:rPr lang="fr-FR" sz="2000">
                <a:solidFill>
                  <a:schemeClr val="bg1"/>
                </a:solidFill>
                <a:latin typeface="Segoe UI Light"/>
                <a:cs typeface="Segoe UI Light"/>
              </a:rPr>
              <a:t>Il s’agit du constat de l’achèvement des travaux, de leur bonne exécution et leur conformité au contrat.</a:t>
            </a:r>
          </a:p>
        </p:txBody>
      </p:sp>
      <p:sp>
        <p:nvSpPr>
          <p:cNvPr id="23" name="Organigramme : Délai 22">
            <a:extLst>
              <a:ext uri="{FF2B5EF4-FFF2-40B4-BE49-F238E27FC236}">
                <a16:creationId xmlns:a16="http://schemas.microsoft.com/office/drawing/2014/main" id="{49789C9E-E6DD-4CB6-B566-FBE795469A15}"/>
              </a:ext>
            </a:extLst>
          </p:cNvPr>
          <p:cNvSpPr/>
          <p:nvPr/>
        </p:nvSpPr>
        <p:spPr>
          <a:xfrm rot="16200000" flipH="1" flipV="1">
            <a:off x="67780" y="49093"/>
            <a:ext cx="934296" cy="836108"/>
          </a:xfrm>
          <a:prstGeom prst="flowChartDelay">
            <a:avLst/>
          </a:prstGeom>
          <a:solidFill>
            <a:srgbClr val="800080"/>
          </a:solidFill>
          <a:ln>
            <a:noFill/>
          </a:ln>
          <a:effectLst>
            <a:outerShdw blurRad="4445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800080">
                  <a:alpha val="0"/>
                </a:srgbClr>
              </a:solidFill>
            </a:endParaRPr>
          </a:p>
        </p:txBody>
      </p:sp>
      <p:sp>
        <p:nvSpPr>
          <p:cNvPr id="11" name="ZoneTexte 10">
            <a:extLst>
              <a:ext uri="{FF2B5EF4-FFF2-40B4-BE49-F238E27FC236}">
                <a16:creationId xmlns:a16="http://schemas.microsoft.com/office/drawing/2014/main" id="{92A4F090-6AC2-4486-B1AC-81AECDE89948}"/>
              </a:ext>
            </a:extLst>
          </p:cNvPr>
          <p:cNvSpPr txBox="1"/>
          <p:nvPr/>
        </p:nvSpPr>
        <p:spPr>
          <a:xfrm>
            <a:off x="952983" y="31565"/>
            <a:ext cx="1605023" cy="6559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a:solidFill>
                  <a:srgbClr val="FBE5D6"/>
                </a:solidFill>
                <a:latin typeface="Segoe UI Light"/>
              </a:rPr>
              <a:t>Présentation ​</a:t>
            </a:r>
          </a:p>
          <a:p>
            <a:r>
              <a:rPr lang="fr-FR">
                <a:solidFill>
                  <a:srgbClr val="FBE5D6"/>
                </a:solidFill>
                <a:latin typeface="Segoe UI Light"/>
              </a:rPr>
              <a:t>des métiers</a:t>
            </a:r>
          </a:p>
        </p:txBody>
      </p:sp>
    </p:spTree>
    <p:extLst>
      <p:ext uri="{BB962C8B-B14F-4D97-AF65-F5344CB8AC3E}">
        <p14:creationId xmlns:p14="http://schemas.microsoft.com/office/powerpoint/2010/main" val="1317771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ZoneTexte 22"/>
          <p:cNvSpPr txBox="1"/>
          <p:nvPr/>
        </p:nvSpPr>
        <p:spPr>
          <a:xfrm>
            <a:off x="6153946" y="4090955"/>
            <a:ext cx="4303919" cy="1173707"/>
          </a:xfrm>
          <a:prstGeom prst="rect">
            <a:avLst/>
          </a:prstGeom>
          <a:noFill/>
        </p:spPr>
        <p:txBody>
          <a:bodyPr wrap="square" rtlCol="0">
            <a:spAutoFit/>
          </a:bodyPr>
          <a:lstStyle/>
          <a:p>
            <a:endParaRPr lang="fr-FR"/>
          </a:p>
        </p:txBody>
      </p:sp>
      <p:sp>
        <p:nvSpPr>
          <p:cNvPr id="8" name="Organigramme : Délai 7">
            <a:extLst>
              <a:ext uri="{FF2B5EF4-FFF2-40B4-BE49-F238E27FC236}">
                <a16:creationId xmlns:a16="http://schemas.microsoft.com/office/drawing/2014/main" id="{49789C9E-E6DD-4CB6-B566-FBE795469A15}"/>
              </a:ext>
            </a:extLst>
          </p:cNvPr>
          <p:cNvSpPr/>
          <p:nvPr/>
        </p:nvSpPr>
        <p:spPr>
          <a:xfrm rot="7575889" flipH="1" flipV="1">
            <a:off x="1113885" y="5720790"/>
            <a:ext cx="5328760" cy="5207929"/>
          </a:xfrm>
          <a:prstGeom prst="flowChartDelay">
            <a:avLst/>
          </a:prstGeom>
          <a:solidFill>
            <a:srgbClr val="800080">
              <a:alpha val="30000"/>
            </a:srgbClr>
          </a:solidFill>
          <a:ln>
            <a:noFill/>
          </a:ln>
          <a:effectLst>
            <a:outerShdw blurRad="4445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fr-FR" sz="4400">
              <a:solidFill>
                <a:srgbClr val="FEC5D9"/>
              </a:solidFill>
              <a:latin typeface="Franklin Gothic Heavy" panose="020B0903020102020204" pitchFamily="34" charset="0"/>
            </a:endParaRPr>
          </a:p>
        </p:txBody>
      </p:sp>
      <p:sp>
        <p:nvSpPr>
          <p:cNvPr id="17" name="Organigramme : Délai 16">
            <a:extLst>
              <a:ext uri="{FF2B5EF4-FFF2-40B4-BE49-F238E27FC236}">
                <a16:creationId xmlns:a16="http://schemas.microsoft.com/office/drawing/2014/main" id="{49789C9E-E6DD-4CB6-B566-FBE795469A15}"/>
              </a:ext>
            </a:extLst>
          </p:cNvPr>
          <p:cNvSpPr/>
          <p:nvPr/>
        </p:nvSpPr>
        <p:spPr>
          <a:xfrm rot="7575889" flipH="1" flipV="1">
            <a:off x="-1753252" y="3111241"/>
            <a:ext cx="5328760" cy="4841443"/>
          </a:xfrm>
          <a:prstGeom prst="flowChartDelay">
            <a:avLst/>
          </a:prstGeom>
          <a:solidFill>
            <a:srgbClr val="800080"/>
          </a:solidFill>
          <a:ln>
            <a:noFill/>
          </a:ln>
          <a:effectLst>
            <a:outerShdw blurRad="4445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fr-FR" sz="4400">
              <a:solidFill>
                <a:srgbClr val="FEC5D9"/>
              </a:solidFill>
              <a:latin typeface="Franklin Gothic Heavy" panose="020B0903020102020204" pitchFamily="34" charset="0"/>
            </a:endParaRPr>
          </a:p>
        </p:txBody>
      </p:sp>
      <p:sp>
        <p:nvSpPr>
          <p:cNvPr id="4" name="ZoneTexte 3"/>
          <p:cNvSpPr txBox="1"/>
          <p:nvPr/>
        </p:nvSpPr>
        <p:spPr>
          <a:xfrm>
            <a:off x="4213157" y="1056890"/>
            <a:ext cx="7156287" cy="769441"/>
          </a:xfrm>
          <a:prstGeom prst="rect">
            <a:avLst/>
          </a:prstGeom>
          <a:noFill/>
        </p:spPr>
        <p:txBody>
          <a:bodyPr wrap="square" lIns="91440" tIns="45720" rIns="91440" bIns="45720" rtlCol="0" anchor="t">
            <a:spAutoFit/>
          </a:bodyPr>
          <a:lstStyle/>
          <a:p>
            <a:r>
              <a:rPr lang="fr-FR" sz="4400">
                <a:latin typeface="Segoe UI Black" panose="020B0A02040204020203" pitchFamily="34" charset="0"/>
                <a:ea typeface="Segoe UI Black" panose="020B0A02040204020203" pitchFamily="34" charset="0"/>
                <a:cs typeface="Segoe UI Semibold"/>
              </a:rPr>
              <a:t>La fonction commerciale</a:t>
            </a:r>
          </a:p>
        </p:txBody>
      </p:sp>
      <p:sp>
        <p:nvSpPr>
          <p:cNvPr id="5" name="ZoneTexte 4"/>
          <p:cNvSpPr txBox="1"/>
          <p:nvPr/>
        </p:nvSpPr>
        <p:spPr>
          <a:xfrm>
            <a:off x="4188120" y="1871289"/>
            <a:ext cx="3893564" cy="861774"/>
          </a:xfrm>
          <a:prstGeom prst="rect">
            <a:avLst/>
          </a:prstGeom>
          <a:noFill/>
        </p:spPr>
        <p:txBody>
          <a:bodyPr wrap="square" lIns="91440" tIns="45720" rIns="91440" bIns="45720" rtlCol="0" anchor="t">
            <a:spAutoFit/>
          </a:bodyPr>
          <a:lstStyle/>
          <a:p>
            <a:r>
              <a:rPr lang="fr-FR" sz="3200" dirty="0">
                <a:solidFill>
                  <a:srgbClr val="800080"/>
                </a:solidFill>
                <a:latin typeface="Segoe UI Semibold"/>
                <a:cs typeface="Segoe UI Semibold"/>
              </a:rPr>
              <a:t>Le chargé d’affaires</a:t>
            </a:r>
          </a:p>
          <a:p>
            <a:endParaRPr lang="fr-FR" dirty="0"/>
          </a:p>
        </p:txBody>
      </p:sp>
      <p:sp>
        <p:nvSpPr>
          <p:cNvPr id="6" name="ZoneTexte 5"/>
          <p:cNvSpPr txBox="1"/>
          <p:nvPr/>
        </p:nvSpPr>
        <p:spPr>
          <a:xfrm>
            <a:off x="6604520" y="4474878"/>
            <a:ext cx="5587480" cy="461665"/>
          </a:xfrm>
          <a:prstGeom prst="rect">
            <a:avLst/>
          </a:prstGeom>
          <a:noFill/>
        </p:spPr>
        <p:txBody>
          <a:bodyPr wrap="square" rtlCol="0">
            <a:spAutoFit/>
          </a:bodyPr>
          <a:lstStyle/>
          <a:p>
            <a:pPr>
              <a:buClr>
                <a:srgbClr val="00B050"/>
              </a:buClr>
            </a:pPr>
            <a:r>
              <a:rPr lang="fr-FR" sz="2400">
                <a:solidFill>
                  <a:srgbClr val="800080"/>
                </a:solidFill>
                <a:latin typeface="Segoe UI Light"/>
                <a:cs typeface="Segoe UI Light"/>
              </a:rPr>
              <a:t>établit les </a:t>
            </a:r>
            <a:r>
              <a:rPr lang="fr-FR" sz="2400" b="1">
                <a:solidFill>
                  <a:srgbClr val="800080"/>
                </a:solidFill>
                <a:latin typeface="Segoe UI Light"/>
                <a:cs typeface="Segoe UI Light"/>
              </a:rPr>
              <a:t>contrats</a:t>
            </a:r>
          </a:p>
        </p:txBody>
      </p:sp>
      <p:sp>
        <p:nvSpPr>
          <p:cNvPr id="12" name="Shape 3930"/>
          <p:cNvSpPr/>
          <p:nvPr/>
        </p:nvSpPr>
        <p:spPr>
          <a:xfrm>
            <a:off x="5356339" y="2801656"/>
            <a:ext cx="279033" cy="139517"/>
          </a:xfrm>
          <a:custGeom>
            <a:avLst/>
            <a:gdLst/>
            <a:ahLst/>
            <a:cxnLst>
              <a:cxn ang="0">
                <a:pos x="wd2" y="hd2"/>
              </a:cxn>
              <a:cxn ang="5400000">
                <a:pos x="wd2" y="hd2"/>
              </a:cxn>
              <a:cxn ang="10800000">
                <a:pos x="wd2" y="hd2"/>
              </a:cxn>
              <a:cxn ang="16200000">
                <a:pos x="wd2" y="hd2"/>
              </a:cxn>
            </a:cxnLst>
            <a:rect l="0" t="0" r="r" b="b"/>
            <a:pathLst>
              <a:path w="21600" h="21600" extrusionOk="0">
                <a:moveTo>
                  <a:pt x="21456" y="10106"/>
                </a:moveTo>
                <a:lnTo>
                  <a:pt x="16547" y="288"/>
                </a:lnTo>
                <a:cubicBezTo>
                  <a:pt x="16458" y="111"/>
                  <a:pt x="16336" y="0"/>
                  <a:pt x="16200" y="0"/>
                </a:cubicBezTo>
                <a:cubicBezTo>
                  <a:pt x="15929" y="0"/>
                  <a:pt x="15709" y="439"/>
                  <a:pt x="15709" y="982"/>
                </a:cubicBezTo>
                <a:cubicBezTo>
                  <a:pt x="15709" y="1254"/>
                  <a:pt x="15764" y="1500"/>
                  <a:pt x="15853" y="1676"/>
                </a:cubicBezTo>
                <a:lnTo>
                  <a:pt x="19924" y="9818"/>
                </a:lnTo>
                <a:lnTo>
                  <a:pt x="491" y="9818"/>
                </a:lnTo>
                <a:cubicBezTo>
                  <a:pt x="220" y="9818"/>
                  <a:pt x="0" y="10257"/>
                  <a:pt x="0" y="10800"/>
                </a:cubicBezTo>
                <a:cubicBezTo>
                  <a:pt x="0" y="11343"/>
                  <a:pt x="220" y="11782"/>
                  <a:pt x="491" y="11782"/>
                </a:cubicBezTo>
                <a:lnTo>
                  <a:pt x="19924" y="11782"/>
                </a:lnTo>
                <a:lnTo>
                  <a:pt x="15853" y="19924"/>
                </a:lnTo>
                <a:cubicBezTo>
                  <a:pt x="15764" y="20102"/>
                  <a:pt x="15709" y="20348"/>
                  <a:pt x="15709" y="20618"/>
                </a:cubicBezTo>
                <a:cubicBezTo>
                  <a:pt x="15709" y="21161"/>
                  <a:pt x="15929" y="21600"/>
                  <a:pt x="16200" y="21600"/>
                </a:cubicBezTo>
                <a:cubicBezTo>
                  <a:pt x="16336" y="21600"/>
                  <a:pt x="16458" y="21491"/>
                  <a:pt x="16547" y="21312"/>
                </a:cubicBezTo>
                <a:lnTo>
                  <a:pt x="21456" y="11494"/>
                </a:lnTo>
                <a:cubicBezTo>
                  <a:pt x="21545" y="11318"/>
                  <a:pt x="21600" y="11072"/>
                  <a:pt x="21600" y="10800"/>
                </a:cubicBezTo>
                <a:cubicBezTo>
                  <a:pt x="21600" y="10530"/>
                  <a:pt x="21545" y="10284"/>
                  <a:pt x="21456" y="10106"/>
                </a:cubicBezTo>
              </a:path>
            </a:pathLst>
          </a:custGeom>
          <a:solidFill>
            <a:srgbClr val="E0A00B"/>
          </a:solidFill>
          <a:ln w="12700">
            <a:solidFill>
              <a:srgbClr val="FF6F60"/>
            </a:solidFill>
            <a:miter lim="400000"/>
          </a:ln>
        </p:spPr>
        <p:txBody>
          <a:bodyPr lIns="38100" tIns="38100" rIns="38100" bIns="38100" anchor="ctr"/>
          <a:lstStyle/>
          <a:p>
            <a:endParaRPr sz="4000" b="1">
              <a:solidFill>
                <a:prstClr val="black"/>
              </a:solidFill>
            </a:endParaRPr>
          </a:p>
        </p:txBody>
      </p:sp>
      <p:sp>
        <p:nvSpPr>
          <p:cNvPr id="16" name="Shape 3930"/>
          <p:cNvSpPr/>
          <p:nvPr/>
        </p:nvSpPr>
        <p:spPr>
          <a:xfrm>
            <a:off x="5570022" y="3239039"/>
            <a:ext cx="279033" cy="139517"/>
          </a:xfrm>
          <a:custGeom>
            <a:avLst/>
            <a:gdLst/>
            <a:ahLst/>
            <a:cxnLst>
              <a:cxn ang="0">
                <a:pos x="wd2" y="hd2"/>
              </a:cxn>
              <a:cxn ang="5400000">
                <a:pos x="wd2" y="hd2"/>
              </a:cxn>
              <a:cxn ang="10800000">
                <a:pos x="wd2" y="hd2"/>
              </a:cxn>
              <a:cxn ang="16200000">
                <a:pos x="wd2" y="hd2"/>
              </a:cxn>
            </a:cxnLst>
            <a:rect l="0" t="0" r="r" b="b"/>
            <a:pathLst>
              <a:path w="21600" h="21600" extrusionOk="0">
                <a:moveTo>
                  <a:pt x="21456" y="10106"/>
                </a:moveTo>
                <a:lnTo>
                  <a:pt x="16547" y="288"/>
                </a:lnTo>
                <a:cubicBezTo>
                  <a:pt x="16458" y="111"/>
                  <a:pt x="16336" y="0"/>
                  <a:pt x="16200" y="0"/>
                </a:cubicBezTo>
                <a:cubicBezTo>
                  <a:pt x="15929" y="0"/>
                  <a:pt x="15709" y="439"/>
                  <a:pt x="15709" y="982"/>
                </a:cubicBezTo>
                <a:cubicBezTo>
                  <a:pt x="15709" y="1254"/>
                  <a:pt x="15764" y="1500"/>
                  <a:pt x="15853" y="1676"/>
                </a:cubicBezTo>
                <a:lnTo>
                  <a:pt x="19924" y="9818"/>
                </a:lnTo>
                <a:lnTo>
                  <a:pt x="491" y="9818"/>
                </a:lnTo>
                <a:cubicBezTo>
                  <a:pt x="220" y="9818"/>
                  <a:pt x="0" y="10257"/>
                  <a:pt x="0" y="10800"/>
                </a:cubicBezTo>
                <a:cubicBezTo>
                  <a:pt x="0" y="11343"/>
                  <a:pt x="220" y="11782"/>
                  <a:pt x="491" y="11782"/>
                </a:cubicBezTo>
                <a:lnTo>
                  <a:pt x="19924" y="11782"/>
                </a:lnTo>
                <a:lnTo>
                  <a:pt x="15853" y="19924"/>
                </a:lnTo>
                <a:cubicBezTo>
                  <a:pt x="15764" y="20102"/>
                  <a:pt x="15709" y="20348"/>
                  <a:pt x="15709" y="20618"/>
                </a:cubicBezTo>
                <a:cubicBezTo>
                  <a:pt x="15709" y="21161"/>
                  <a:pt x="15929" y="21600"/>
                  <a:pt x="16200" y="21600"/>
                </a:cubicBezTo>
                <a:cubicBezTo>
                  <a:pt x="16336" y="21600"/>
                  <a:pt x="16458" y="21491"/>
                  <a:pt x="16547" y="21312"/>
                </a:cubicBezTo>
                <a:lnTo>
                  <a:pt x="21456" y="11494"/>
                </a:lnTo>
                <a:cubicBezTo>
                  <a:pt x="21545" y="11318"/>
                  <a:pt x="21600" y="11072"/>
                  <a:pt x="21600" y="10800"/>
                </a:cubicBezTo>
                <a:cubicBezTo>
                  <a:pt x="21600" y="10530"/>
                  <a:pt x="21545" y="10284"/>
                  <a:pt x="21456" y="10106"/>
                </a:cubicBezTo>
              </a:path>
            </a:pathLst>
          </a:custGeom>
          <a:solidFill>
            <a:srgbClr val="E0A00B"/>
          </a:solidFill>
          <a:ln w="12700">
            <a:solidFill>
              <a:srgbClr val="FF6F60"/>
            </a:solidFill>
            <a:miter lim="400000"/>
          </a:ln>
        </p:spPr>
        <p:txBody>
          <a:bodyPr lIns="38100" tIns="38100" rIns="38100" bIns="38100" anchor="ctr"/>
          <a:lstStyle/>
          <a:p>
            <a:endParaRPr sz="4000" b="1">
              <a:solidFill>
                <a:prstClr val="black"/>
              </a:solidFill>
            </a:endParaRPr>
          </a:p>
        </p:txBody>
      </p:sp>
      <p:sp>
        <p:nvSpPr>
          <p:cNvPr id="19" name="Shape 3930"/>
          <p:cNvSpPr/>
          <p:nvPr/>
        </p:nvSpPr>
        <p:spPr>
          <a:xfrm>
            <a:off x="5761510" y="3707910"/>
            <a:ext cx="279033" cy="139517"/>
          </a:xfrm>
          <a:custGeom>
            <a:avLst/>
            <a:gdLst/>
            <a:ahLst/>
            <a:cxnLst>
              <a:cxn ang="0">
                <a:pos x="wd2" y="hd2"/>
              </a:cxn>
              <a:cxn ang="5400000">
                <a:pos x="wd2" y="hd2"/>
              </a:cxn>
              <a:cxn ang="10800000">
                <a:pos x="wd2" y="hd2"/>
              </a:cxn>
              <a:cxn ang="16200000">
                <a:pos x="wd2" y="hd2"/>
              </a:cxn>
            </a:cxnLst>
            <a:rect l="0" t="0" r="r" b="b"/>
            <a:pathLst>
              <a:path w="21600" h="21600" extrusionOk="0">
                <a:moveTo>
                  <a:pt x="21456" y="10106"/>
                </a:moveTo>
                <a:lnTo>
                  <a:pt x="16547" y="288"/>
                </a:lnTo>
                <a:cubicBezTo>
                  <a:pt x="16458" y="111"/>
                  <a:pt x="16336" y="0"/>
                  <a:pt x="16200" y="0"/>
                </a:cubicBezTo>
                <a:cubicBezTo>
                  <a:pt x="15929" y="0"/>
                  <a:pt x="15709" y="439"/>
                  <a:pt x="15709" y="982"/>
                </a:cubicBezTo>
                <a:cubicBezTo>
                  <a:pt x="15709" y="1254"/>
                  <a:pt x="15764" y="1500"/>
                  <a:pt x="15853" y="1676"/>
                </a:cubicBezTo>
                <a:lnTo>
                  <a:pt x="19924" y="9818"/>
                </a:lnTo>
                <a:lnTo>
                  <a:pt x="491" y="9818"/>
                </a:lnTo>
                <a:cubicBezTo>
                  <a:pt x="220" y="9818"/>
                  <a:pt x="0" y="10257"/>
                  <a:pt x="0" y="10800"/>
                </a:cubicBezTo>
                <a:cubicBezTo>
                  <a:pt x="0" y="11343"/>
                  <a:pt x="220" y="11782"/>
                  <a:pt x="491" y="11782"/>
                </a:cubicBezTo>
                <a:lnTo>
                  <a:pt x="19924" y="11782"/>
                </a:lnTo>
                <a:lnTo>
                  <a:pt x="15853" y="19924"/>
                </a:lnTo>
                <a:cubicBezTo>
                  <a:pt x="15764" y="20102"/>
                  <a:pt x="15709" y="20348"/>
                  <a:pt x="15709" y="20618"/>
                </a:cubicBezTo>
                <a:cubicBezTo>
                  <a:pt x="15709" y="21161"/>
                  <a:pt x="15929" y="21600"/>
                  <a:pt x="16200" y="21600"/>
                </a:cubicBezTo>
                <a:cubicBezTo>
                  <a:pt x="16336" y="21600"/>
                  <a:pt x="16458" y="21491"/>
                  <a:pt x="16547" y="21312"/>
                </a:cubicBezTo>
                <a:lnTo>
                  <a:pt x="21456" y="11494"/>
                </a:lnTo>
                <a:cubicBezTo>
                  <a:pt x="21545" y="11318"/>
                  <a:pt x="21600" y="11072"/>
                  <a:pt x="21600" y="10800"/>
                </a:cubicBezTo>
                <a:cubicBezTo>
                  <a:pt x="21600" y="10530"/>
                  <a:pt x="21545" y="10284"/>
                  <a:pt x="21456" y="10106"/>
                </a:cubicBezTo>
              </a:path>
            </a:pathLst>
          </a:custGeom>
          <a:solidFill>
            <a:srgbClr val="E0A00B"/>
          </a:solidFill>
          <a:ln w="12700">
            <a:solidFill>
              <a:srgbClr val="FF6F60"/>
            </a:solidFill>
            <a:miter lim="400000"/>
          </a:ln>
        </p:spPr>
        <p:txBody>
          <a:bodyPr lIns="38100" tIns="38100" rIns="38100" bIns="38100" anchor="ctr"/>
          <a:lstStyle/>
          <a:p>
            <a:endParaRPr sz="4000" b="1">
              <a:solidFill>
                <a:prstClr val="black"/>
              </a:solidFill>
            </a:endParaRPr>
          </a:p>
        </p:txBody>
      </p:sp>
      <p:sp>
        <p:nvSpPr>
          <p:cNvPr id="21" name="Shape 3930"/>
          <p:cNvSpPr/>
          <p:nvPr/>
        </p:nvSpPr>
        <p:spPr>
          <a:xfrm>
            <a:off x="6008895" y="4206039"/>
            <a:ext cx="279033" cy="139517"/>
          </a:xfrm>
          <a:custGeom>
            <a:avLst/>
            <a:gdLst/>
            <a:ahLst/>
            <a:cxnLst>
              <a:cxn ang="0">
                <a:pos x="wd2" y="hd2"/>
              </a:cxn>
              <a:cxn ang="5400000">
                <a:pos x="wd2" y="hd2"/>
              </a:cxn>
              <a:cxn ang="10800000">
                <a:pos x="wd2" y="hd2"/>
              </a:cxn>
              <a:cxn ang="16200000">
                <a:pos x="wd2" y="hd2"/>
              </a:cxn>
            </a:cxnLst>
            <a:rect l="0" t="0" r="r" b="b"/>
            <a:pathLst>
              <a:path w="21600" h="21600" extrusionOk="0">
                <a:moveTo>
                  <a:pt x="21456" y="10106"/>
                </a:moveTo>
                <a:lnTo>
                  <a:pt x="16547" y="288"/>
                </a:lnTo>
                <a:cubicBezTo>
                  <a:pt x="16458" y="111"/>
                  <a:pt x="16336" y="0"/>
                  <a:pt x="16200" y="0"/>
                </a:cubicBezTo>
                <a:cubicBezTo>
                  <a:pt x="15929" y="0"/>
                  <a:pt x="15709" y="439"/>
                  <a:pt x="15709" y="982"/>
                </a:cubicBezTo>
                <a:cubicBezTo>
                  <a:pt x="15709" y="1254"/>
                  <a:pt x="15764" y="1500"/>
                  <a:pt x="15853" y="1676"/>
                </a:cubicBezTo>
                <a:lnTo>
                  <a:pt x="19924" y="9818"/>
                </a:lnTo>
                <a:lnTo>
                  <a:pt x="491" y="9818"/>
                </a:lnTo>
                <a:cubicBezTo>
                  <a:pt x="220" y="9818"/>
                  <a:pt x="0" y="10257"/>
                  <a:pt x="0" y="10800"/>
                </a:cubicBezTo>
                <a:cubicBezTo>
                  <a:pt x="0" y="11343"/>
                  <a:pt x="220" y="11782"/>
                  <a:pt x="491" y="11782"/>
                </a:cubicBezTo>
                <a:lnTo>
                  <a:pt x="19924" y="11782"/>
                </a:lnTo>
                <a:lnTo>
                  <a:pt x="15853" y="19924"/>
                </a:lnTo>
                <a:cubicBezTo>
                  <a:pt x="15764" y="20102"/>
                  <a:pt x="15709" y="20348"/>
                  <a:pt x="15709" y="20618"/>
                </a:cubicBezTo>
                <a:cubicBezTo>
                  <a:pt x="15709" y="21161"/>
                  <a:pt x="15929" y="21600"/>
                  <a:pt x="16200" y="21600"/>
                </a:cubicBezTo>
                <a:cubicBezTo>
                  <a:pt x="16336" y="21600"/>
                  <a:pt x="16458" y="21491"/>
                  <a:pt x="16547" y="21312"/>
                </a:cubicBezTo>
                <a:lnTo>
                  <a:pt x="21456" y="11494"/>
                </a:lnTo>
                <a:cubicBezTo>
                  <a:pt x="21545" y="11318"/>
                  <a:pt x="21600" y="11072"/>
                  <a:pt x="21600" y="10800"/>
                </a:cubicBezTo>
                <a:cubicBezTo>
                  <a:pt x="21600" y="10530"/>
                  <a:pt x="21545" y="10284"/>
                  <a:pt x="21456" y="10106"/>
                </a:cubicBezTo>
              </a:path>
            </a:pathLst>
          </a:custGeom>
          <a:solidFill>
            <a:srgbClr val="E0A00B"/>
          </a:solidFill>
          <a:ln w="12700">
            <a:solidFill>
              <a:srgbClr val="FF6F60"/>
            </a:solidFill>
            <a:miter lim="400000"/>
          </a:ln>
        </p:spPr>
        <p:txBody>
          <a:bodyPr lIns="38100" tIns="38100" rIns="38100" bIns="38100" anchor="ctr"/>
          <a:lstStyle/>
          <a:p>
            <a:endParaRPr sz="4000" b="1">
              <a:solidFill>
                <a:prstClr val="black"/>
              </a:solidFill>
            </a:endParaRPr>
          </a:p>
        </p:txBody>
      </p:sp>
      <p:sp>
        <p:nvSpPr>
          <p:cNvPr id="22" name="Shape 3930"/>
          <p:cNvSpPr/>
          <p:nvPr/>
        </p:nvSpPr>
        <p:spPr>
          <a:xfrm>
            <a:off x="6285762" y="4665591"/>
            <a:ext cx="279033" cy="139517"/>
          </a:xfrm>
          <a:custGeom>
            <a:avLst/>
            <a:gdLst/>
            <a:ahLst/>
            <a:cxnLst>
              <a:cxn ang="0">
                <a:pos x="wd2" y="hd2"/>
              </a:cxn>
              <a:cxn ang="5400000">
                <a:pos x="wd2" y="hd2"/>
              </a:cxn>
              <a:cxn ang="10800000">
                <a:pos x="wd2" y="hd2"/>
              </a:cxn>
              <a:cxn ang="16200000">
                <a:pos x="wd2" y="hd2"/>
              </a:cxn>
            </a:cxnLst>
            <a:rect l="0" t="0" r="r" b="b"/>
            <a:pathLst>
              <a:path w="21600" h="21600" extrusionOk="0">
                <a:moveTo>
                  <a:pt x="21456" y="10106"/>
                </a:moveTo>
                <a:lnTo>
                  <a:pt x="16547" y="288"/>
                </a:lnTo>
                <a:cubicBezTo>
                  <a:pt x="16458" y="111"/>
                  <a:pt x="16336" y="0"/>
                  <a:pt x="16200" y="0"/>
                </a:cubicBezTo>
                <a:cubicBezTo>
                  <a:pt x="15929" y="0"/>
                  <a:pt x="15709" y="439"/>
                  <a:pt x="15709" y="982"/>
                </a:cubicBezTo>
                <a:cubicBezTo>
                  <a:pt x="15709" y="1254"/>
                  <a:pt x="15764" y="1500"/>
                  <a:pt x="15853" y="1676"/>
                </a:cubicBezTo>
                <a:lnTo>
                  <a:pt x="19924" y="9818"/>
                </a:lnTo>
                <a:lnTo>
                  <a:pt x="491" y="9818"/>
                </a:lnTo>
                <a:cubicBezTo>
                  <a:pt x="220" y="9818"/>
                  <a:pt x="0" y="10257"/>
                  <a:pt x="0" y="10800"/>
                </a:cubicBezTo>
                <a:cubicBezTo>
                  <a:pt x="0" y="11343"/>
                  <a:pt x="220" y="11782"/>
                  <a:pt x="491" y="11782"/>
                </a:cubicBezTo>
                <a:lnTo>
                  <a:pt x="19924" y="11782"/>
                </a:lnTo>
                <a:lnTo>
                  <a:pt x="15853" y="19924"/>
                </a:lnTo>
                <a:cubicBezTo>
                  <a:pt x="15764" y="20102"/>
                  <a:pt x="15709" y="20348"/>
                  <a:pt x="15709" y="20618"/>
                </a:cubicBezTo>
                <a:cubicBezTo>
                  <a:pt x="15709" y="21161"/>
                  <a:pt x="15929" y="21600"/>
                  <a:pt x="16200" y="21600"/>
                </a:cubicBezTo>
                <a:cubicBezTo>
                  <a:pt x="16336" y="21600"/>
                  <a:pt x="16458" y="21491"/>
                  <a:pt x="16547" y="21312"/>
                </a:cubicBezTo>
                <a:lnTo>
                  <a:pt x="21456" y="11494"/>
                </a:lnTo>
                <a:cubicBezTo>
                  <a:pt x="21545" y="11318"/>
                  <a:pt x="21600" y="11072"/>
                  <a:pt x="21600" y="10800"/>
                </a:cubicBezTo>
                <a:cubicBezTo>
                  <a:pt x="21600" y="10530"/>
                  <a:pt x="21545" y="10284"/>
                  <a:pt x="21456" y="10106"/>
                </a:cubicBezTo>
              </a:path>
            </a:pathLst>
          </a:custGeom>
          <a:solidFill>
            <a:srgbClr val="E0A00B"/>
          </a:solidFill>
          <a:ln w="12700">
            <a:solidFill>
              <a:srgbClr val="FF6F60"/>
            </a:solidFill>
            <a:miter lim="400000"/>
          </a:ln>
        </p:spPr>
        <p:txBody>
          <a:bodyPr lIns="38100" tIns="38100" rIns="38100" bIns="38100" anchor="ctr"/>
          <a:lstStyle/>
          <a:p>
            <a:endParaRPr sz="4000" b="1">
              <a:solidFill>
                <a:prstClr val="black"/>
              </a:solidFill>
            </a:endParaRPr>
          </a:p>
        </p:txBody>
      </p:sp>
      <p:sp>
        <p:nvSpPr>
          <p:cNvPr id="3" name="ZoneTexte 2"/>
          <p:cNvSpPr txBox="1"/>
          <p:nvPr/>
        </p:nvSpPr>
        <p:spPr>
          <a:xfrm>
            <a:off x="5761510" y="2617346"/>
            <a:ext cx="5071321" cy="480022"/>
          </a:xfrm>
          <a:prstGeom prst="rect">
            <a:avLst/>
          </a:prstGeom>
          <a:noFill/>
        </p:spPr>
        <p:txBody>
          <a:bodyPr wrap="square" lIns="91440" tIns="45720" rIns="91440" bIns="45720" rtlCol="0" anchor="t">
            <a:spAutoFit/>
          </a:bodyPr>
          <a:lstStyle/>
          <a:p>
            <a:pPr>
              <a:buClr>
                <a:srgbClr val="00B050"/>
              </a:buClr>
            </a:pPr>
            <a:r>
              <a:rPr lang="fr-FR" sz="2400" b="1">
                <a:solidFill>
                  <a:srgbClr val="800080"/>
                </a:solidFill>
                <a:latin typeface="Segoe UI Light"/>
                <a:cs typeface="Segoe UI Light"/>
              </a:rPr>
              <a:t>prospecte</a:t>
            </a:r>
            <a:r>
              <a:rPr lang="fr-FR" sz="2400">
                <a:solidFill>
                  <a:srgbClr val="800080"/>
                </a:solidFill>
                <a:latin typeface="Segoe UI Light"/>
                <a:cs typeface="Segoe UI Light"/>
              </a:rPr>
              <a:t> pour l’entreprise</a:t>
            </a:r>
            <a:r>
              <a:rPr lang="fr-FR" sz="2400">
                <a:solidFill>
                  <a:srgbClr val="FF6F60"/>
                </a:solidFill>
                <a:latin typeface="Segoe UI Light"/>
                <a:cs typeface="Segoe UI Light"/>
              </a:rPr>
              <a:t> </a:t>
            </a:r>
            <a:endParaRPr lang="fr-FR" sz="2400">
              <a:solidFill>
                <a:srgbClr val="FF6F60"/>
              </a:solidFill>
            </a:endParaRPr>
          </a:p>
        </p:txBody>
      </p:sp>
      <p:sp>
        <p:nvSpPr>
          <p:cNvPr id="9" name="ZoneTexte 8"/>
          <p:cNvSpPr txBox="1"/>
          <p:nvPr/>
        </p:nvSpPr>
        <p:spPr>
          <a:xfrm>
            <a:off x="5983592" y="3058562"/>
            <a:ext cx="4448468" cy="461665"/>
          </a:xfrm>
          <a:prstGeom prst="rect">
            <a:avLst/>
          </a:prstGeom>
          <a:noFill/>
        </p:spPr>
        <p:txBody>
          <a:bodyPr wrap="square" lIns="91440" tIns="45720" rIns="91440" bIns="45720" rtlCol="0" anchor="t">
            <a:spAutoFit/>
          </a:bodyPr>
          <a:lstStyle/>
          <a:p>
            <a:r>
              <a:rPr lang="fr-FR" sz="2400">
                <a:solidFill>
                  <a:srgbClr val="800080"/>
                </a:solidFill>
                <a:latin typeface="Segoe UI Light"/>
                <a:cs typeface="Segoe UI Light"/>
              </a:rPr>
              <a:t>définit la </a:t>
            </a:r>
            <a:r>
              <a:rPr lang="fr-FR" sz="2400" b="1">
                <a:solidFill>
                  <a:srgbClr val="800080"/>
                </a:solidFill>
                <a:latin typeface="Segoe UI Light"/>
                <a:cs typeface="Segoe UI Light"/>
              </a:rPr>
              <a:t>faisabilité</a:t>
            </a:r>
            <a:r>
              <a:rPr lang="fr-FR" sz="2400">
                <a:solidFill>
                  <a:srgbClr val="800080"/>
                </a:solidFill>
                <a:latin typeface="Segoe UI Light"/>
                <a:cs typeface="Segoe UI Light"/>
              </a:rPr>
              <a:t> du projet</a:t>
            </a:r>
            <a:endParaRPr lang="fr-FR">
              <a:solidFill>
                <a:srgbClr val="800080"/>
              </a:solidFill>
              <a:latin typeface="Segoe UI Light"/>
              <a:cs typeface="Segoe UI Light"/>
            </a:endParaRPr>
          </a:p>
        </p:txBody>
      </p:sp>
      <p:sp>
        <p:nvSpPr>
          <p:cNvPr id="10" name="ZoneTexte 9"/>
          <p:cNvSpPr txBox="1"/>
          <p:nvPr/>
        </p:nvSpPr>
        <p:spPr>
          <a:xfrm>
            <a:off x="6153946" y="3520227"/>
            <a:ext cx="5115952" cy="461665"/>
          </a:xfrm>
          <a:prstGeom prst="rect">
            <a:avLst/>
          </a:prstGeom>
          <a:noFill/>
        </p:spPr>
        <p:txBody>
          <a:bodyPr wrap="square" lIns="91440" tIns="45720" rIns="91440" bIns="45720" rtlCol="0" anchor="t">
            <a:spAutoFit/>
          </a:bodyPr>
          <a:lstStyle/>
          <a:p>
            <a:pPr>
              <a:buClr>
                <a:srgbClr val="00B050"/>
              </a:buClr>
            </a:pPr>
            <a:r>
              <a:rPr lang="fr-FR" sz="2400">
                <a:solidFill>
                  <a:srgbClr val="800080"/>
                </a:solidFill>
                <a:latin typeface="Segoe UI Light"/>
                <a:cs typeface="Segoe UI Light"/>
              </a:rPr>
              <a:t>assure le </a:t>
            </a:r>
            <a:r>
              <a:rPr lang="fr-FR" sz="2400" b="1">
                <a:solidFill>
                  <a:srgbClr val="800080"/>
                </a:solidFill>
                <a:latin typeface="Segoe UI Light"/>
                <a:cs typeface="Segoe UI Light"/>
              </a:rPr>
              <a:t>suivi</a:t>
            </a:r>
            <a:r>
              <a:rPr lang="fr-FR" sz="2400">
                <a:solidFill>
                  <a:srgbClr val="800080"/>
                </a:solidFill>
                <a:latin typeface="Segoe UI Light"/>
                <a:cs typeface="Segoe UI Light"/>
              </a:rPr>
              <a:t> commercial du projet</a:t>
            </a:r>
            <a:r>
              <a:rPr lang="fr-FR" sz="2400">
                <a:solidFill>
                  <a:srgbClr val="FF6F60"/>
                </a:solidFill>
                <a:latin typeface="Segoe UI Light"/>
                <a:cs typeface="Segoe UI Light"/>
              </a:rPr>
              <a:t> </a:t>
            </a:r>
            <a:endParaRPr lang="fr-FR" sz="2400">
              <a:solidFill>
                <a:srgbClr val="FF6F60"/>
              </a:solidFill>
            </a:endParaRPr>
          </a:p>
        </p:txBody>
      </p:sp>
      <p:sp>
        <p:nvSpPr>
          <p:cNvPr id="11" name="ZoneTexte 10"/>
          <p:cNvSpPr txBox="1"/>
          <p:nvPr/>
        </p:nvSpPr>
        <p:spPr>
          <a:xfrm>
            <a:off x="6355802" y="3989391"/>
            <a:ext cx="4939778" cy="461665"/>
          </a:xfrm>
          <a:prstGeom prst="rect">
            <a:avLst/>
          </a:prstGeom>
          <a:noFill/>
        </p:spPr>
        <p:txBody>
          <a:bodyPr wrap="square" lIns="91440" tIns="45720" rIns="91440" bIns="45720" rtlCol="0" anchor="t">
            <a:spAutoFit/>
          </a:bodyPr>
          <a:lstStyle/>
          <a:p>
            <a:r>
              <a:rPr lang="fr-FR" sz="2400">
                <a:solidFill>
                  <a:srgbClr val="800080"/>
                </a:solidFill>
                <a:latin typeface="Segoe UI Light"/>
                <a:cs typeface="Segoe UI Light"/>
              </a:rPr>
              <a:t>est</a:t>
            </a:r>
            <a:r>
              <a:rPr lang="fr-FR" sz="2400" b="1">
                <a:solidFill>
                  <a:srgbClr val="800080"/>
                </a:solidFill>
                <a:latin typeface="Segoe UI Light"/>
                <a:cs typeface="Segoe UI Light"/>
              </a:rPr>
              <a:t> l’interlocuteur </a:t>
            </a:r>
            <a:r>
              <a:rPr lang="fr-FR" sz="2400">
                <a:solidFill>
                  <a:srgbClr val="800080"/>
                </a:solidFill>
                <a:latin typeface="Segoe UI Light"/>
                <a:cs typeface="Segoe UI Light"/>
              </a:rPr>
              <a:t>de référence</a:t>
            </a:r>
            <a:endParaRPr lang="fr-FR">
              <a:solidFill>
                <a:srgbClr val="800080"/>
              </a:solidFill>
              <a:latin typeface="Segoe UI Light"/>
              <a:cs typeface="Segoe UI Light"/>
            </a:endParaRPr>
          </a:p>
        </p:txBody>
      </p:sp>
      <p:sp>
        <p:nvSpPr>
          <p:cNvPr id="13" name="ZoneTexte 12">
            <a:extLst>
              <a:ext uri="{FF2B5EF4-FFF2-40B4-BE49-F238E27FC236}">
                <a16:creationId xmlns:a16="http://schemas.microsoft.com/office/drawing/2014/main" id="{50438A37-233F-44C9-A2FB-BEEFB1CF2DF9}"/>
              </a:ext>
            </a:extLst>
          </p:cNvPr>
          <p:cNvSpPr txBox="1"/>
          <p:nvPr/>
        </p:nvSpPr>
        <p:spPr>
          <a:xfrm>
            <a:off x="817945" y="3750196"/>
            <a:ext cx="474947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4000">
                <a:solidFill>
                  <a:srgbClr val="E0A00B"/>
                </a:solidFill>
                <a:latin typeface="Segoe UI Semibold"/>
                <a:cs typeface="Segoe UI Semibold"/>
              </a:rPr>
              <a:t>Les autres </a:t>
            </a:r>
            <a:r>
              <a:rPr lang="fr-FR" sz="4000">
                <a:latin typeface="Segoe UI Semibold"/>
                <a:cs typeface="Segoe UI Semibold"/>
              </a:rPr>
              <a:t>métiers</a:t>
            </a:r>
            <a:endParaRPr lang="fr-FR" sz="4000"/>
          </a:p>
        </p:txBody>
      </p:sp>
      <p:sp>
        <p:nvSpPr>
          <p:cNvPr id="20" name="Organigramme : Délai 19">
            <a:extLst>
              <a:ext uri="{FF2B5EF4-FFF2-40B4-BE49-F238E27FC236}">
                <a16:creationId xmlns:a16="http://schemas.microsoft.com/office/drawing/2014/main" id="{E6F3C82F-A71B-4129-AD38-6FD51FE50A07}"/>
              </a:ext>
            </a:extLst>
          </p:cNvPr>
          <p:cNvSpPr/>
          <p:nvPr/>
        </p:nvSpPr>
        <p:spPr>
          <a:xfrm rot="16200000" flipH="1" flipV="1">
            <a:off x="55702" y="49096"/>
            <a:ext cx="934296" cy="836108"/>
          </a:xfrm>
          <a:prstGeom prst="flowChartDelay">
            <a:avLst/>
          </a:prstGeom>
          <a:solidFill>
            <a:srgbClr val="800080"/>
          </a:solidFill>
          <a:ln>
            <a:noFill/>
          </a:ln>
          <a:effectLst>
            <a:outerShdw blurRad="4445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6F60"/>
              </a:solidFill>
            </a:endParaRPr>
          </a:p>
        </p:txBody>
      </p:sp>
      <p:sp>
        <p:nvSpPr>
          <p:cNvPr id="24" name="Rectangle 23">
            <a:extLst>
              <a:ext uri="{FF2B5EF4-FFF2-40B4-BE49-F238E27FC236}">
                <a16:creationId xmlns:a16="http://schemas.microsoft.com/office/drawing/2014/main" id="{70F3121C-1FB7-4253-9D0B-C578B5109E2E}"/>
              </a:ext>
            </a:extLst>
          </p:cNvPr>
          <p:cNvSpPr/>
          <p:nvPr/>
        </p:nvSpPr>
        <p:spPr>
          <a:xfrm>
            <a:off x="835236" y="124150"/>
            <a:ext cx="1569853" cy="646331"/>
          </a:xfrm>
          <a:prstGeom prst="rect">
            <a:avLst/>
          </a:prstGeom>
        </p:spPr>
        <p:txBody>
          <a:bodyPr wrap="none">
            <a:spAutoFit/>
          </a:bodyPr>
          <a:lstStyle/>
          <a:p>
            <a:pPr algn="ctr"/>
            <a:r>
              <a:rPr lang="fr-FR">
                <a:solidFill>
                  <a:srgbClr val="FF6F60"/>
                </a:solidFill>
                <a:latin typeface="Segoe UI Light" panose="020B0502040204020203" pitchFamily="34" charset="0"/>
                <a:cs typeface="Segoe UI Light" panose="020B0502040204020203" pitchFamily="34" charset="0"/>
              </a:rPr>
              <a:t>  </a:t>
            </a:r>
            <a:r>
              <a:rPr lang="fr-FR">
                <a:solidFill>
                  <a:srgbClr val="800080"/>
                </a:solidFill>
                <a:latin typeface="Segoe UI Light" panose="020B0502040204020203" pitchFamily="34" charset="0"/>
                <a:cs typeface="Segoe UI Light" panose="020B0502040204020203" pitchFamily="34" charset="0"/>
              </a:rPr>
              <a:t>Présentation </a:t>
            </a:r>
          </a:p>
          <a:p>
            <a:pPr algn="ctr"/>
            <a:r>
              <a:rPr lang="fr-FR">
                <a:solidFill>
                  <a:srgbClr val="800080"/>
                </a:solidFill>
                <a:latin typeface="Segoe UI Light" panose="020B0502040204020203" pitchFamily="34" charset="0"/>
                <a:cs typeface="Segoe UI Light" panose="020B0502040204020203" pitchFamily="34" charset="0"/>
              </a:rPr>
              <a:t>des métiers</a:t>
            </a:r>
          </a:p>
        </p:txBody>
      </p:sp>
    </p:spTree>
    <p:extLst>
      <p:ext uri="{BB962C8B-B14F-4D97-AF65-F5344CB8AC3E}">
        <p14:creationId xmlns:p14="http://schemas.microsoft.com/office/powerpoint/2010/main" val="2415530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oneTexte 1"/>
          <p:cNvSpPr txBox="1"/>
          <p:nvPr/>
        </p:nvSpPr>
        <p:spPr>
          <a:xfrm>
            <a:off x="899782" y="0"/>
            <a:ext cx="1495964" cy="646331"/>
          </a:xfrm>
          <a:prstGeom prst="rect">
            <a:avLst/>
          </a:prstGeom>
          <a:noFill/>
        </p:spPr>
        <p:txBody>
          <a:bodyPr wrap="square" lIns="91440" tIns="45720" rIns="91440" bIns="45720" rtlCol="0" anchor="t">
            <a:spAutoFit/>
          </a:bodyPr>
          <a:lstStyle/>
          <a:p>
            <a:r>
              <a:rPr lang="fr-FR">
                <a:solidFill>
                  <a:srgbClr val="800080"/>
                </a:solidFill>
                <a:latin typeface="Segoe UI Light"/>
                <a:cs typeface="Segoe UI Light"/>
              </a:rPr>
              <a:t>Présentation </a:t>
            </a:r>
            <a:endParaRPr lang="fr-FR">
              <a:solidFill>
                <a:srgbClr val="800080"/>
              </a:solidFill>
            </a:endParaRPr>
          </a:p>
          <a:p>
            <a:pPr lvl="0"/>
            <a:r>
              <a:rPr lang="fr-FR">
                <a:solidFill>
                  <a:srgbClr val="800080"/>
                </a:solidFill>
                <a:latin typeface="Segoe UI Light"/>
                <a:cs typeface="Segoe UI Light"/>
              </a:rPr>
              <a:t>des métiers</a:t>
            </a:r>
          </a:p>
        </p:txBody>
      </p:sp>
      <p:sp>
        <p:nvSpPr>
          <p:cNvPr id="7" name="Organigramme : Délai 6">
            <a:extLst>
              <a:ext uri="{FF2B5EF4-FFF2-40B4-BE49-F238E27FC236}">
                <a16:creationId xmlns:a16="http://schemas.microsoft.com/office/drawing/2014/main" id="{49789C9E-E6DD-4CB6-B566-FBE795469A15}"/>
              </a:ext>
            </a:extLst>
          </p:cNvPr>
          <p:cNvSpPr/>
          <p:nvPr/>
        </p:nvSpPr>
        <p:spPr>
          <a:xfrm rot="16200000" flipH="1" flipV="1">
            <a:off x="64776" y="37962"/>
            <a:ext cx="794404" cy="718480"/>
          </a:xfrm>
          <a:prstGeom prst="flowChartDelay">
            <a:avLst/>
          </a:prstGeom>
          <a:solidFill>
            <a:srgbClr val="800080"/>
          </a:solidFill>
          <a:ln>
            <a:noFill/>
          </a:ln>
          <a:effectLst>
            <a:outerShdw blurRad="4445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200">
              <a:solidFill>
                <a:srgbClr val="FF5050"/>
              </a:solidFill>
              <a:latin typeface="Franklin Gothic Medium Cond" panose="020B0606030402020204" pitchFamily="34" charset="0"/>
            </a:endParaRPr>
          </a:p>
        </p:txBody>
      </p:sp>
      <p:sp>
        <p:nvSpPr>
          <p:cNvPr id="17" name="Organigramme : Délai 16">
            <a:extLst>
              <a:ext uri="{FF2B5EF4-FFF2-40B4-BE49-F238E27FC236}">
                <a16:creationId xmlns:a16="http://schemas.microsoft.com/office/drawing/2014/main" id="{49789C9E-E6DD-4CB6-B566-FBE795469A15}"/>
              </a:ext>
            </a:extLst>
          </p:cNvPr>
          <p:cNvSpPr/>
          <p:nvPr/>
        </p:nvSpPr>
        <p:spPr>
          <a:xfrm rot="7575889" flipH="1" flipV="1">
            <a:off x="-1657325" y="3038529"/>
            <a:ext cx="5328760" cy="4841443"/>
          </a:xfrm>
          <a:prstGeom prst="flowChartDelay">
            <a:avLst/>
          </a:prstGeom>
          <a:solidFill>
            <a:srgbClr val="800080"/>
          </a:solidFill>
          <a:ln>
            <a:noFill/>
          </a:ln>
          <a:effectLst>
            <a:outerShdw blurRad="4445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fr-FR" sz="4400">
              <a:solidFill>
                <a:srgbClr val="FEC5D9"/>
              </a:solidFill>
              <a:latin typeface="Franklin Gothic Heavy" panose="020B0903020102020204" pitchFamily="34" charset="0"/>
            </a:endParaRPr>
          </a:p>
        </p:txBody>
      </p:sp>
      <p:sp>
        <p:nvSpPr>
          <p:cNvPr id="20" name="Organigramme : Délai 19">
            <a:extLst>
              <a:ext uri="{FF2B5EF4-FFF2-40B4-BE49-F238E27FC236}">
                <a16:creationId xmlns:a16="http://schemas.microsoft.com/office/drawing/2014/main" id="{49789C9E-E6DD-4CB6-B566-FBE795469A15}"/>
              </a:ext>
            </a:extLst>
          </p:cNvPr>
          <p:cNvSpPr/>
          <p:nvPr/>
        </p:nvSpPr>
        <p:spPr>
          <a:xfrm flipH="1" flipV="1">
            <a:off x="9405599" y="-522801"/>
            <a:ext cx="5155131" cy="5207929"/>
          </a:xfrm>
          <a:prstGeom prst="flowChartDelay">
            <a:avLst/>
          </a:prstGeom>
          <a:solidFill>
            <a:srgbClr val="800080">
              <a:alpha val="18000"/>
            </a:srgbClr>
          </a:solidFill>
          <a:ln>
            <a:noFill/>
          </a:ln>
          <a:effectLst>
            <a:outerShdw blurRad="4445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fr-FR" sz="4400">
              <a:solidFill>
                <a:srgbClr val="FEC5D9"/>
              </a:solidFill>
              <a:latin typeface="Franklin Gothic Heavy" panose="020B0903020102020204" pitchFamily="34" charset="0"/>
            </a:endParaRPr>
          </a:p>
        </p:txBody>
      </p:sp>
      <p:sp>
        <p:nvSpPr>
          <p:cNvPr id="4" name="ZoneTexte 3"/>
          <p:cNvSpPr txBox="1"/>
          <p:nvPr/>
        </p:nvSpPr>
        <p:spPr>
          <a:xfrm>
            <a:off x="4408015" y="491873"/>
            <a:ext cx="6732618" cy="769441"/>
          </a:xfrm>
          <a:prstGeom prst="rect">
            <a:avLst/>
          </a:prstGeom>
          <a:noFill/>
        </p:spPr>
        <p:txBody>
          <a:bodyPr wrap="square" lIns="91440" tIns="45720" rIns="91440" bIns="45720" rtlCol="0" anchor="t">
            <a:spAutoFit/>
          </a:bodyPr>
          <a:lstStyle/>
          <a:p>
            <a:r>
              <a:rPr lang="fr-FR" sz="4400">
                <a:latin typeface="Segoe UI Black" panose="020B0A02040204020203" pitchFamily="34" charset="0"/>
                <a:ea typeface="Segoe UI Black" panose="020B0A02040204020203" pitchFamily="34" charset="0"/>
                <a:cs typeface="Segoe UI Semibold"/>
              </a:rPr>
              <a:t>Les fonctions études</a:t>
            </a:r>
          </a:p>
        </p:txBody>
      </p:sp>
      <p:sp>
        <p:nvSpPr>
          <p:cNvPr id="5" name="ZoneTexte 4"/>
          <p:cNvSpPr txBox="1"/>
          <p:nvPr/>
        </p:nvSpPr>
        <p:spPr>
          <a:xfrm>
            <a:off x="4438965" y="1446825"/>
            <a:ext cx="4774579" cy="861774"/>
          </a:xfrm>
          <a:prstGeom prst="rect">
            <a:avLst/>
          </a:prstGeom>
          <a:noFill/>
        </p:spPr>
        <p:txBody>
          <a:bodyPr wrap="square" lIns="91440" tIns="45720" rIns="91440" bIns="45720" rtlCol="0" anchor="t">
            <a:spAutoFit/>
          </a:bodyPr>
          <a:lstStyle/>
          <a:p>
            <a:r>
              <a:rPr lang="fr-FR" sz="3200">
                <a:solidFill>
                  <a:srgbClr val="800080"/>
                </a:solidFill>
                <a:latin typeface="Segoe UI Semibold"/>
                <a:cs typeface="Segoe UI Semibold"/>
              </a:rPr>
              <a:t>Le responsable d’études</a:t>
            </a:r>
            <a:r>
              <a:rPr lang="fr-FR" sz="3200">
                <a:solidFill>
                  <a:srgbClr val="FF6F60"/>
                </a:solidFill>
                <a:latin typeface="Segoe UI Semibold"/>
                <a:cs typeface="Segoe UI Semibold"/>
              </a:rPr>
              <a:t> </a:t>
            </a:r>
          </a:p>
          <a:p>
            <a:endParaRPr lang="fr-FR">
              <a:latin typeface="Segoe UI Semibold"/>
              <a:cs typeface="Segoe UI Semibold"/>
            </a:endParaRPr>
          </a:p>
        </p:txBody>
      </p:sp>
      <p:sp>
        <p:nvSpPr>
          <p:cNvPr id="6" name="ZoneTexte 5"/>
          <p:cNvSpPr txBox="1"/>
          <p:nvPr/>
        </p:nvSpPr>
        <p:spPr>
          <a:xfrm>
            <a:off x="4635079" y="1942266"/>
            <a:ext cx="5587480" cy="646331"/>
          </a:xfrm>
          <a:prstGeom prst="rect">
            <a:avLst/>
          </a:prstGeom>
          <a:noFill/>
        </p:spPr>
        <p:txBody>
          <a:bodyPr wrap="square" lIns="91440" tIns="45720" rIns="91440" bIns="45720" rtlCol="0" anchor="t">
            <a:spAutoFit/>
          </a:bodyPr>
          <a:lstStyle/>
          <a:p>
            <a:pPr lvl="1">
              <a:buClr>
                <a:srgbClr val="00B050"/>
              </a:buClr>
            </a:pPr>
            <a:r>
              <a:rPr lang="fr-FR">
                <a:solidFill>
                  <a:srgbClr val="800080"/>
                </a:solidFill>
                <a:latin typeface="Segoe UI Light"/>
                <a:cs typeface="Segoe UI Light"/>
              </a:rPr>
              <a:t>définit les </a:t>
            </a:r>
            <a:r>
              <a:rPr lang="fr-FR" b="1">
                <a:solidFill>
                  <a:srgbClr val="800080"/>
                </a:solidFill>
                <a:latin typeface="Segoe UI Light"/>
                <a:cs typeface="Segoe UI Light"/>
              </a:rPr>
              <a:t>méthodes</a:t>
            </a:r>
            <a:r>
              <a:rPr lang="fr-FR">
                <a:solidFill>
                  <a:srgbClr val="800080"/>
                </a:solidFill>
                <a:latin typeface="Segoe UI Light"/>
                <a:cs typeface="Segoe UI Light"/>
              </a:rPr>
              <a:t> et </a:t>
            </a:r>
            <a:r>
              <a:rPr lang="fr-FR" b="1">
                <a:solidFill>
                  <a:srgbClr val="800080"/>
                </a:solidFill>
                <a:latin typeface="Segoe UI Light"/>
                <a:cs typeface="Segoe UI Light"/>
              </a:rPr>
              <a:t>techniques </a:t>
            </a:r>
          </a:p>
          <a:p>
            <a:pPr lvl="1">
              <a:buClr>
                <a:srgbClr val="00B050"/>
              </a:buClr>
            </a:pPr>
            <a:r>
              <a:rPr lang="fr-FR" b="1">
                <a:solidFill>
                  <a:srgbClr val="800080"/>
                </a:solidFill>
                <a:latin typeface="Segoe UI Light"/>
                <a:cs typeface="Segoe UI Light"/>
              </a:rPr>
              <a:t>chiffre</a:t>
            </a:r>
            <a:r>
              <a:rPr lang="fr-FR">
                <a:solidFill>
                  <a:srgbClr val="800080"/>
                </a:solidFill>
                <a:latin typeface="Segoe UI Light"/>
                <a:cs typeface="Segoe UI Light"/>
              </a:rPr>
              <a:t> le projet</a:t>
            </a:r>
          </a:p>
        </p:txBody>
      </p:sp>
      <p:sp>
        <p:nvSpPr>
          <p:cNvPr id="12" name="Shape 3930"/>
          <p:cNvSpPr/>
          <p:nvPr/>
        </p:nvSpPr>
        <p:spPr>
          <a:xfrm>
            <a:off x="4689901" y="2081971"/>
            <a:ext cx="279033" cy="139517"/>
          </a:xfrm>
          <a:custGeom>
            <a:avLst/>
            <a:gdLst/>
            <a:ahLst/>
            <a:cxnLst>
              <a:cxn ang="0">
                <a:pos x="wd2" y="hd2"/>
              </a:cxn>
              <a:cxn ang="5400000">
                <a:pos x="wd2" y="hd2"/>
              </a:cxn>
              <a:cxn ang="10800000">
                <a:pos x="wd2" y="hd2"/>
              </a:cxn>
              <a:cxn ang="16200000">
                <a:pos x="wd2" y="hd2"/>
              </a:cxn>
            </a:cxnLst>
            <a:rect l="0" t="0" r="r" b="b"/>
            <a:pathLst>
              <a:path w="21600" h="21600" extrusionOk="0">
                <a:moveTo>
                  <a:pt x="21456" y="10106"/>
                </a:moveTo>
                <a:lnTo>
                  <a:pt x="16547" y="288"/>
                </a:lnTo>
                <a:cubicBezTo>
                  <a:pt x="16458" y="111"/>
                  <a:pt x="16336" y="0"/>
                  <a:pt x="16200" y="0"/>
                </a:cubicBezTo>
                <a:cubicBezTo>
                  <a:pt x="15929" y="0"/>
                  <a:pt x="15709" y="439"/>
                  <a:pt x="15709" y="982"/>
                </a:cubicBezTo>
                <a:cubicBezTo>
                  <a:pt x="15709" y="1254"/>
                  <a:pt x="15764" y="1500"/>
                  <a:pt x="15853" y="1676"/>
                </a:cubicBezTo>
                <a:lnTo>
                  <a:pt x="19924" y="9818"/>
                </a:lnTo>
                <a:lnTo>
                  <a:pt x="491" y="9818"/>
                </a:lnTo>
                <a:cubicBezTo>
                  <a:pt x="220" y="9818"/>
                  <a:pt x="0" y="10257"/>
                  <a:pt x="0" y="10800"/>
                </a:cubicBezTo>
                <a:cubicBezTo>
                  <a:pt x="0" y="11343"/>
                  <a:pt x="220" y="11782"/>
                  <a:pt x="491" y="11782"/>
                </a:cubicBezTo>
                <a:lnTo>
                  <a:pt x="19924" y="11782"/>
                </a:lnTo>
                <a:lnTo>
                  <a:pt x="15853" y="19924"/>
                </a:lnTo>
                <a:cubicBezTo>
                  <a:pt x="15764" y="20102"/>
                  <a:pt x="15709" y="20348"/>
                  <a:pt x="15709" y="20618"/>
                </a:cubicBezTo>
                <a:cubicBezTo>
                  <a:pt x="15709" y="21161"/>
                  <a:pt x="15929" y="21600"/>
                  <a:pt x="16200" y="21600"/>
                </a:cubicBezTo>
                <a:cubicBezTo>
                  <a:pt x="16336" y="21600"/>
                  <a:pt x="16458" y="21491"/>
                  <a:pt x="16547" y="21312"/>
                </a:cubicBezTo>
                <a:lnTo>
                  <a:pt x="21456" y="11494"/>
                </a:lnTo>
                <a:cubicBezTo>
                  <a:pt x="21545" y="11318"/>
                  <a:pt x="21600" y="11072"/>
                  <a:pt x="21600" y="10800"/>
                </a:cubicBezTo>
                <a:cubicBezTo>
                  <a:pt x="21600" y="10530"/>
                  <a:pt x="21545" y="10284"/>
                  <a:pt x="21456" y="10106"/>
                </a:cubicBezTo>
              </a:path>
            </a:pathLst>
          </a:custGeom>
          <a:solidFill>
            <a:srgbClr val="E0A00B"/>
          </a:solidFill>
          <a:ln w="12700">
            <a:solidFill>
              <a:srgbClr val="FF6F60"/>
            </a:solidFill>
            <a:miter lim="400000"/>
          </a:ln>
        </p:spPr>
        <p:txBody>
          <a:bodyPr lIns="38100" tIns="38100" rIns="38100" bIns="38100" anchor="ctr"/>
          <a:lstStyle/>
          <a:p>
            <a:endParaRPr sz="4000" b="1">
              <a:solidFill>
                <a:prstClr val="black"/>
              </a:solidFill>
            </a:endParaRPr>
          </a:p>
        </p:txBody>
      </p:sp>
      <p:sp>
        <p:nvSpPr>
          <p:cNvPr id="16" name="Shape 3930"/>
          <p:cNvSpPr/>
          <p:nvPr/>
        </p:nvSpPr>
        <p:spPr>
          <a:xfrm>
            <a:off x="4689900" y="2354417"/>
            <a:ext cx="279033" cy="139517"/>
          </a:xfrm>
          <a:custGeom>
            <a:avLst/>
            <a:gdLst/>
            <a:ahLst/>
            <a:cxnLst>
              <a:cxn ang="0">
                <a:pos x="wd2" y="hd2"/>
              </a:cxn>
              <a:cxn ang="5400000">
                <a:pos x="wd2" y="hd2"/>
              </a:cxn>
              <a:cxn ang="10800000">
                <a:pos x="wd2" y="hd2"/>
              </a:cxn>
              <a:cxn ang="16200000">
                <a:pos x="wd2" y="hd2"/>
              </a:cxn>
            </a:cxnLst>
            <a:rect l="0" t="0" r="r" b="b"/>
            <a:pathLst>
              <a:path w="21600" h="21600" extrusionOk="0">
                <a:moveTo>
                  <a:pt x="21456" y="10106"/>
                </a:moveTo>
                <a:lnTo>
                  <a:pt x="16547" y="288"/>
                </a:lnTo>
                <a:cubicBezTo>
                  <a:pt x="16458" y="111"/>
                  <a:pt x="16336" y="0"/>
                  <a:pt x="16200" y="0"/>
                </a:cubicBezTo>
                <a:cubicBezTo>
                  <a:pt x="15929" y="0"/>
                  <a:pt x="15709" y="439"/>
                  <a:pt x="15709" y="982"/>
                </a:cubicBezTo>
                <a:cubicBezTo>
                  <a:pt x="15709" y="1254"/>
                  <a:pt x="15764" y="1500"/>
                  <a:pt x="15853" y="1676"/>
                </a:cubicBezTo>
                <a:lnTo>
                  <a:pt x="19924" y="9818"/>
                </a:lnTo>
                <a:lnTo>
                  <a:pt x="491" y="9818"/>
                </a:lnTo>
                <a:cubicBezTo>
                  <a:pt x="220" y="9818"/>
                  <a:pt x="0" y="10257"/>
                  <a:pt x="0" y="10800"/>
                </a:cubicBezTo>
                <a:cubicBezTo>
                  <a:pt x="0" y="11343"/>
                  <a:pt x="220" y="11782"/>
                  <a:pt x="491" y="11782"/>
                </a:cubicBezTo>
                <a:lnTo>
                  <a:pt x="19924" y="11782"/>
                </a:lnTo>
                <a:lnTo>
                  <a:pt x="15853" y="19924"/>
                </a:lnTo>
                <a:cubicBezTo>
                  <a:pt x="15764" y="20102"/>
                  <a:pt x="15709" y="20348"/>
                  <a:pt x="15709" y="20618"/>
                </a:cubicBezTo>
                <a:cubicBezTo>
                  <a:pt x="15709" y="21161"/>
                  <a:pt x="15929" y="21600"/>
                  <a:pt x="16200" y="21600"/>
                </a:cubicBezTo>
                <a:cubicBezTo>
                  <a:pt x="16336" y="21600"/>
                  <a:pt x="16458" y="21491"/>
                  <a:pt x="16547" y="21312"/>
                </a:cubicBezTo>
                <a:lnTo>
                  <a:pt x="21456" y="11494"/>
                </a:lnTo>
                <a:cubicBezTo>
                  <a:pt x="21545" y="11318"/>
                  <a:pt x="21600" y="11072"/>
                  <a:pt x="21600" y="10800"/>
                </a:cubicBezTo>
                <a:cubicBezTo>
                  <a:pt x="21600" y="10530"/>
                  <a:pt x="21545" y="10284"/>
                  <a:pt x="21456" y="10106"/>
                </a:cubicBezTo>
              </a:path>
            </a:pathLst>
          </a:custGeom>
          <a:solidFill>
            <a:srgbClr val="E0A00B"/>
          </a:solidFill>
          <a:ln w="12700">
            <a:solidFill>
              <a:srgbClr val="FF6F60"/>
            </a:solidFill>
            <a:miter lim="400000"/>
          </a:ln>
        </p:spPr>
        <p:txBody>
          <a:bodyPr lIns="38100" tIns="38100" rIns="38100" bIns="38100" anchor="ctr"/>
          <a:lstStyle/>
          <a:p>
            <a:endParaRPr sz="4000" b="1">
              <a:solidFill>
                <a:prstClr val="black"/>
              </a:solidFill>
            </a:endParaRPr>
          </a:p>
        </p:txBody>
      </p:sp>
      <p:sp>
        <p:nvSpPr>
          <p:cNvPr id="21" name="Shape 3930"/>
          <p:cNvSpPr/>
          <p:nvPr/>
        </p:nvSpPr>
        <p:spPr>
          <a:xfrm>
            <a:off x="5508119" y="3742074"/>
            <a:ext cx="279033" cy="139517"/>
          </a:xfrm>
          <a:custGeom>
            <a:avLst/>
            <a:gdLst/>
            <a:ahLst/>
            <a:cxnLst>
              <a:cxn ang="0">
                <a:pos x="wd2" y="hd2"/>
              </a:cxn>
              <a:cxn ang="5400000">
                <a:pos x="wd2" y="hd2"/>
              </a:cxn>
              <a:cxn ang="10800000">
                <a:pos x="wd2" y="hd2"/>
              </a:cxn>
              <a:cxn ang="16200000">
                <a:pos x="wd2" y="hd2"/>
              </a:cxn>
            </a:cxnLst>
            <a:rect l="0" t="0" r="r" b="b"/>
            <a:pathLst>
              <a:path w="21600" h="21600" extrusionOk="0">
                <a:moveTo>
                  <a:pt x="21456" y="10106"/>
                </a:moveTo>
                <a:lnTo>
                  <a:pt x="16547" y="288"/>
                </a:lnTo>
                <a:cubicBezTo>
                  <a:pt x="16458" y="111"/>
                  <a:pt x="16336" y="0"/>
                  <a:pt x="16200" y="0"/>
                </a:cubicBezTo>
                <a:cubicBezTo>
                  <a:pt x="15929" y="0"/>
                  <a:pt x="15709" y="439"/>
                  <a:pt x="15709" y="982"/>
                </a:cubicBezTo>
                <a:cubicBezTo>
                  <a:pt x="15709" y="1254"/>
                  <a:pt x="15764" y="1500"/>
                  <a:pt x="15853" y="1676"/>
                </a:cubicBezTo>
                <a:lnTo>
                  <a:pt x="19924" y="9818"/>
                </a:lnTo>
                <a:lnTo>
                  <a:pt x="491" y="9818"/>
                </a:lnTo>
                <a:cubicBezTo>
                  <a:pt x="220" y="9818"/>
                  <a:pt x="0" y="10257"/>
                  <a:pt x="0" y="10800"/>
                </a:cubicBezTo>
                <a:cubicBezTo>
                  <a:pt x="0" y="11343"/>
                  <a:pt x="220" y="11782"/>
                  <a:pt x="491" y="11782"/>
                </a:cubicBezTo>
                <a:lnTo>
                  <a:pt x="19924" y="11782"/>
                </a:lnTo>
                <a:lnTo>
                  <a:pt x="15853" y="19924"/>
                </a:lnTo>
                <a:cubicBezTo>
                  <a:pt x="15764" y="20102"/>
                  <a:pt x="15709" y="20348"/>
                  <a:pt x="15709" y="20618"/>
                </a:cubicBezTo>
                <a:cubicBezTo>
                  <a:pt x="15709" y="21161"/>
                  <a:pt x="15929" y="21600"/>
                  <a:pt x="16200" y="21600"/>
                </a:cubicBezTo>
                <a:cubicBezTo>
                  <a:pt x="16336" y="21600"/>
                  <a:pt x="16458" y="21491"/>
                  <a:pt x="16547" y="21312"/>
                </a:cubicBezTo>
                <a:lnTo>
                  <a:pt x="21456" y="11494"/>
                </a:lnTo>
                <a:cubicBezTo>
                  <a:pt x="21545" y="11318"/>
                  <a:pt x="21600" y="11072"/>
                  <a:pt x="21600" y="10800"/>
                </a:cubicBezTo>
                <a:cubicBezTo>
                  <a:pt x="21600" y="10530"/>
                  <a:pt x="21545" y="10284"/>
                  <a:pt x="21456" y="10106"/>
                </a:cubicBezTo>
              </a:path>
            </a:pathLst>
          </a:custGeom>
          <a:solidFill>
            <a:srgbClr val="E0A00B"/>
          </a:solidFill>
          <a:ln w="12700">
            <a:solidFill>
              <a:srgbClr val="FF6F60"/>
            </a:solidFill>
            <a:miter lim="400000"/>
          </a:ln>
        </p:spPr>
        <p:txBody>
          <a:bodyPr lIns="38100" tIns="38100" rIns="38100" bIns="38100" anchor="ctr"/>
          <a:lstStyle/>
          <a:p>
            <a:endParaRPr lang="fr-FR" sz="4000" b="1">
              <a:solidFill>
                <a:srgbClr val="E0A00B"/>
              </a:solidFill>
            </a:endParaRPr>
          </a:p>
        </p:txBody>
      </p:sp>
      <p:sp>
        <p:nvSpPr>
          <p:cNvPr id="22" name="Shape 3930"/>
          <p:cNvSpPr/>
          <p:nvPr/>
        </p:nvSpPr>
        <p:spPr>
          <a:xfrm>
            <a:off x="5492375" y="3460498"/>
            <a:ext cx="279033" cy="139517"/>
          </a:xfrm>
          <a:custGeom>
            <a:avLst/>
            <a:gdLst/>
            <a:ahLst/>
            <a:cxnLst>
              <a:cxn ang="0">
                <a:pos x="wd2" y="hd2"/>
              </a:cxn>
              <a:cxn ang="5400000">
                <a:pos x="wd2" y="hd2"/>
              </a:cxn>
              <a:cxn ang="10800000">
                <a:pos x="wd2" y="hd2"/>
              </a:cxn>
              <a:cxn ang="16200000">
                <a:pos x="wd2" y="hd2"/>
              </a:cxn>
            </a:cxnLst>
            <a:rect l="0" t="0" r="r" b="b"/>
            <a:pathLst>
              <a:path w="21600" h="21600" extrusionOk="0">
                <a:moveTo>
                  <a:pt x="21456" y="10106"/>
                </a:moveTo>
                <a:lnTo>
                  <a:pt x="16547" y="288"/>
                </a:lnTo>
                <a:cubicBezTo>
                  <a:pt x="16458" y="111"/>
                  <a:pt x="16336" y="0"/>
                  <a:pt x="16200" y="0"/>
                </a:cubicBezTo>
                <a:cubicBezTo>
                  <a:pt x="15929" y="0"/>
                  <a:pt x="15709" y="439"/>
                  <a:pt x="15709" y="982"/>
                </a:cubicBezTo>
                <a:cubicBezTo>
                  <a:pt x="15709" y="1254"/>
                  <a:pt x="15764" y="1500"/>
                  <a:pt x="15853" y="1676"/>
                </a:cubicBezTo>
                <a:lnTo>
                  <a:pt x="19924" y="9818"/>
                </a:lnTo>
                <a:lnTo>
                  <a:pt x="491" y="9818"/>
                </a:lnTo>
                <a:cubicBezTo>
                  <a:pt x="220" y="9818"/>
                  <a:pt x="0" y="10257"/>
                  <a:pt x="0" y="10800"/>
                </a:cubicBezTo>
                <a:cubicBezTo>
                  <a:pt x="0" y="11343"/>
                  <a:pt x="220" y="11782"/>
                  <a:pt x="491" y="11782"/>
                </a:cubicBezTo>
                <a:lnTo>
                  <a:pt x="19924" y="11782"/>
                </a:lnTo>
                <a:lnTo>
                  <a:pt x="15853" y="19924"/>
                </a:lnTo>
                <a:cubicBezTo>
                  <a:pt x="15764" y="20102"/>
                  <a:pt x="15709" y="20348"/>
                  <a:pt x="15709" y="20618"/>
                </a:cubicBezTo>
                <a:cubicBezTo>
                  <a:pt x="15709" y="21161"/>
                  <a:pt x="15929" y="21600"/>
                  <a:pt x="16200" y="21600"/>
                </a:cubicBezTo>
                <a:cubicBezTo>
                  <a:pt x="16336" y="21600"/>
                  <a:pt x="16458" y="21491"/>
                  <a:pt x="16547" y="21312"/>
                </a:cubicBezTo>
                <a:lnTo>
                  <a:pt x="21456" y="11494"/>
                </a:lnTo>
                <a:cubicBezTo>
                  <a:pt x="21545" y="11318"/>
                  <a:pt x="21600" y="11072"/>
                  <a:pt x="21600" y="10800"/>
                </a:cubicBezTo>
                <a:cubicBezTo>
                  <a:pt x="21600" y="10530"/>
                  <a:pt x="21545" y="10284"/>
                  <a:pt x="21456" y="10106"/>
                </a:cubicBezTo>
              </a:path>
            </a:pathLst>
          </a:custGeom>
          <a:solidFill>
            <a:srgbClr val="FF6F60"/>
          </a:solidFill>
          <a:ln w="12700">
            <a:solidFill>
              <a:srgbClr val="FF6F60"/>
            </a:solidFill>
            <a:miter lim="400000"/>
          </a:ln>
        </p:spPr>
        <p:txBody>
          <a:bodyPr lIns="38100" tIns="38100" rIns="38100" bIns="38100" anchor="ctr"/>
          <a:lstStyle/>
          <a:p>
            <a:endParaRPr lang="fr-FR" sz="4000" b="1">
              <a:solidFill>
                <a:srgbClr val="E0A00B"/>
              </a:solidFill>
            </a:endParaRPr>
          </a:p>
        </p:txBody>
      </p:sp>
      <p:sp>
        <p:nvSpPr>
          <p:cNvPr id="10" name="ZoneTexte 9"/>
          <p:cNvSpPr txBox="1"/>
          <p:nvPr/>
        </p:nvSpPr>
        <p:spPr>
          <a:xfrm>
            <a:off x="5340539" y="2824220"/>
            <a:ext cx="5201751" cy="584775"/>
          </a:xfrm>
          <a:prstGeom prst="rect">
            <a:avLst/>
          </a:prstGeom>
          <a:noFill/>
        </p:spPr>
        <p:txBody>
          <a:bodyPr wrap="square" lIns="91440" tIns="45720" rIns="91440" bIns="45720" rtlCol="0" anchor="t">
            <a:spAutoFit/>
          </a:bodyPr>
          <a:lstStyle/>
          <a:p>
            <a:r>
              <a:rPr lang="fr-FR" sz="3200">
                <a:solidFill>
                  <a:srgbClr val="800080"/>
                </a:solidFill>
                <a:latin typeface="Segoe UI Semibold"/>
                <a:cs typeface="Segoe UI Semibold"/>
              </a:rPr>
              <a:t>Le responsable méthodes</a:t>
            </a:r>
            <a:r>
              <a:rPr lang="fr-FR" sz="3200">
                <a:solidFill>
                  <a:srgbClr val="FF6F60"/>
                </a:solidFill>
                <a:latin typeface="Franklin Gothic Demi"/>
              </a:rPr>
              <a:t> </a:t>
            </a:r>
            <a:endParaRPr lang="fr-FR" sz="3200">
              <a:solidFill>
                <a:srgbClr val="FF6F60"/>
              </a:solidFill>
              <a:latin typeface="Franklin Gothic Demi" panose="020B0703020102020204" pitchFamily="34" charset="0"/>
            </a:endParaRPr>
          </a:p>
        </p:txBody>
      </p:sp>
      <p:sp>
        <p:nvSpPr>
          <p:cNvPr id="13" name="ZoneTexte 12"/>
          <p:cNvSpPr txBox="1"/>
          <p:nvPr/>
        </p:nvSpPr>
        <p:spPr>
          <a:xfrm>
            <a:off x="5874226" y="3301881"/>
            <a:ext cx="4580990" cy="646331"/>
          </a:xfrm>
          <a:prstGeom prst="rect">
            <a:avLst/>
          </a:prstGeom>
          <a:noFill/>
        </p:spPr>
        <p:txBody>
          <a:bodyPr wrap="square" lIns="91440" tIns="45720" rIns="91440" bIns="45720" rtlCol="0" anchor="t">
            <a:spAutoFit/>
          </a:bodyPr>
          <a:lstStyle/>
          <a:p>
            <a:pPr>
              <a:buClr>
                <a:srgbClr val="00B050"/>
              </a:buClr>
            </a:pPr>
            <a:r>
              <a:rPr lang="fr-FR">
                <a:solidFill>
                  <a:srgbClr val="800080"/>
                </a:solidFill>
                <a:latin typeface="Segoe UI Light"/>
                <a:cs typeface="Segoe UI Light"/>
              </a:rPr>
              <a:t>commande </a:t>
            </a:r>
            <a:r>
              <a:rPr lang="fr-FR" b="1">
                <a:solidFill>
                  <a:srgbClr val="800080"/>
                </a:solidFill>
                <a:latin typeface="Segoe UI Light"/>
                <a:cs typeface="Segoe UI Light"/>
              </a:rPr>
              <a:t>les plans détaillés</a:t>
            </a:r>
            <a:r>
              <a:rPr lang="fr-FR">
                <a:solidFill>
                  <a:srgbClr val="800080"/>
                </a:solidFill>
                <a:latin typeface="Segoe UI Light"/>
                <a:cs typeface="Segoe UI Light"/>
              </a:rPr>
              <a:t> </a:t>
            </a:r>
          </a:p>
          <a:p>
            <a:pPr>
              <a:buClr>
                <a:srgbClr val="00B050"/>
              </a:buClr>
            </a:pPr>
            <a:r>
              <a:rPr lang="fr-FR">
                <a:solidFill>
                  <a:srgbClr val="800080"/>
                </a:solidFill>
                <a:latin typeface="Segoe UI Light"/>
                <a:cs typeface="Segoe UI Light"/>
              </a:rPr>
              <a:t>contrôle de</a:t>
            </a:r>
            <a:r>
              <a:rPr lang="fr-FR" b="1">
                <a:solidFill>
                  <a:srgbClr val="800080"/>
                </a:solidFill>
                <a:latin typeface="Segoe UI Light"/>
                <a:cs typeface="Segoe UI Light"/>
              </a:rPr>
              <a:t> l’exécution</a:t>
            </a:r>
            <a:r>
              <a:rPr lang="fr-FR" b="1">
                <a:solidFill>
                  <a:srgbClr val="FF6F60"/>
                </a:solidFill>
                <a:latin typeface="Segoe UI Light"/>
                <a:cs typeface="Segoe UI Light"/>
              </a:rPr>
              <a:t> </a:t>
            </a:r>
          </a:p>
        </p:txBody>
      </p:sp>
      <p:sp>
        <p:nvSpPr>
          <p:cNvPr id="14" name="ZoneTexte 13"/>
          <p:cNvSpPr txBox="1"/>
          <p:nvPr/>
        </p:nvSpPr>
        <p:spPr>
          <a:xfrm>
            <a:off x="6027292" y="4178088"/>
            <a:ext cx="4598409" cy="584775"/>
          </a:xfrm>
          <a:prstGeom prst="rect">
            <a:avLst/>
          </a:prstGeom>
          <a:noFill/>
        </p:spPr>
        <p:txBody>
          <a:bodyPr wrap="square" lIns="91440" tIns="45720" rIns="91440" bIns="45720" rtlCol="0" anchor="t">
            <a:spAutoFit/>
          </a:bodyPr>
          <a:lstStyle/>
          <a:p>
            <a:r>
              <a:rPr lang="fr-FR" sz="3200">
                <a:solidFill>
                  <a:srgbClr val="800080"/>
                </a:solidFill>
                <a:latin typeface="Segoe UI Semibold"/>
                <a:cs typeface="Segoe UI Semibold"/>
              </a:rPr>
              <a:t>Le métreur </a:t>
            </a:r>
            <a:endParaRPr lang="fr-FR" sz="3200">
              <a:solidFill>
                <a:srgbClr val="800080"/>
              </a:solidFill>
              <a:latin typeface="Franklin Gothic Demi" panose="020B0703020102020204" pitchFamily="34" charset="0"/>
            </a:endParaRPr>
          </a:p>
        </p:txBody>
      </p:sp>
      <p:sp>
        <p:nvSpPr>
          <p:cNvPr id="24" name="Shape 3930"/>
          <p:cNvSpPr/>
          <p:nvPr/>
        </p:nvSpPr>
        <p:spPr>
          <a:xfrm>
            <a:off x="6209645" y="4852132"/>
            <a:ext cx="279033" cy="139517"/>
          </a:xfrm>
          <a:custGeom>
            <a:avLst/>
            <a:gdLst/>
            <a:ahLst/>
            <a:cxnLst>
              <a:cxn ang="0">
                <a:pos x="wd2" y="hd2"/>
              </a:cxn>
              <a:cxn ang="5400000">
                <a:pos x="wd2" y="hd2"/>
              </a:cxn>
              <a:cxn ang="10800000">
                <a:pos x="wd2" y="hd2"/>
              </a:cxn>
              <a:cxn ang="16200000">
                <a:pos x="wd2" y="hd2"/>
              </a:cxn>
            </a:cxnLst>
            <a:rect l="0" t="0" r="r" b="b"/>
            <a:pathLst>
              <a:path w="21600" h="21600" extrusionOk="0">
                <a:moveTo>
                  <a:pt x="21456" y="10106"/>
                </a:moveTo>
                <a:lnTo>
                  <a:pt x="16547" y="288"/>
                </a:lnTo>
                <a:cubicBezTo>
                  <a:pt x="16458" y="111"/>
                  <a:pt x="16336" y="0"/>
                  <a:pt x="16200" y="0"/>
                </a:cubicBezTo>
                <a:cubicBezTo>
                  <a:pt x="15929" y="0"/>
                  <a:pt x="15709" y="439"/>
                  <a:pt x="15709" y="982"/>
                </a:cubicBezTo>
                <a:cubicBezTo>
                  <a:pt x="15709" y="1254"/>
                  <a:pt x="15764" y="1500"/>
                  <a:pt x="15853" y="1676"/>
                </a:cubicBezTo>
                <a:lnTo>
                  <a:pt x="19924" y="9818"/>
                </a:lnTo>
                <a:lnTo>
                  <a:pt x="491" y="9818"/>
                </a:lnTo>
                <a:cubicBezTo>
                  <a:pt x="220" y="9818"/>
                  <a:pt x="0" y="10257"/>
                  <a:pt x="0" y="10800"/>
                </a:cubicBezTo>
                <a:cubicBezTo>
                  <a:pt x="0" y="11343"/>
                  <a:pt x="220" y="11782"/>
                  <a:pt x="491" y="11782"/>
                </a:cubicBezTo>
                <a:lnTo>
                  <a:pt x="19924" y="11782"/>
                </a:lnTo>
                <a:lnTo>
                  <a:pt x="15853" y="19924"/>
                </a:lnTo>
                <a:cubicBezTo>
                  <a:pt x="15764" y="20102"/>
                  <a:pt x="15709" y="20348"/>
                  <a:pt x="15709" y="20618"/>
                </a:cubicBezTo>
                <a:cubicBezTo>
                  <a:pt x="15709" y="21161"/>
                  <a:pt x="15929" y="21600"/>
                  <a:pt x="16200" y="21600"/>
                </a:cubicBezTo>
                <a:cubicBezTo>
                  <a:pt x="16336" y="21600"/>
                  <a:pt x="16458" y="21491"/>
                  <a:pt x="16547" y="21312"/>
                </a:cubicBezTo>
                <a:lnTo>
                  <a:pt x="21456" y="11494"/>
                </a:lnTo>
                <a:cubicBezTo>
                  <a:pt x="21545" y="11318"/>
                  <a:pt x="21600" y="11072"/>
                  <a:pt x="21600" y="10800"/>
                </a:cubicBezTo>
                <a:cubicBezTo>
                  <a:pt x="21600" y="10530"/>
                  <a:pt x="21545" y="10284"/>
                  <a:pt x="21456" y="10106"/>
                </a:cubicBezTo>
              </a:path>
            </a:pathLst>
          </a:custGeom>
          <a:solidFill>
            <a:srgbClr val="E0A00B"/>
          </a:solidFill>
          <a:ln w="12700">
            <a:solidFill>
              <a:srgbClr val="FF6F60"/>
            </a:solidFill>
            <a:miter lim="400000"/>
          </a:ln>
        </p:spPr>
        <p:txBody>
          <a:bodyPr lIns="38100" tIns="38100" rIns="38100" bIns="38100" anchor="ctr"/>
          <a:lstStyle/>
          <a:p>
            <a:endParaRPr sz="4000" b="1">
              <a:solidFill>
                <a:prstClr val="black"/>
              </a:solidFill>
            </a:endParaRPr>
          </a:p>
        </p:txBody>
      </p:sp>
      <p:sp>
        <p:nvSpPr>
          <p:cNvPr id="15" name="ZoneTexte 14"/>
          <p:cNvSpPr txBox="1"/>
          <p:nvPr/>
        </p:nvSpPr>
        <p:spPr>
          <a:xfrm>
            <a:off x="6610467" y="4743340"/>
            <a:ext cx="6573719" cy="1200329"/>
          </a:xfrm>
          <a:prstGeom prst="rect">
            <a:avLst/>
          </a:prstGeom>
          <a:noFill/>
        </p:spPr>
        <p:txBody>
          <a:bodyPr wrap="square" lIns="91440" tIns="45720" rIns="91440" bIns="45720" rtlCol="0" anchor="t">
            <a:spAutoFit/>
          </a:bodyPr>
          <a:lstStyle/>
          <a:p>
            <a:pPr>
              <a:buClr>
                <a:srgbClr val="00B050"/>
              </a:buClr>
            </a:pPr>
            <a:r>
              <a:rPr lang="fr-FR">
                <a:solidFill>
                  <a:srgbClr val="800080"/>
                </a:solidFill>
                <a:latin typeface="Segoe UI Light"/>
                <a:cs typeface="Segoe UI Light"/>
              </a:rPr>
              <a:t>répond aux </a:t>
            </a:r>
            <a:r>
              <a:rPr lang="fr-FR" b="1">
                <a:solidFill>
                  <a:srgbClr val="800080"/>
                </a:solidFill>
                <a:latin typeface="Segoe UI Light"/>
                <a:cs typeface="Segoe UI Light"/>
              </a:rPr>
              <a:t>appels d’offres </a:t>
            </a:r>
          </a:p>
          <a:p>
            <a:pPr>
              <a:buClr>
                <a:srgbClr val="00B050"/>
              </a:buClr>
            </a:pPr>
            <a:r>
              <a:rPr lang="fr-FR" b="1">
                <a:solidFill>
                  <a:srgbClr val="800080"/>
                </a:solidFill>
                <a:latin typeface="Segoe UI Light"/>
                <a:cs typeface="Segoe UI Light"/>
              </a:rPr>
              <a:t>établit</a:t>
            </a:r>
            <a:r>
              <a:rPr lang="fr-FR">
                <a:solidFill>
                  <a:srgbClr val="800080"/>
                </a:solidFill>
                <a:latin typeface="Segoe UI Light"/>
                <a:cs typeface="Segoe UI Light"/>
              </a:rPr>
              <a:t> des devis, organise et planifie le chantier </a:t>
            </a:r>
          </a:p>
          <a:p>
            <a:pPr>
              <a:buClr>
                <a:srgbClr val="00B050"/>
              </a:buClr>
            </a:pPr>
            <a:r>
              <a:rPr lang="fr-FR" b="1">
                <a:solidFill>
                  <a:srgbClr val="800080"/>
                </a:solidFill>
                <a:latin typeface="Segoe UI Light"/>
                <a:cs typeface="Segoe UI Light"/>
              </a:rPr>
              <a:t>choisit</a:t>
            </a:r>
            <a:r>
              <a:rPr lang="fr-FR">
                <a:solidFill>
                  <a:srgbClr val="800080"/>
                </a:solidFill>
                <a:latin typeface="Segoe UI Light"/>
                <a:cs typeface="Segoe UI Light"/>
              </a:rPr>
              <a:t> les fournisseurs et les sous-traitants</a:t>
            </a:r>
          </a:p>
          <a:p>
            <a:endParaRPr lang="fr-FR"/>
          </a:p>
        </p:txBody>
      </p:sp>
      <p:sp>
        <p:nvSpPr>
          <p:cNvPr id="25" name="Shape 3930"/>
          <p:cNvSpPr/>
          <p:nvPr/>
        </p:nvSpPr>
        <p:spPr>
          <a:xfrm>
            <a:off x="6209645" y="5108983"/>
            <a:ext cx="279033" cy="139517"/>
          </a:xfrm>
          <a:custGeom>
            <a:avLst/>
            <a:gdLst/>
            <a:ahLst/>
            <a:cxnLst>
              <a:cxn ang="0">
                <a:pos x="wd2" y="hd2"/>
              </a:cxn>
              <a:cxn ang="5400000">
                <a:pos x="wd2" y="hd2"/>
              </a:cxn>
              <a:cxn ang="10800000">
                <a:pos x="wd2" y="hd2"/>
              </a:cxn>
              <a:cxn ang="16200000">
                <a:pos x="wd2" y="hd2"/>
              </a:cxn>
            </a:cxnLst>
            <a:rect l="0" t="0" r="r" b="b"/>
            <a:pathLst>
              <a:path w="21600" h="21600" extrusionOk="0">
                <a:moveTo>
                  <a:pt x="21456" y="10106"/>
                </a:moveTo>
                <a:lnTo>
                  <a:pt x="16547" y="288"/>
                </a:lnTo>
                <a:cubicBezTo>
                  <a:pt x="16458" y="111"/>
                  <a:pt x="16336" y="0"/>
                  <a:pt x="16200" y="0"/>
                </a:cubicBezTo>
                <a:cubicBezTo>
                  <a:pt x="15929" y="0"/>
                  <a:pt x="15709" y="439"/>
                  <a:pt x="15709" y="982"/>
                </a:cubicBezTo>
                <a:cubicBezTo>
                  <a:pt x="15709" y="1254"/>
                  <a:pt x="15764" y="1500"/>
                  <a:pt x="15853" y="1676"/>
                </a:cubicBezTo>
                <a:lnTo>
                  <a:pt x="19924" y="9818"/>
                </a:lnTo>
                <a:lnTo>
                  <a:pt x="491" y="9818"/>
                </a:lnTo>
                <a:cubicBezTo>
                  <a:pt x="220" y="9818"/>
                  <a:pt x="0" y="10257"/>
                  <a:pt x="0" y="10800"/>
                </a:cubicBezTo>
                <a:cubicBezTo>
                  <a:pt x="0" y="11343"/>
                  <a:pt x="220" y="11782"/>
                  <a:pt x="491" y="11782"/>
                </a:cubicBezTo>
                <a:lnTo>
                  <a:pt x="19924" y="11782"/>
                </a:lnTo>
                <a:lnTo>
                  <a:pt x="15853" y="19924"/>
                </a:lnTo>
                <a:cubicBezTo>
                  <a:pt x="15764" y="20102"/>
                  <a:pt x="15709" y="20348"/>
                  <a:pt x="15709" y="20618"/>
                </a:cubicBezTo>
                <a:cubicBezTo>
                  <a:pt x="15709" y="21161"/>
                  <a:pt x="15929" y="21600"/>
                  <a:pt x="16200" y="21600"/>
                </a:cubicBezTo>
                <a:cubicBezTo>
                  <a:pt x="16336" y="21600"/>
                  <a:pt x="16458" y="21491"/>
                  <a:pt x="16547" y="21312"/>
                </a:cubicBezTo>
                <a:lnTo>
                  <a:pt x="21456" y="11494"/>
                </a:lnTo>
                <a:cubicBezTo>
                  <a:pt x="21545" y="11318"/>
                  <a:pt x="21600" y="11072"/>
                  <a:pt x="21600" y="10800"/>
                </a:cubicBezTo>
                <a:cubicBezTo>
                  <a:pt x="21600" y="10530"/>
                  <a:pt x="21545" y="10284"/>
                  <a:pt x="21456" y="10106"/>
                </a:cubicBezTo>
              </a:path>
            </a:pathLst>
          </a:custGeom>
          <a:solidFill>
            <a:srgbClr val="E0A00B"/>
          </a:solidFill>
          <a:ln w="12700">
            <a:solidFill>
              <a:srgbClr val="FF6F60"/>
            </a:solidFill>
            <a:miter lim="400000"/>
          </a:ln>
        </p:spPr>
        <p:txBody>
          <a:bodyPr lIns="38100" tIns="38100" rIns="38100" bIns="38100" anchor="ctr"/>
          <a:lstStyle/>
          <a:p>
            <a:endParaRPr sz="4000" b="1">
              <a:solidFill>
                <a:prstClr val="black"/>
              </a:solidFill>
            </a:endParaRPr>
          </a:p>
        </p:txBody>
      </p:sp>
      <p:sp>
        <p:nvSpPr>
          <p:cNvPr id="26" name="Shape 3930"/>
          <p:cNvSpPr/>
          <p:nvPr/>
        </p:nvSpPr>
        <p:spPr>
          <a:xfrm>
            <a:off x="6218901" y="5392439"/>
            <a:ext cx="279033" cy="139517"/>
          </a:xfrm>
          <a:custGeom>
            <a:avLst/>
            <a:gdLst/>
            <a:ahLst/>
            <a:cxnLst>
              <a:cxn ang="0">
                <a:pos x="wd2" y="hd2"/>
              </a:cxn>
              <a:cxn ang="5400000">
                <a:pos x="wd2" y="hd2"/>
              </a:cxn>
              <a:cxn ang="10800000">
                <a:pos x="wd2" y="hd2"/>
              </a:cxn>
              <a:cxn ang="16200000">
                <a:pos x="wd2" y="hd2"/>
              </a:cxn>
            </a:cxnLst>
            <a:rect l="0" t="0" r="r" b="b"/>
            <a:pathLst>
              <a:path w="21600" h="21600" extrusionOk="0">
                <a:moveTo>
                  <a:pt x="21456" y="10106"/>
                </a:moveTo>
                <a:lnTo>
                  <a:pt x="16547" y="288"/>
                </a:lnTo>
                <a:cubicBezTo>
                  <a:pt x="16458" y="111"/>
                  <a:pt x="16336" y="0"/>
                  <a:pt x="16200" y="0"/>
                </a:cubicBezTo>
                <a:cubicBezTo>
                  <a:pt x="15929" y="0"/>
                  <a:pt x="15709" y="439"/>
                  <a:pt x="15709" y="982"/>
                </a:cubicBezTo>
                <a:cubicBezTo>
                  <a:pt x="15709" y="1254"/>
                  <a:pt x="15764" y="1500"/>
                  <a:pt x="15853" y="1676"/>
                </a:cubicBezTo>
                <a:lnTo>
                  <a:pt x="19924" y="9818"/>
                </a:lnTo>
                <a:lnTo>
                  <a:pt x="491" y="9818"/>
                </a:lnTo>
                <a:cubicBezTo>
                  <a:pt x="220" y="9818"/>
                  <a:pt x="0" y="10257"/>
                  <a:pt x="0" y="10800"/>
                </a:cubicBezTo>
                <a:cubicBezTo>
                  <a:pt x="0" y="11343"/>
                  <a:pt x="220" y="11782"/>
                  <a:pt x="491" y="11782"/>
                </a:cubicBezTo>
                <a:lnTo>
                  <a:pt x="19924" y="11782"/>
                </a:lnTo>
                <a:lnTo>
                  <a:pt x="15853" y="19924"/>
                </a:lnTo>
                <a:cubicBezTo>
                  <a:pt x="15764" y="20102"/>
                  <a:pt x="15709" y="20348"/>
                  <a:pt x="15709" y="20618"/>
                </a:cubicBezTo>
                <a:cubicBezTo>
                  <a:pt x="15709" y="21161"/>
                  <a:pt x="15929" y="21600"/>
                  <a:pt x="16200" y="21600"/>
                </a:cubicBezTo>
                <a:cubicBezTo>
                  <a:pt x="16336" y="21600"/>
                  <a:pt x="16458" y="21491"/>
                  <a:pt x="16547" y="21312"/>
                </a:cubicBezTo>
                <a:lnTo>
                  <a:pt x="21456" y="11494"/>
                </a:lnTo>
                <a:cubicBezTo>
                  <a:pt x="21545" y="11318"/>
                  <a:pt x="21600" y="11072"/>
                  <a:pt x="21600" y="10800"/>
                </a:cubicBezTo>
                <a:cubicBezTo>
                  <a:pt x="21600" y="10530"/>
                  <a:pt x="21545" y="10284"/>
                  <a:pt x="21456" y="10106"/>
                </a:cubicBezTo>
              </a:path>
            </a:pathLst>
          </a:custGeom>
          <a:solidFill>
            <a:srgbClr val="E0A00B"/>
          </a:solidFill>
          <a:ln w="12700">
            <a:solidFill>
              <a:srgbClr val="FF6F60"/>
            </a:solidFill>
            <a:miter lim="400000"/>
          </a:ln>
        </p:spPr>
        <p:txBody>
          <a:bodyPr lIns="38100" tIns="38100" rIns="38100" bIns="38100" anchor="ctr"/>
          <a:lstStyle/>
          <a:p>
            <a:endParaRPr sz="4000" b="1">
              <a:solidFill>
                <a:prstClr val="black"/>
              </a:solidFill>
            </a:endParaRPr>
          </a:p>
        </p:txBody>
      </p:sp>
      <p:sp>
        <p:nvSpPr>
          <p:cNvPr id="3" name="ZoneTexte 2">
            <a:extLst>
              <a:ext uri="{FF2B5EF4-FFF2-40B4-BE49-F238E27FC236}">
                <a16:creationId xmlns:a16="http://schemas.microsoft.com/office/drawing/2014/main" id="{0481E5EE-410F-4AAA-A7CD-98AAE13E0905}"/>
              </a:ext>
            </a:extLst>
          </p:cNvPr>
          <p:cNvSpPr txBox="1"/>
          <p:nvPr/>
        </p:nvSpPr>
        <p:spPr>
          <a:xfrm>
            <a:off x="605742" y="3528347"/>
            <a:ext cx="4788059" cy="9848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4000">
                <a:solidFill>
                  <a:srgbClr val="E0A00B"/>
                </a:solidFill>
                <a:latin typeface="Segoe UI Semibold"/>
                <a:cs typeface="Segoe UI Semibold"/>
              </a:rPr>
              <a:t>Les autres </a:t>
            </a:r>
            <a:r>
              <a:rPr lang="fr-FR" sz="4000">
                <a:latin typeface="Segoe UI Semibold"/>
                <a:cs typeface="Segoe UI Semibold"/>
              </a:rPr>
              <a:t>métiers</a:t>
            </a:r>
            <a:r>
              <a:rPr lang="fr-FR">
                <a:latin typeface="Segoe UI Semibold"/>
                <a:cs typeface="Segoe UI Semibold"/>
              </a:rPr>
              <a:t> </a:t>
            </a:r>
            <a:endParaRPr lang="fr-FR">
              <a:ea typeface="+mn-lt"/>
              <a:cs typeface="+mn-lt"/>
            </a:endParaRPr>
          </a:p>
          <a:p>
            <a:pPr algn="l"/>
            <a:endParaRPr lang="fr-FR">
              <a:cs typeface="Calibri"/>
            </a:endParaRPr>
          </a:p>
        </p:txBody>
      </p:sp>
    </p:spTree>
    <p:extLst>
      <p:ext uri="{BB962C8B-B14F-4D97-AF65-F5344CB8AC3E}">
        <p14:creationId xmlns:p14="http://schemas.microsoft.com/office/powerpoint/2010/main" val="2347899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ZoneTexte 22"/>
          <p:cNvSpPr txBox="1"/>
          <p:nvPr/>
        </p:nvSpPr>
        <p:spPr>
          <a:xfrm>
            <a:off x="6153946" y="4090955"/>
            <a:ext cx="4303919" cy="1173707"/>
          </a:xfrm>
          <a:prstGeom prst="rect">
            <a:avLst/>
          </a:prstGeom>
          <a:noFill/>
        </p:spPr>
        <p:txBody>
          <a:bodyPr wrap="square" rtlCol="0">
            <a:spAutoFit/>
          </a:bodyPr>
          <a:lstStyle/>
          <a:p>
            <a:endParaRPr lang="fr-FR"/>
          </a:p>
        </p:txBody>
      </p:sp>
      <p:sp>
        <p:nvSpPr>
          <p:cNvPr id="2" name="ZoneTexte 1"/>
          <p:cNvSpPr txBox="1"/>
          <p:nvPr/>
        </p:nvSpPr>
        <p:spPr>
          <a:xfrm>
            <a:off x="562187" y="0"/>
            <a:ext cx="1987888" cy="369332"/>
          </a:xfrm>
          <a:prstGeom prst="rect">
            <a:avLst/>
          </a:prstGeom>
          <a:noFill/>
        </p:spPr>
        <p:txBody>
          <a:bodyPr wrap="square" lIns="91440" tIns="45720" rIns="91440" bIns="45720" rtlCol="0" anchor="t">
            <a:spAutoFit/>
          </a:bodyPr>
          <a:lstStyle/>
          <a:p>
            <a:pPr lvl="0" algn="ctr"/>
            <a:endParaRPr lang="fr-FR">
              <a:latin typeface="Franklin Gothic Demi Cond" panose="020B0706030402020204" pitchFamily="34" charset="0"/>
            </a:endParaRPr>
          </a:p>
        </p:txBody>
      </p:sp>
      <p:sp>
        <p:nvSpPr>
          <p:cNvPr id="7" name="Organigramme : Délai 6">
            <a:extLst>
              <a:ext uri="{FF2B5EF4-FFF2-40B4-BE49-F238E27FC236}">
                <a16:creationId xmlns:a16="http://schemas.microsoft.com/office/drawing/2014/main" id="{49789C9E-E6DD-4CB6-B566-FBE795469A15}"/>
              </a:ext>
            </a:extLst>
          </p:cNvPr>
          <p:cNvSpPr/>
          <p:nvPr/>
        </p:nvSpPr>
        <p:spPr>
          <a:xfrm rot="16200000" flipH="1" flipV="1">
            <a:off x="64776" y="37962"/>
            <a:ext cx="794404" cy="718480"/>
          </a:xfrm>
          <a:prstGeom prst="flowChartDelay">
            <a:avLst/>
          </a:prstGeom>
          <a:solidFill>
            <a:srgbClr val="800080"/>
          </a:solidFill>
          <a:ln>
            <a:noFill/>
          </a:ln>
          <a:effectLst>
            <a:outerShdw blurRad="4445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200">
              <a:solidFill>
                <a:srgbClr val="FF5050"/>
              </a:solidFill>
              <a:latin typeface="Franklin Gothic Medium Cond" panose="020B0606030402020204" pitchFamily="34" charset="0"/>
            </a:endParaRPr>
          </a:p>
        </p:txBody>
      </p:sp>
      <p:sp>
        <p:nvSpPr>
          <p:cNvPr id="8" name="Organigramme : Délai 7">
            <a:extLst>
              <a:ext uri="{FF2B5EF4-FFF2-40B4-BE49-F238E27FC236}">
                <a16:creationId xmlns:a16="http://schemas.microsoft.com/office/drawing/2014/main" id="{49789C9E-E6DD-4CB6-B566-FBE795469A15}"/>
              </a:ext>
            </a:extLst>
          </p:cNvPr>
          <p:cNvSpPr/>
          <p:nvPr/>
        </p:nvSpPr>
        <p:spPr>
          <a:xfrm rot="7575889" flipH="1" flipV="1">
            <a:off x="-776647" y="4254664"/>
            <a:ext cx="5328760" cy="5207929"/>
          </a:xfrm>
          <a:prstGeom prst="flowChartDelay">
            <a:avLst/>
          </a:prstGeom>
          <a:solidFill>
            <a:srgbClr val="800080">
              <a:alpha val="30000"/>
            </a:srgbClr>
          </a:solidFill>
          <a:ln>
            <a:noFill/>
          </a:ln>
          <a:effectLst>
            <a:outerShdw blurRad="4445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fr-FR" sz="4400">
              <a:solidFill>
                <a:srgbClr val="FEC5D9"/>
              </a:solidFill>
              <a:latin typeface="Franklin Gothic Heavy" panose="020B0903020102020204" pitchFamily="34" charset="0"/>
            </a:endParaRPr>
          </a:p>
        </p:txBody>
      </p:sp>
      <p:sp>
        <p:nvSpPr>
          <p:cNvPr id="17" name="Organigramme : Délai 16">
            <a:extLst>
              <a:ext uri="{FF2B5EF4-FFF2-40B4-BE49-F238E27FC236}">
                <a16:creationId xmlns:a16="http://schemas.microsoft.com/office/drawing/2014/main" id="{49789C9E-E6DD-4CB6-B566-FBE795469A15}"/>
              </a:ext>
            </a:extLst>
          </p:cNvPr>
          <p:cNvSpPr/>
          <p:nvPr/>
        </p:nvSpPr>
        <p:spPr>
          <a:xfrm rot="6991448" flipH="1" flipV="1">
            <a:off x="8270118" y="2502989"/>
            <a:ext cx="6716800" cy="6465850"/>
          </a:xfrm>
          <a:prstGeom prst="flowChartDelay">
            <a:avLst/>
          </a:prstGeom>
          <a:solidFill>
            <a:srgbClr val="800080"/>
          </a:solidFill>
          <a:ln>
            <a:noFill/>
          </a:ln>
          <a:effectLst>
            <a:outerShdw blurRad="4445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fr-FR" sz="4400">
              <a:solidFill>
                <a:srgbClr val="FEC5D9"/>
              </a:solidFill>
              <a:latin typeface="Franklin Gothic Heavy" panose="020B0903020102020204" pitchFamily="34" charset="0"/>
            </a:endParaRPr>
          </a:p>
        </p:txBody>
      </p:sp>
      <p:sp>
        <p:nvSpPr>
          <p:cNvPr id="4" name="ZoneTexte 3"/>
          <p:cNvSpPr txBox="1"/>
          <p:nvPr/>
        </p:nvSpPr>
        <p:spPr>
          <a:xfrm>
            <a:off x="3173284" y="510317"/>
            <a:ext cx="8114099" cy="769441"/>
          </a:xfrm>
          <a:prstGeom prst="rect">
            <a:avLst/>
          </a:prstGeom>
          <a:noFill/>
        </p:spPr>
        <p:txBody>
          <a:bodyPr wrap="square" lIns="91440" tIns="45720" rIns="91440" bIns="45720" rtlCol="0" anchor="t">
            <a:spAutoFit/>
          </a:bodyPr>
          <a:lstStyle/>
          <a:p>
            <a:r>
              <a:rPr lang="fr-FR" sz="4400">
                <a:latin typeface="Segoe UI Black" panose="020B0A02040204020203" pitchFamily="34" charset="0"/>
                <a:ea typeface="Segoe UI Black" panose="020B0A02040204020203" pitchFamily="34" charset="0"/>
                <a:cs typeface="Segoe UI Semibold"/>
              </a:rPr>
              <a:t>Les fonctions sur le chantier</a:t>
            </a:r>
          </a:p>
        </p:txBody>
      </p:sp>
      <p:sp>
        <p:nvSpPr>
          <p:cNvPr id="9" name="ZoneTexte 8"/>
          <p:cNvSpPr txBox="1"/>
          <p:nvPr/>
        </p:nvSpPr>
        <p:spPr>
          <a:xfrm>
            <a:off x="5563318" y="2218002"/>
            <a:ext cx="5938147" cy="2215991"/>
          </a:xfrm>
          <a:prstGeom prst="rect">
            <a:avLst/>
          </a:prstGeom>
          <a:noFill/>
        </p:spPr>
        <p:txBody>
          <a:bodyPr wrap="square" lIns="91440" tIns="45720" rIns="91440" bIns="45720" rtlCol="0" anchor="t">
            <a:spAutoFit/>
          </a:bodyPr>
          <a:lstStyle/>
          <a:p>
            <a:r>
              <a:rPr lang="fr-FR" sz="2400">
                <a:latin typeface="Segoe UI Semibold"/>
                <a:cs typeface="Segoe UI Semibold"/>
              </a:rPr>
              <a:t>l’ouvrier </a:t>
            </a:r>
          </a:p>
          <a:p>
            <a:r>
              <a:rPr lang="fr-FR" sz="2400">
                <a:latin typeface="Segoe UI Semibold"/>
                <a:cs typeface="Segoe UI Semibold"/>
              </a:rPr>
              <a:t>le compagnon </a:t>
            </a:r>
          </a:p>
          <a:p>
            <a:r>
              <a:rPr lang="fr-FR" sz="2400">
                <a:latin typeface="Segoe UI Semibold"/>
                <a:cs typeface="Segoe UI Semibold"/>
              </a:rPr>
              <a:t>le chef d’équipe </a:t>
            </a:r>
          </a:p>
          <a:p>
            <a:r>
              <a:rPr lang="fr-FR" sz="2400">
                <a:latin typeface="Segoe UI Semibold"/>
                <a:cs typeface="Segoe UI Semibold"/>
              </a:rPr>
              <a:t>le chef de chantier </a:t>
            </a:r>
          </a:p>
          <a:p>
            <a:r>
              <a:rPr lang="fr-FR" sz="2400">
                <a:latin typeface="Segoe UI Semibold"/>
                <a:cs typeface="Segoe UI Semibold"/>
              </a:rPr>
              <a:t>le conducteur de travaux</a:t>
            </a:r>
          </a:p>
          <a:p>
            <a:endParaRPr lang="fr-FR"/>
          </a:p>
        </p:txBody>
      </p:sp>
      <p:sp>
        <p:nvSpPr>
          <p:cNvPr id="3" name="ZoneTexte 2">
            <a:extLst>
              <a:ext uri="{FF2B5EF4-FFF2-40B4-BE49-F238E27FC236}">
                <a16:creationId xmlns:a16="http://schemas.microsoft.com/office/drawing/2014/main" id="{B245EEB0-E0EE-49A2-AB59-AD80CE3C1CAB}"/>
              </a:ext>
            </a:extLst>
          </p:cNvPr>
          <p:cNvSpPr txBox="1"/>
          <p:nvPr/>
        </p:nvSpPr>
        <p:spPr>
          <a:xfrm>
            <a:off x="672867" y="2106946"/>
            <a:ext cx="447940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4000">
                <a:latin typeface="Segoe UI Semibold"/>
                <a:cs typeface="Segoe UI Semibold"/>
              </a:rPr>
              <a:t>Les autres métiers </a:t>
            </a:r>
            <a:endParaRPr lang="fr-FR" sz="4000">
              <a:cs typeface="Calibri"/>
            </a:endParaRPr>
          </a:p>
        </p:txBody>
      </p:sp>
      <p:sp>
        <p:nvSpPr>
          <p:cNvPr id="5" name="ZoneTexte 4">
            <a:extLst>
              <a:ext uri="{FF2B5EF4-FFF2-40B4-BE49-F238E27FC236}">
                <a16:creationId xmlns:a16="http://schemas.microsoft.com/office/drawing/2014/main" id="{A1CAF6A1-C139-4F14-B8ED-BE9C13FF446C}"/>
              </a:ext>
            </a:extLst>
          </p:cNvPr>
          <p:cNvSpPr txBox="1"/>
          <p:nvPr/>
        </p:nvSpPr>
        <p:spPr>
          <a:xfrm>
            <a:off x="899782" y="0"/>
            <a:ext cx="1495964" cy="646331"/>
          </a:xfrm>
          <a:prstGeom prst="rect">
            <a:avLst/>
          </a:prstGeom>
          <a:noFill/>
        </p:spPr>
        <p:txBody>
          <a:bodyPr wrap="square" lIns="91440" tIns="45720" rIns="91440" bIns="45720" rtlCol="0" anchor="t">
            <a:spAutoFit/>
          </a:bodyPr>
          <a:lstStyle/>
          <a:p>
            <a:r>
              <a:rPr lang="fr-FR">
                <a:solidFill>
                  <a:srgbClr val="800080"/>
                </a:solidFill>
                <a:latin typeface="Segoe UI Light"/>
                <a:cs typeface="Segoe UI Light"/>
              </a:rPr>
              <a:t>Présentation </a:t>
            </a:r>
            <a:endParaRPr lang="fr-FR">
              <a:solidFill>
                <a:srgbClr val="800080"/>
              </a:solidFill>
            </a:endParaRPr>
          </a:p>
          <a:p>
            <a:pPr lvl="0"/>
            <a:r>
              <a:rPr lang="fr-FR">
                <a:solidFill>
                  <a:srgbClr val="800080"/>
                </a:solidFill>
                <a:latin typeface="Segoe UI Light"/>
                <a:cs typeface="Segoe UI Light"/>
              </a:rPr>
              <a:t>des métiers</a:t>
            </a:r>
          </a:p>
        </p:txBody>
      </p:sp>
    </p:spTree>
    <p:extLst>
      <p:ext uri="{BB962C8B-B14F-4D97-AF65-F5344CB8AC3E}">
        <p14:creationId xmlns:p14="http://schemas.microsoft.com/office/powerpoint/2010/main" val="2330276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Organigramme : Délai 9">
            <a:extLst>
              <a:ext uri="{FF2B5EF4-FFF2-40B4-BE49-F238E27FC236}">
                <a16:creationId xmlns:a16="http://schemas.microsoft.com/office/drawing/2014/main" id="{008EC7D1-1B29-4E53-AFD9-E1C20A81F3CA}"/>
              </a:ext>
            </a:extLst>
          </p:cNvPr>
          <p:cNvSpPr/>
          <p:nvPr/>
        </p:nvSpPr>
        <p:spPr>
          <a:xfrm rot="13027552" flipV="1">
            <a:off x="7142934" y="1850491"/>
            <a:ext cx="6818575" cy="5457233"/>
          </a:xfrm>
          <a:prstGeom prst="flowChartDelay">
            <a:avLst/>
          </a:prstGeom>
          <a:solidFill>
            <a:srgbClr val="FBE5D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Organigramme : Délai 1">
            <a:extLst>
              <a:ext uri="{FF2B5EF4-FFF2-40B4-BE49-F238E27FC236}">
                <a16:creationId xmlns:a16="http://schemas.microsoft.com/office/drawing/2014/main" id="{49789C9E-E6DD-4CB6-B566-FBE795469A15}"/>
              </a:ext>
            </a:extLst>
          </p:cNvPr>
          <p:cNvSpPr/>
          <p:nvPr/>
        </p:nvSpPr>
        <p:spPr>
          <a:xfrm rot="16200000" flipH="1" flipV="1">
            <a:off x="10683005" y="28235"/>
            <a:ext cx="934296" cy="836108"/>
          </a:xfrm>
          <a:prstGeom prst="flowChartDelay">
            <a:avLst/>
          </a:prstGeom>
          <a:solidFill>
            <a:srgbClr val="FBE5D6"/>
          </a:solidFill>
          <a:ln>
            <a:noFill/>
          </a:ln>
          <a:effectLst>
            <a:outerShdw blurRad="4445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p:cNvSpPr txBox="1"/>
          <p:nvPr/>
        </p:nvSpPr>
        <p:spPr>
          <a:xfrm>
            <a:off x="8943056" y="100841"/>
            <a:ext cx="1789043" cy="646331"/>
          </a:xfrm>
          <a:prstGeom prst="rect">
            <a:avLst/>
          </a:prstGeom>
          <a:noFill/>
        </p:spPr>
        <p:txBody>
          <a:bodyPr wrap="square" lIns="91440" tIns="45720" rIns="91440" bIns="45720" rtlCol="0" anchor="t">
            <a:spAutoFit/>
          </a:bodyPr>
          <a:lstStyle/>
          <a:p>
            <a:r>
              <a:rPr lang="fr-FR">
                <a:solidFill>
                  <a:srgbClr val="ADBCDB"/>
                </a:solidFill>
                <a:latin typeface="Segoe UI Semilight"/>
                <a:cs typeface="Segoe UI Semilight"/>
              </a:rPr>
              <a:t>Le secteur du bâtiment </a:t>
            </a:r>
            <a:endParaRPr lang="fr-FR">
              <a:solidFill>
                <a:srgbClr val="ADBCDB"/>
              </a:solidFill>
            </a:endParaRPr>
          </a:p>
        </p:txBody>
      </p:sp>
      <p:sp>
        <p:nvSpPr>
          <p:cNvPr id="4" name="Rectangle 3"/>
          <p:cNvSpPr/>
          <p:nvPr/>
        </p:nvSpPr>
        <p:spPr>
          <a:xfrm>
            <a:off x="688262" y="1269497"/>
            <a:ext cx="6347922" cy="1754326"/>
          </a:xfrm>
          <a:prstGeom prst="rect">
            <a:avLst/>
          </a:prstGeom>
        </p:spPr>
        <p:txBody>
          <a:bodyPr wrap="square">
            <a:spAutoFit/>
          </a:bodyPr>
          <a:lstStyle/>
          <a:p>
            <a:pPr lvl="0" defTabSz="457200">
              <a:spcBef>
                <a:spcPct val="20000"/>
              </a:spcBef>
            </a:pPr>
            <a:r>
              <a:rPr lang="fr-FR" sz="5400">
                <a:solidFill>
                  <a:schemeClr val="bg2">
                    <a:lumMod val="25000"/>
                  </a:schemeClr>
                </a:solidFill>
                <a:latin typeface="Segoe UI Semilight" panose="020B0402040204020203" pitchFamily="34" charset="0"/>
                <a:cs typeface="Segoe UI Semilight" panose="020B0402040204020203" pitchFamily="34" charset="0"/>
              </a:rPr>
              <a:t>Le bâtiment en France</a:t>
            </a:r>
            <a:endParaRPr lang="fr-FR" sz="3200">
              <a:solidFill>
                <a:schemeClr val="bg2">
                  <a:lumMod val="25000"/>
                </a:schemeClr>
              </a:solidFill>
              <a:latin typeface="Segoe UI Semilight" panose="020B0402040204020203" pitchFamily="34" charset="0"/>
              <a:cs typeface="Segoe UI Semilight" panose="020B0402040204020203" pitchFamily="34" charset="0"/>
            </a:endParaRPr>
          </a:p>
        </p:txBody>
      </p:sp>
      <p:sp>
        <p:nvSpPr>
          <p:cNvPr id="9" name="ZoneTexte 8">
            <a:extLst>
              <a:ext uri="{FF2B5EF4-FFF2-40B4-BE49-F238E27FC236}">
                <a16:creationId xmlns:a16="http://schemas.microsoft.com/office/drawing/2014/main" id="{1A2AF3C8-9CA1-4EF5-A429-A83C6BB8E7C9}"/>
              </a:ext>
            </a:extLst>
          </p:cNvPr>
          <p:cNvSpPr txBox="1"/>
          <p:nvPr/>
        </p:nvSpPr>
        <p:spPr>
          <a:xfrm>
            <a:off x="5581650" y="1715420"/>
            <a:ext cx="6610350" cy="3225498"/>
          </a:xfrm>
          <a:prstGeom prst="rect">
            <a:avLst/>
          </a:prstGeom>
        </p:spPr>
        <p:txBody>
          <a:bodyPr wrap="square">
            <a:spAutoFit/>
          </a:bodyPr>
          <a:lstStyle>
            <a:defPPr>
              <a:defRPr lang="fr-FR"/>
            </a:defPPr>
            <a:lvl1pPr lvl="0" defTabSz="457200">
              <a:spcBef>
                <a:spcPct val="20000"/>
              </a:spcBef>
              <a:defRPr sz="5400">
                <a:solidFill>
                  <a:schemeClr val="bg2">
                    <a:lumMod val="25000"/>
                  </a:schemeClr>
                </a:solidFill>
                <a:latin typeface="Segoe UI Semilight" panose="020B0402040204020203" pitchFamily="34" charset="0"/>
                <a:cs typeface="Segoe UI Semilight" panose="020B0402040204020203" pitchFamily="34" charset="0"/>
              </a:defRPr>
            </a:lvl1pPr>
          </a:lstStyle>
          <a:p>
            <a:r>
              <a:rPr lang="fr-FR" dirty="0"/>
              <a:t>Il équivaut à :</a:t>
            </a:r>
          </a:p>
          <a:p>
            <a:pPr marL="571500" indent="-571500">
              <a:buFont typeface="Arial" panose="020B0604020202020204" pitchFamily="34" charset="0"/>
              <a:buChar char="•"/>
            </a:pPr>
            <a:r>
              <a:rPr lang="fr-FR" sz="4400" dirty="0">
                <a:solidFill>
                  <a:srgbClr val="800080"/>
                </a:solidFill>
              </a:rPr>
              <a:t>La moitié</a:t>
            </a:r>
            <a:r>
              <a:rPr lang="fr-FR" sz="4400" dirty="0">
                <a:solidFill>
                  <a:srgbClr val="6A7364"/>
                </a:solidFill>
              </a:rPr>
              <a:t> </a:t>
            </a:r>
            <a:r>
              <a:rPr lang="fr-FR" sz="4400" dirty="0"/>
              <a:t>de l’industrie</a:t>
            </a:r>
          </a:p>
          <a:p>
            <a:pPr marL="571500" indent="-571500">
              <a:buFont typeface="Arial" panose="020B0604020202020204" pitchFamily="34" charset="0"/>
              <a:buChar char="•"/>
            </a:pPr>
            <a:r>
              <a:rPr lang="fr-FR" sz="4400" dirty="0">
                <a:solidFill>
                  <a:srgbClr val="800080"/>
                </a:solidFill>
              </a:rPr>
              <a:t>Deux fois </a:t>
            </a:r>
            <a:r>
              <a:rPr lang="fr-FR" sz="4400" dirty="0"/>
              <a:t>les activités de banque et assurance</a:t>
            </a:r>
          </a:p>
        </p:txBody>
      </p:sp>
      <p:pic>
        <p:nvPicPr>
          <p:cNvPr id="7" name="Image 6" descr="Une image contenant personne, portant, homme, tenant&#10;&#10;Description générée automatiquement">
            <a:extLst>
              <a:ext uri="{FF2B5EF4-FFF2-40B4-BE49-F238E27FC236}">
                <a16:creationId xmlns:a16="http://schemas.microsoft.com/office/drawing/2014/main" id="{27C6FC07-C063-4FFA-8871-B20CE06039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43500" y="0"/>
            <a:ext cx="10287000" cy="6858000"/>
          </a:xfrm>
          <a:prstGeom prst="rect">
            <a:avLst/>
          </a:prstGeom>
        </p:spPr>
      </p:pic>
    </p:spTree>
    <p:extLst>
      <p:ext uri="{BB962C8B-B14F-4D97-AF65-F5344CB8AC3E}">
        <p14:creationId xmlns:p14="http://schemas.microsoft.com/office/powerpoint/2010/main" val="3017621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0A00B"/>
        </a:solidFill>
        <a:effectLst/>
      </p:bgPr>
    </p:bg>
    <p:spTree>
      <p:nvGrpSpPr>
        <p:cNvPr id="1" name=""/>
        <p:cNvGrpSpPr/>
        <p:nvPr/>
      </p:nvGrpSpPr>
      <p:grpSpPr>
        <a:xfrm>
          <a:off x="0" y="0"/>
          <a:ext cx="0" cy="0"/>
          <a:chOff x="0" y="0"/>
          <a:chExt cx="0" cy="0"/>
        </a:xfrm>
      </p:grpSpPr>
      <p:sp>
        <p:nvSpPr>
          <p:cNvPr id="2" name="Organigramme : Délai 1">
            <a:extLst>
              <a:ext uri="{FF2B5EF4-FFF2-40B4-BE49-F238E27FC236}">
                <a16:creationId xmlns:a16="http://schemas.microsoft.com/office/drawing/2014/main" id="{49789C9E-E6DD-4CB6-B566-FBE795469A15}"/>
              </a:ext>
            </a:extLst>
          </p:cNvPr>
          <p:cNvSpPr/>
          <p:nvPr/>
        </p:nvSpPr>
        <p:spPr>
          <a:xfrm rot="10800000" flipH="1" flipV="1">
            <a:off x="1" y="0"/>
            <a:ext cx="4996070" cy="6858000"/>
          </a:xfrm>
          <a:prstGeom prst="flowChartDelay">
            <a:avLst/>
          </a:prstGeom>
          <a:blipFill>
            <a:blip r:embed="rId2"/>
            <a:stretch>
              <a:fillRect/>
            </a:stretch>
          </a:blipFill>
          <a:ln>
            <a:noFill/>
          </a:ln>
          <a:effectLst>
            <a:outerShdw blurRad="635000" dist="38100" dir="10800000" sx="58000" sy="58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p:cNvSpPr txBox="1"/>
          <p:nvPr/>
        </p:nvSpPr>
        <p:spPr>
          <a:xfrm>
            <a:off x="5199271" y="2191898"/>
            <a:ext cx="6992729" cy="2219005"/>
          </a:xfrm>
          <a:prstGeom prst="rect">
            <a:avLst/>
          </a:prstGeom>
          <a:noFill/>
        </p:spPr>
        <p:txBody>
          <a:bodyPr wrap="square" rtlCol="0">
            <a:spAutoFit/>
          </a:bodyPr>
          <a:lstStyle/>
          <a:p>
            <a:pPr>
              <a:lnSpc>
                <a:spcPts val="8700"/>
              </a:lnSpc>
            </a:pPr>
            <a:r>
              <a:rPr lang="fr-FR" sz="6000" spc="-100">
                <a:solidFill>
                  <a:schemeClr val="accent2">
                    <a:lumMod val="20000"/>
                    <a:lumOff val="80000"/>
                  </a:schemeClr>
                </a:solidFill>
                <a:latin typeface="Segoe UI Light" panose="020B0502040204020203" pitchFamily="34" charset="0"/>
                <a:cs typeface="Segoe UI Light" panose="020B0502040204020203" pitchFamily="34" charset="0"/>
              </a:rPr>
              <a:t>LES OPERATIONS DE COMMUNICATION </a:t>
            </a:r>
          </a:p>
        </p:txBody>
      </p:sp>
      <p:sp>
        <p:nvSpPr>
          <p:cNvPr id="4" name="Ellipse 3">
            <a:extLst>
              <a:ext uri="{FF2B5EF4-FFF2-40B4-BE49-F238E27FC236}">
                <a16:creationId xmlns:a16="http://schemas.microsoft.com/office/drawing/2014/main" id="{8E43F016-18FF-4CE0-92F0-964FE9460524}"/>
              </a:ext>
            </a:extLst>
          </p:cNvPr>
          <p:cNvSpPr/>
          <p:nvPr/>
        </p:nvSpPr>
        <p:spPr>
          <a:xfrm>
            <a:off x="9601200" y="-1016000"/>
            <a:ext cx="723900" cy="723900"/>
          </a:xfrm>
          <a:prstGeom prst="ellipse">
            <a:avLst/>
          </a:prstGeom>
          <a:solidFill>
            <a:srgbClr val="ADBC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extLst>
              <a:ext uri="{FF2B5EF4-FFF2-40B4-BE49-F238E27FC236}">
                <a16:creationId xmlns:a16="http://schemas.microsoft.com/office/drawing/2014/main" id="{6A4901BC-3BBF-4C62-A254-E8EDBBCB2CF4}"/>
              </a:ext>
            </a:extLst>
          </p:cNvPr>
          <p:cNvSpPr/>
          <p:nvPr/>
        </p:nvSpPr>
        <p:spPr>
          <a:xfrm>
            <a:off x="8695635" y="-1016000"/>
            <a:ext cx="723900" cy="723900"/>
          </a:xfrm>
          <a:prstGeom prst="ellipse">
            <a:avLst/>
          </a:prstGeom>
          <a:solidFill>
            <a:srgbClr val="FF6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5AAEBEA5-081A-4F67-9FD7-2182699E7109}"/>
              </a:ext>
            </a:extLst>
          </p:cNvPr>
          <p:cNvSpPr/>
          <p:nvPr/>
        </p:nvSpPr>
        <p:spPr>
          <a:xfrm>
            <a:off x="7790070" y="-1016000"/>
            <a:ext cx="723900" cy="723900"/>
          </a:xfrm>
          <a:prstGeom prst="ellipse">
            <a:avLst/>
          </a:prstGeom>
          <a:solidFill>
            <a:srgbClr val="6A7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13B9DFE9-6FA8-4025-9A04-451B4E882F3F}"/>
              </a:ext>
            </a:extLst>
          </p:cNvPr>
          <p:cNvSpPr/>
          <p:nvPr/>
        </p:nvSpPr>
        <p:spPr>
          <a:xfrm>
            <a:off x="6884505" y="-1016000"/>
            <a:ext cx="723900" cy="723900"/>
          </a:xfrm>
          <a:prstGeom prst="ellipse">
            <a:avLst/>
          </a:prstGeom>
          <a:solidFill>
            <a:srgbClr val="E0A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a:extLst>
              <a:ext uri="{FF2B5EF4-FFF2-40B4-BE49-F238E27FC236}">
                <a16:creationId xmlns:a16="http://schemas.microsoft.com/office/drawing/2014/main" id="{090970F7-A1DD-4F0A-A83B-9F11F17EFEA2}"/>
              </a:ext>
            </a:extLst>
          </p:cNvPr>
          <p:cNvSpPr/>
          <p:nvPr/>
        </p:nvSpPr>
        <p:spPr>
          <a:xfrm>
            <a:off x="10506765" y="-1016000"/>
            <a:ext cx="723900" cy="723900"/>
          </a:xfrm>
          <a:prstGeom prst="ellipse">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282111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Image 9" descr="Une image contenant personne, femme, assis, jeune&#10;&#10;Description générée automatiquement">
            <a:extLst>
              <a:ext uri="{FF2B5EF4-FFF2-40B4-BE49-F238E27FC236}">
                <a16:creationId xmlns:a16="http://schemas.microsoft.com/office/drawing/2014/main" id="{600341D3-671E-48AA-8E7A-1D133C3FA94D}"/>
              </a:ext>
            </a:extLst>
          </p:cNvPr>
          <p:cNvPicPr>
            <a:picLocks noChangeAspect="1"/>
          </p:cNvPicPr>
          <p:nvPr/>
        </p:nvPicPr>
        <p:blipFill>
          <a:blip r:embed="rId2"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flipH="1">
            <a:off x="0" y="-1"/>
            <a:ext cx="4713270" cy="6858000"/>
          </a:xfrm>
          <a:prstGeom prst="rect">
            <a:avLst/>
          </a:prstGeom>
        </p:spPr>
      </p:pic>
      <p:sp>
        <p:nvSpPr>
          <p:cNvPr id="23" name="ZoneTexte 22"/>
          <p:cNvSpPr txBox="1"/>
          <p:nvPr/>
        </p:nvSpPr>
        <p:spPr>
          <a:xfrm>
            <a:off x="6996427" y="1337481"/>
            <a:ext cx="4303919" cy="1173707"/>
          </a:xfrm>
          <a:prstGeom prst="rect">
            <a:avLst/>
          </a:prstGeom>
          <a:noFill/>
        </p:spPr>
        <p:txBody>
          <a:bodyPr wrap="square" rtlCol="0">
            <a:spAutoFit/>
          </a:bodyPr>
          <a:lstStyle/>
          <a:p>
            <a:endParaRPr lang="fr-FR"/>
          </a:p>
        </p:txBody>
      </p:sp>
      <p:sp>
        <p:nvSpPr>
          <p:cNvPr id="17" name="Forme libre : forme 16">
            <a:extLst>
              <a:ext uri="{FF2B5EF4-FFF2-40B4-BE49-F238E27FC236}">
                <a16:creationId xmlns:a16="http://schemas.microsoft.com/office/drawing/2014/main" id="{B506F6B1-AD93-4822-84B3-D6F7F81B33A0}"/>
              </a:ext>
            </a:extLst>
          </p:cNvPr>
          <p:cNvSpPr/>
          <p:nvPr/>
        </p:nvSpPr>
        <p:spPr>
          <a:xfrm flipH="1">
            <a:off x="1871696" y="-5070"/>
            <a:ext cx="9256690" cy="6863069"/>
          </a:xfrm>
          <a:custGeom>
            <a:avLst/>
            <a:gdLst>
              <a:gd name="connsiteX0" fmla="*/ 0 w 7631948"/>
              <a:gd name="connsiteY0" fmla="*/ 0 h 6863069"/>
              <a:gd name="connsiteX1" fmla="*/ 7619092 w 7631948"/>
              <a:gd name="connsiteY1" fmla="*/ 0 h 6863069"/>
              <a:gd name="connsiteX2" fmla="*/ 7618275 w 7631948"/>
              <a:gd name="connsiteY2" fmla="*/ 322 h 6863069"/>
              <a:gd name="connsiteX3" fmla="*/ 5345595 w 7631948"/>
              <a:gd name="connsiteY3" fmla="*/ 3429000 h 6863069"/>
              <a:gd name="connsiteX4" fmla="*/ 7618275 w 7631948"/>
              <a:gd name="connsiteY4" fmla="*/ 6857678 h 6863069"/>
              <a:gd name="connsiteX5" fmla="*/ 7631948 w 7631948"/>
              <a:gd name="connsiteY5" fmla="*/ 6863069 h 6863069"/>
              <a:gd name="connsiteX6" fmla="*/ 0 w 7631948"/>
              <a:gd name="connsiteY6" fmla="*/ 6863069 h 6863069"/>
              <a:gd name="connsiteX7" fmla="*/ 0 w 7631948"/>
              <a:gd name="connsiteY7" fmla="*/ 0 h 686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31948" h="6863069">
                <a:moveTo>
                  <a:pt x="0" y="0"/>
                </a:moveTo>
                <a:lnTo>
                  <a:pt x="7619092" y="0"/>
                </a:lnTo>
                <a:lnTo>
                  <a:pt x="7618275" y="322"/>
                </a:lnTo>
                <a:cubicBezTo>
                  <a:pt x="6282716" y="565216"/>
                  <a:pt x="5345595" y="1887670"/>
                  <a:pt x="5345595" y="3429000"/>
                </a:cubicBezTo>
                <a:cubicBezTo>
                  <a:pt x="5345595" y="4970330"/>
                  <a:pt x="6282716" y="6292784"/>
                  <a:pt x="7618275" y="6857678"/>
                </a:cubicBezTo>
                <a:lnTo>
                  <a:pt x="7631948" y="6863069"/>
                </a:lnTo>
                <a:lnTo>
                  <a:pt x="0" y="6863069"/>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11" name="Rectangle : coins arrondis 17">
            <a:extLst>
              <a:ext uri="{FF2B5EF4-FFF2-40B4-BE49-F238E27FC236}">
                <a16:creationId xmlns:a16="http://schemas.microsoft.com/office/drawing/2014/main" id="{3B71F06E-20C6-4317-9039-515984E41AE4}"/>
              </a:ext>
            </a:extLst>
          </p:cNvPr>
          <p:cNvSpPr/>
          <p:nvPr/>
        </p:nvSpPr>
        <p:spPr>
          <a:xfrm rot="16200000">
            <a:off x="8557154" y="-2594501"/>
            <a:ext cx="1173707" cy="7082957"/>
          </a:xfrm>
          <a:prstGeom prst="roundRect">
            <a:avLst>
              <a:gd name="adj" fmla="val 50000"/>
            </a:avLst>
          </a:prstGeom>
          <a:solidFill>
            <a:srgbClr val="E0A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6F60"/>
              </a:solidFill>
              <a:latin typeface="Franklin Gothic Book" panose="020B0503020102020204" pitchFamily="34" charset="0"/>
            </a:endParaRPr>
          </a:p>
        </p:txBody>
      </p:sp>
      <p:sp>
        <p:nvSpPr>
          <p:cNvPr id="15" name="Rectangle : coins arrondis 17">
            <a:extLst>
              <a:ext uri="{FF2B5EF4-FFF2-40B4-BE49-F238E27FC236}">
                <a16:creationId xmlns:a16="http://schemas.microsoft.com/office/drawing/2014/main" id="{3B71F06E-20C6-4317-9039-515984E41AE4}"/>
              </a:ext>
            </a:extLst>
          </p:cNvPr>
          <p:cNvSpPr/>
          <p:nvPr/>
        </p:nvSpPr>
        <p:spPr>
          <a:xfrm rot="16200000">
            <a:off x="8514810" y="-1025728"/>
            <a:ext cx="1258389" cy="7082963"/>
          </a:xfrm>
          <a:prstGeom prst="roundRect">
            <a:avLst>
              <a:gd name="adj" fmla="val 50000"/>
            </a:avLst>
          </a:prstGeom>
          <a:solidFill>
            <a:srgbClr val="E0A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6F60"/>
              </a:solidFill>
            </a:endParaRPr>
          </a:p>
        </p:txBody>
      </p:sp>
      <p:sp>
        <p:nvSpPr>
          <p:cNvPr id="4" name="ZoneTexte 3"/>
          <p:cNvSpPr txBox="1"/>
          <p:nvPr/>
        </p:nvSpPr>
        <p:spPr>
          <a:xfrm>
            <a:off x="6796239" y="2241376"/>
            <a:ext cx="6723823" cy="523220"/>
          </a:xfrm>
          <a:prstGeom prst="rect">
            <a:avLst/>
          </a:prstGeom>
          <a:noFill/>
        </p:spPr>
        <p:txBody>
          <a:bodyPr wrap="square" lIns="91440" tIns="45720" rIns="91440" bIns="45720" rtlCol="0" anchor="t">
            <a:spAutoFit/>
          </a:bodyPr>
          <a:lstStyle/>
          <a:p>
            <a:r>
              <a:rPr lang="fr-FR" sz="2800" b="1" dirty="0">
                <a:solidFill>
                  <a:schemeClr val="bg1"/>
                </a:solidFill>
                <a:latin typeface="Segoe UI Black" panose="020B0A02040204020203" pitchFamily="34" charset="0"/>
                <a:ea typeface="Segoe UI Black" panose="020B0A02040204020203" pitchFamily="34" charset="0"/>
              </a:rPr>
              <a:t>La </a:t>
            </a:r>
            <a:r>
              <a:rPr lang="fr-FR" sz="2800" b="1" dirty="0">
                <a:solidFill>
                  <a:schemeClr val="bg1"/>
                </a:solidFill>
                <a:latin typeface="Segoe UI Black" panose="020B0A02040204020203" pitchFamily="34" charset="0"/>
                <a:ea typeface="Segoe UI Black" panose="020B0A02040204020203" pitchFamily="34" charset="0"/>
                <a:cs typeface="Segoe UI Semibold"/>
              </a:rPr>
              <a:t>Semaine</a:t>
            </a:r>
            <a:r>
              <a:rPr lang="fr-FR" sz="2800" b="1" dirty="0">
                <a:solidFill>
                  <a:schemeClr val="bg1"/>
                </a:solidFill>
                <a:latin typeface="Segoe UI Black" panose="020B0A02040204020203" pitchFamily="34" charset="0"/>
                <a:ea typeface="Segoe UI Black" panose="020B0A02040204020203" pitchFamily="34" charset="0"/>
              </a:rPr>
              <a:t> de la Prévention </a:t>
            </a:r>
            <a:endParaRPr lang="fr-FR" sz="2800" dirty="0">
              <a:solidFill>
                <a:schemeClr val="bg1"/>
              </a:solidFill>
              <a:latin typeface="Segoe UI Black" panose="020B0A02040204020203" pitchFamily="34" charset="0"/>
              <a:ea typeface="Segoe UI Black" panose="020B0A02040204020203" pitchFamily="34" charset="0"/>
            </a:endParaRPr>
          </a:p>
        </p:txBody>
      </p:sp>
      <p:sp>
        <p:nvSpPr>
          <p:cNvPr id="16" name="Rectangle : coins arrondis 17">
            <a:extLst>
              <a:ext uri="{FF2B5EF4-FFF2-40B4-BE49-F238E27FC236}">
                <a16:creationId xmlns:a16="http://schemas.microsoft.com/office/drawing/2014/main" id="{3B71F06E-20C6-4317-9039-515984E41AE4}"/>
              </a:ext>
            </a:extLst>
          </p:cNvPr>
          <p:cNvSpPr/>
          <p:nvPr/>
        </p:nvSpPr>
        <p:spPr>
          <a:xfrm rot="16200000">
            <a:off x="8514804" y="585382"/>
            <a:ext cx="1258389" cy="7082968"/>
          </a:xfrm>
          <a:prstGeom prst="roundRect">
            <a:avLst>
              <a:gd name="adj" fmla="val 50000"/>
            </a:avLst>
          </a:prstGeom>
          <a:solidFill>
            <a:srgbClr val="E0A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6F60"/>
              </a:solidFill>
            </a:endParaRPr>
          </a:p>
        </p:txBody>
      </p:sp>
      <p:sp>
        <p:nvSpPr>
          <p:cNvPr id="12" name="Organigramme : Délai 11">
            <a:extLst>
              <a:ext uri="{FF2B5EF4-FFF2-40B4-BE49-F238E27FC236}">
                <a16:creationId xmlns:a16="http://schemas.microsoft.com/office/drawing/2014/main" id="{49789C9E-E6DD-4CB6-B566-FBE795469A15}"/>
              </a:ext>
            </a:extLst>
          </p:cNvPr>
          <p:cNvSpPr/>
          <p:nvPr/>
        </p:nvSpPr>
        <p:spPr>
          <a:xfrm rot="16200000" flipH="1" flipV="1">
            <a:off x="55702" y="49096"/>
            <a:ext cx="934296" cy="836108"/>
          </a:xfrm>
          <a:prstGeom prst="flowChartDelay">
            <a:avLst/>
          </a:prstGeom>
          <a:solidFill>
            <a:srgbClr val="E0A00B"/>
          </a:solidFill>
          <a:ln>
            <a:noFill/>
          </a:ln>
          <a:effectLst>
            <a:outerShdw blurRad="4445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70B8"/>
              </a:solidFill>
            </a:endParaRPr>
          </a:p>
        </p:txBody>
      </p:sp>
      <p:sp>
        <p:nvSpPr>
          <p:cNvPr id="3" name="Rectangle 2"/>
          <p:cNvSpPr/>
          <p:nvPr/>
        </p:nvSpPr>
        <p:spPr>
          <a:xfrm>
            <a:off x="940905" y="97817"/>
            <a:ext cx="1939955" cy="646331"/>
          </a:xfrm>
          <a:prstGeom prst="rect">
            <a:avLst/>
          </a:prstGeom>
        </p:spPr>
        <p:txBody>
          <a:bodyPr wrap="none" lIns="91440" tIns="45720" rIns="91440" bIns="45720" anchor="t">
            <a:spAutoFit/>
          </a:bodyPr>
          <a:lstStyle/>
          <a:p>
            <a:r>
              <a:rPr lang="fr-FR">
                <a:solidFill>
                  <a:srgbClr val="E0A00B"/>
                </a:solidFill>
                <a:latin typeface="Segoe UI Semilight"/>
                <a:cs typeface="Segoe UI Semilight"/>
              </a:rPr>
              <a:t>Les opérations de</a:t>
            </a:r>
            <a:endParaRPr lang="en-US">
              <a:solidFill>
                <a:srgbClr val="E0A00B"/>
              </a:solidFill>
              <a:latin typeface="Segoe UI Semilight"/>
              <a:ea typeface="+mn-lt"/>
              <a:cs typeface="Segoe UI Semilight"/>
            </a:endParaRPr>
          </a:p>
          <a:p>
            <a:r>
              <a:rPr lang="fr-FR">
                <a:solidFill>
                  <a:srgbClr val="E0A00B"/>
                </a:solidFill>
                <a:latin typeface="Segoe UI Semilight"/>
                <a:cs typeface="Segoe UI Semilight"/>
              </a:rPr>
              <a:t>communication</a:t>
            </a:r>
          </a:p>
        </p:txBody>
      </p:sp>
      <p:sp>
        <p:nvSpPr>
          <p:cNvPr id="6" name="ZoneTexte 5"/>
          <p:cNvSpPr txBox="1"/>
          <p:nvPr/>
        </p:nvSpPr>
        <p:spPr>
          <a:xfrm>
            <a:off x="6796239" y="3865256"/>
            <a:ext cx="5152445" cy="523220"/>
          </a:xfrm>
          <a:prstGeom prst="rect">
            <a:avLst/>
          </a:prstGeom>
          <a:noFill/>
        </p:spPr>
        <p:txBody>
          <a:bodyPr wrap="square" lIns="91440" tIns="45720" rIns="91440" bIns="45720" rtlCol="0" anchor="t">
            <a:spAutoFit/>
          </a:bodyPr>
          <a:lstStyle/>
          <a:p>
            <a:r>
              <a:rPr lang="fr-FR" sz="2800" b="1">
                <a:solidFill>
                  <a:srgbClr val="EEEDE9"/>
                </a:solidFill>
                <a:latin typeface="Segoe UI Black" panose="020B0A02040204020203" pitchFamily="34" charset="0"/>
                <a:ea typeface="Segoe UI Black" panose="020B0A02040204020203" pitchFamily="34" charset="0"/>
                <a:cs typeface="Segoe UI Semibold"/>
              </a:rPr>
              <a:t>La Journée de la Femme </a:t>
            </a:r>
            <a:endParaRPr lang="fr-FR" sz="2800" b="1">
              <a:solidFill>
                <a:srgbClr val="EEEDE9"/>
              </a:solidFill>
              <a:latin typeface="Segoe UI Black" panose="020B0A02040204020203" pitchFamily="34" charset="0"/>
              <a:ea typeface="Segoe UI Black" panose="020B0A02040204020203" pitchFamily="34" charset="0"/>
            </a:endParaRPr>
          </a:p>
        </p:txBody>
      </p:sp>
      <p:sp>
        <p:nvSpPr>
          <p:cNvPr id="7" name="ZoneTexte 6"/>
          <p:cNvSpPr txBox="1"/>
          <p:nvPr/>
        </p:nvSpPr>
        <p:spPr>
          <a:xfrm>
            <a:off x="6796240" y="640889"/>
            <a:ext cx="5061931" cy="523220"/>
          </a:xfrm>
          <a:prstGeom prst="rect">
            <a:avLst/>
          </a:prstGeom>
          <a:noFill/>
        </p:spPr>
        <p:txBody>
          <a:bodyPr wrap="square" lIns="91440" tIns="45720" rIns="91440" bIns="45720" rtlCol="0" anchor="t">
            <a:spAutoFit/>
          </a:bodyPr>
          <a:lstStyle/>
          <a:p>
            <a:r>
              <a:rPr lang="fr-FR" sz="2800" b="1">
                <a:solidFill>
                  <a:srgbClr val="EEEDE9"/>
                </a:solidFill>
                <a:latin typeface="Segoe UI Black" panose="020B0A02040204020203" pitchFamily="34" charset="0"/>
                <a:ea typeface="Segoe UI Black" panose="020B0A02040204020203" pitchFamily="34" charset="0"/>
                <a:cs typeface="Segoe UI Semibold"/>
              </a:rPr>
              <a:t>Les Coulisses du Bâtiment</a:t>
            </a:r>
            <a:r>
              <a:rPr lang="fr-FR" sz="2800" b="1">
                <a:solidFill>
                  <a:srgbClr val="EEEDE9"/>
                </a:solidFill>
                <a:latin typeface="Segoe UI Black" panose="020B0A02040204020203" pitchFamily="34" charset="0"/>
                <a:ea typeface="Segoe UI Black" panose="020B0A02040204020203" pitchFamily="34" charset="0"/>
              </a:rPr>
              <a:t> </a:t>
            </a:r>
            <a:endParaRPr lang="fr-FR" sz="2800">
              <a:solidFill>
                <a:srgbClr val="EEEDE9"/>
              </a:solidFill>
              <a:latin typeface="Segoe UI Black" panose="020B0A02040204020203" pitchFamily="34" charset="0"/>
              <a:ea typeface="Segoe UI Black" panose="020B0A02040204020203" pitchFamily="34" charset="0"/>
            </a:endParaRPr>
          </a:p>
        </p:txBody>
      </p:sp>
      <p:sp>
        <p:nvSpPr>
          <p:cNvPr id="2" name="ZoneTexte 1">
            <a:extLst>
              <a:ext uri="{FF2B5EF4-FFF2-40B4-BE49-F238E27FC236}">
                <a16:creationId xmlns:a16="http://schemas.microsoft.com/office/drawing/2014/main" id="{04371F37-B0A2-4156-A928-F76CEE5B5C0A}"/>
              </a:ext>
            </a:extLst>
          </p:cNvPr>
          <p:cNvSpPr txBox="1"/>
          <p:nvPr/>
        </p:nvSpPr>
        <p:spPr>
          <a:xfrm>
            <a:off x="504475" y="1533831"/>
            <a:ext cx="4573688" cy="769441"/>
          </a:xfrm>
          <a:prstGeom prst="rect">
            <a:avLst/>
          </a:prstGeom>
          <a:noFill/>
        </p:spPr>
        <p:txBody>
          <a:bodyPr wrap="none" rtlCol="0">
            <a:spAutoFit/>
          </a:bodyPr>
          <a:lstStyle/>
          <a:p>
            <a:r>
              <a:rPr lang="fr-FR" sz="4400" dirty="0">
                <a:latin typeface="Segoe UI Black" panose="020B0A02040204020203" pitchFamily="34" charset="0"/>
                <a:ea typeface="Segoe UI Black" panose="020B0A02040204020203" pitchFamily="34" charset="0"/>
              </a:rPr>
              <a:t>Les évènements</a:t>
            </a:r>
          </a:p>
        </p:txBody>
      </p:sp>
      <p:pic>
        <p:nvPicPr>
          <p:cNvPr id="20" name="Graphique 19" descr="Profil femelle">
            <a:extLst>
              <a:ext uri="{FF2B5EF4-FFF2-40B4-BE49-F238E27FC236}">
                <a16:creationId xmlns:a16="http://schemas.microsoft.com/office/drawing/2014/main" id="{FE3A77E2-D6BC-4B99-95B7-0E5FEA439E38}"/>
              </a:ext>
            </a:extLst>
          </p:cNvPr>
          <p:cNvPicPr>
            <a:picLocks noChangeAspect="1"/>
          </p:cNvPicPr>
          <p:nvPr/>
        </p:nvPicPr>
        <p:blipFill>
          <a:blip r:embed="rId3"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809442" y="3703563"/>
            <a:ext cx="914400" cy="914400"/>
          </a:xfrm>
          <a:prstGeom prst="rect">
            <a:avLst/>
          </a:prstGeom>
        </p:spPr>
      </p:pic>
      <p:pic>
        <p:nvPicPr>
          <p:cNvPr id="22" name="Graphique 21" descr="Bouclier coche">
            <a:extLst>
              <a:ext uri="{FF2B5EF4-FFF2-40B4-BE49-F238E27FC236}">
                <a16:creationId xmlns:a16="http://schemas.microsoft.com/office/drawing/2014/main" id="{7BDA0258-208A-4AD2-A9FF-3EE2A14F9073}"/>
              </a:ext>
            </a:extLst>
          </p:cNvPr>
          <p:cNvPicPr>
            <a:picLocks noChangeAspect="1"/>
          </p:cNvPicPr>
          <p:nvPr/>
        </p:nvPicPr>
        <p:blipFill>
          <a:blip r:embed="rId5" cstate="hq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809442" y="2092448"/>
            <a:ext cx="914400" cy="914400"/>
          </a:xfrm>
          <a:prstGeom prst="rect">
            <a:avLst/>
          </a:prstGeom>
        </p:spPr>
      </p:pic>
      <p:pic>
        <p:nvPicPr>
          <p:cNvPr id="25" name="Graphique 24" descr="Enfants">
            <a:extLst>
              <a:ext uri="{FF2B5EF4-FFF2-40B4-BE49-F238E27FC236}">
                <a16:creationId xmlns:a16="http://schemas.microsoft.com/office/drawing/2014/main" id="{B47FE716-E9F1-4A0D-84BE-DCCC3B201C46}"/>
              </a:ext>
            </a:extLst>
          </p:cNvPr>
          <p:cNvPicPr>
            <a:picLocks noChangeAspect="1"/>
          </p:cNvPicPr>
          <p:nvPr/>
        </p:nvPicPr>
        <p:blipFill>
          <a:blip r:embed="rId7" cstate="hq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837287" y="429537"/>
            <a:ext cx="914400" cy="914400"/>
          </a:xfrm>
          <a:prstGeom prst="rect">
            <a:avLst/>
          </a:prstGeom>
        </p:spPr>
      </p:pic>
    </p:spTree>
    <p:extLst>
      <p:ext uri="{BB962C8B-B14F-4D97-AF65-F5344CB8AC3E}">
        <p14:creationId xmlns:p14="http://schemas.microsoft.com/office/powerpoint/2010/main" val="1849020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rganigramme : Délai 7">
            <a:extLst>
              <a:ext uri="{FF2B5EF4-FFF2-40B4-BE49-F238E27FC236}">
                <a16:creationId xmlns:a16="http://schemas.microsoft.com/office/drawing/2014/main" id="{B39993FC-52C1-4F37-B562-F95FE6257ACC}"/>
              </a:ext>
            </a:extLst>
          </p:cNvPr>
          <p:cNvSpPr/>
          <p:nvPr/>
        </p:nvSpPr>
        <p:spPr>
          <a:xfrm rot="8572448" flipH="1" flipV="1">
            <a:off x="-2361970" y="4245530"/>
            <a:ext cx="6818575" cy="5457233"/>
          </a:xfrm>
          <a:prstGeom prst="flowChartDelay">
            <a:avLst/>
          </a:prstGeom>
          <a:solidFill>
            <a:srgbClr val="E0A00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ZoneTexte 22"/>
          <p:cNvSpPr txBox="1"/>
          <p:nvPr/>
        </p:nvSpPr>
        <p:spPr>
          <a:xfrm>
            <a:off x="6996427" y="1337481"/>
            <a:ext cx="4303919" cy="1173707"/>
          </a:xfrm>
          <a:prstGeom prst="rect">
            <a:avLst/>
          </a:prstGeom>
          <a:noFill/>
        </p:spPr>
        <p:txBody>
          <a:bodyPr wrap="square" rtlCol="0">
            <a:spAutoFit/>
          </a:bodyPr>
          <a:lstStyle/>
          <a:p>
            <a:endParaRPr lang="fr-FR"/>
          </a:p>
        </p:txBody>
      </p:sp>
      <p:sp>
        <p:nvSpPr>
          <p:cNvPr id="2" name="ZoneTexte 1"/>
          <p:cNvSpPr txBox="1"/>
          <p:nvPr/>
        </p:nvSpPr>
        <p:spPr>
          <a:xfrm>
            <a:off x="1069448" y="1275557"/>
            <a:ext cx="5294854" cy="1723549"/>
          </a:xfrm>
          <a:prstGeom prst="rect">
            <a:avLst/>
          </a:prstGeom>
          <a:noFill/>
        </p:spPr>
        <p:txBody>
          <a:bodyPr wrap="square" rtlCol="0">
            <a:spAutoFit/>
          </a:bodyPr>
          <a:lstStyle/>
          <a:p>
            <a:r>
              <a:rPr lang="fr-FR" sz="4400" dirty="0">
                <a:solidFill>
                  <a:schemeClr val="bg2">
                    <a:lumMod val="50000"/>
                  </a:schemeClr>
                </a:solidFill>
                <a:latin typeface="Segoe UI Semibold" panose="020B0702040204020203" pitchFamily="34" charset="0"/>
                <a:cs typeface="Segoe UI Semibold" panose="020B0702040204020203" pitchFamily="34" charset="0"/>
              </a:rPr>
              <a:t>Les Coulisses du Bâtiment </a:t>
            </a:r>
          </a:p>
          <a:p>
            <a:endParaRPr lang="fr-FR" dirty="0">
              <a:solidFill>
                <a:schemeClr val="bg2">
                  <a:lumMod val="50000"/>
                </a:schemeClr>
              </a:solidFill>
              <a:latin typeface="Segoe UI Semibold" panose="020B0702040204020203" pitchFamily="34" charset="0"/>
              <a:cs typeface="Segoe UI Semibold" panose="020B0702040204020203" pitchFamily="34" charset="0"/>
            </a:endParaRPr>
          </a:p>
        </p:txBody>
      </p:sp>
      <p:sp>
        <p:nvSpPr>
          <p:cNvPr id="17" name="ZoneTexte 16"/>
          <p:cNvSpPr txBox="1"/>
          <p:nvPr/>
        </p:nvSpPr>
        <p:spPr>
          <a:xfrm>
            <a:off x="1069448" y="2777499"/>
            <a:ext cx="4102916" cy="1846659"/>
          </a:xfrm>
          <a:prstGeom prst="rect">
            <a:avLst/>
          </a:prstGeom>
          <a:noFill/>
        </p:spPr>
        <p:txBody>
          <a:bodyPr wrap="square" rtlCol="0">
            <a:spAutoFit/>
          </a:bodyPr>
          <a:lstStyle/>
          <a:p>
            <a:pPr algn="just"/>
            <a:r>
              <a:rPr lang="fr-FR" dirty="0">
                <a:solidFill>
                  <a:srgbClr val="6A7364"/>
                </a:solidFill>
                <a:latin typeface="Segoe UI Semibold" panose="020B0702040204020203" pitchFamily="34" charset="0"/>
                <a:cs typeface="Segoe UI Semibold" panose="020B0702040204020203" pitchFamily="34" charset="0"/>
              </a:rPr>
              <a:t>Depuis 2003, les entreprises du bâtiment ouvrent les portes de leurs chantiers et ateliers pour faire découvrir en vrai aux scolaires le monde du bâtiment. </a:t>
            </a:r>
          </a:p>
          <a:p>
            <a:endParaRPr lang="fr-FR" sz="2400" dirty="0">
              <a:solidFill>
                <a:srgbClr val="6A7364"/>
              </a:solidFill>
              <a:latin typeface="Segoe UI Semibold" panose="020B0702040204020203" pitchFamily="34" charset="0"/>
              <a:cs typeface="Segoe UI Semibold" panose="020B0702040204020203" pitchFamily="34" charset="0"/>
            </a:endParaRPr>
          </a:p>
        </p:txBody>
      </p:sp>
      <p:sp>
        <p:nvSpPr>
          <p:cNvPr id="9" name="Organigramme : Délai 8">
            <a:extLst>
              <a:ext uri="{FF2B5EF4-FFF2-40B4-BE49-F238E27FC236}">
                <a16:creationId xmlns:a16="http://schemas.microsoft.com/office/drawing/2014/main" id="{94A5BE7F-6C06-4C63-9A0C-67C0F23FD680}"/>
              </a:ext>
            </a:extLst>
          </p:cNvPr>
          <p:cNvSpPr/>
          <p:nvPr/>
        </p:nvSpPr>
        <p:spPr>
          <a:xfrm rot="16200000" flipH="1" flipV="1">
            <a:off x="55702" y="49096"/>
            <a:ext cx="934296" cy="836108"/>
          </a:xfrm>
          <a:prstGeom prst="flowChartDelay">
            <a:avLst/>
          </a:prstGeom>
          <a:solidFill>
            <a:srgbClr val="E0A00B"/>
          </a:solidFill>
          <a:ln>
            <a:noFill/>
          </a:ln>
          <a:effectLst>
            <a:outerShdw blurRad="4445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70B8"/>
              </a:solidFill>
            </a:endParaRPr>
          </a:p>
        </p:txBody>
      </p:sp>
      <p:sp>
        <p:nvSpPr>
          <p:cNvPr id="10" name="Rectangle 9">
            <a:extLst>
              <a:ext uri="{FF2B5EF4-FFF2-40B4-BE49-F238E27FC236}">
                <a16:creationId xmlns:a16="http://schemas.microsoft.com/office/drawing/2014/main" id="{C3972D0C-8EEB-4465-9BF2-FF8047CE85BE}"/>
              </a:ext>
            </a:extLst>
          </p:cNvPr>
          <p:cNvSpPr/>
          <p:nvPr/>
        </p:nvSpPr>
        <p:spPr>
          <a:xfrm>
            <a:off x="940905" y="97817"/>
            <a:ext cx="1939955" cy="646331"/>
          </a:xfrm>
          <a:prstGeom prst="rect">
            <a:avLst/>
          </a:prstGeom>
        </p:spPr>
        <p:txBody>
          <a:bodyPr wrap="none" lIns="91440" tIns="45720" rIns="91440" bIns="45720" anchor="t">
            <a:spAutoFit/>
          </a:bodyPr>
          <a:lstStyle/>
          <a:p>
            <a:r>
              <a:rPr lang="fr-FR">
                <a:solidFill>
                  <a:srgbClr val="E0A00B"/>
                </a:solidFill>
                <a:latin typeface="Segoe UI Semilight"/>
                <a:cs typeface="Segoe UI Semilight"/>
              </a:rPr>
              <a:t>Les opérations de</a:t>
            </a:r>
            <a:endParaRPr lang="en-US">
              <a:solidFill>
                <a:srgbClr val="E0A00B"/>
              </a:solidFill>
              <a:latin typeface="Segoe UI Semilight"/>
              <a:ea typeface="+mn-lt"/>
              <a:cs typeface="Segoe UI Semilight"/>
            </a:endParaRPr>
          </a:p>
          <a:p>
            <a:r>
              <a:rPr lang="fr-FR">
                <a:solidFill>
                  <a:srgbClr val="E0A00B"/>
                </a:solidFill>
                <a:latin typeface="Segoe UI Semilight"/>
                <a:cs typeface="Segoe UI Semilight"/>
              </a:rPr>
              <a:t>communication</a:t>
            </a:r>
          </a:p>
        </p:txBody>
      </p:sp>
      <p:sp>
        <p:nvSpPr>
          <p:cNvPr id="3" name="ZoneTexte 2"/>
          <p:cNvSpPr txBox="1"/>
          <p:nvPr/>
        </p:nvSpPr>
        <p:spPr>
          <a:xfrm>
            <a:off x="1092454" y="4620990"/>
            <a:ext cx="4143214" cy="1046440"/>
          </a:xfrm>
          <a:prstGeom prst="rect">
            <a:avLst/>
          </a:prstGeom>
          <a:noFill/>
        </p:spPr>
        <p:txBody>
          <a:bodyPr wrap="square" rtlCol="0">
            <a:spAutoFit/>
          </a:bodyPr>
          <a:lstStyle/>
          <a:p>
            <a:r>
              <a:rPr lang="fr-FR" sz="2000" dirty="0">
                <a:solidFill>
                  <a:srgbClr val="6A7364"/>
                </a:solidFill>
                <a:latin typeface="Segoe UI Semibold" panose="020B0702040204020203" pitchFamily="34" charset="0"/>
                <a:cs typeface="Segoe UI Semibold" panose="020B0702040204020203" pitchFamily="34" charset="0"/>
              </a:rPr>
              <a:t>EN CHIFFRES : </a:t>
            </a:r>
          </a:p>
          <a:p>
            <a:r>
              <a:rPr lang="fr-FR" sz="2100" dirty="0">
                <a:solidFill>
                  <a:srgbClr val="6A7364"/>
                </a:solidFill>
                <a:latin typeface="Segoe UI Light" panose="020B0502040204020203" pitchFamily="34" charset="0"/>
                <a:cs typeface="Segoe UI Light" panose="020B0502040204020203" pitchFamily="34" charset="0"/>
              </a:rPr>
              <a:t>Chaque année,</a:t>
            </a:r>
            <a:r>
              <a:rPr lang="fr-FR" sz="2100" b="1" dirty="0">
                <a:solidFill>
                  <a:srgbClr val="6A7364"/>
                </a:solidFill>
                <a:latin typeface="Segoe UI Light" panose="020B0502040204020203" pitchFamily="34" charset="0"/>
                <a:cs typeface="Segoe UI Light" panose="020B0502040204020203" pitchFamily="34" charset="0"/>
              </a:rPr>
              <a:t>50 000 </a:t>
            </a:r>
            <a:r>
              <a:rPr lang="fr-FR" sz="2100" dirty="0">
                <a:solidFill>
                  <a:srgbClr val="6A7364"/>
                </a:solidFill>
                <a:latin typeface="Segoe UI Light" panose="020B0502040204020203" pitchFamily="34" charset="0"/>
                <a:cs typeface="Segoe UI Light" panose="020B0502040204020203" pitchFamily="34" charset="0"/>
              </a:rPr>
              <a:t>scolaires visitent de </a:t>
            </a:r>
            <a:r>
              <a:rPr lang="fr-FR" sz="2100" b="1" dirty="0">
                <a:solidFill>
                  <a:srgbClr val="6A7364"/>
                </a:solidFill>
                <a:latin typeface="Segoe UI Light" panose="020B0502040204020203" pitchFamily="34" charset="0"/>
                <a:cs typeface="Segoe UI Light" panose="020B0502040204020203" pitchFamily="34" charset="0"/>
              </a:rPr>
              <a:t>250 </a:t>
            </a:r>
            <a:r>
              <a:rPr lang="fr-FR" sz="2100" dirty="0">
                <a:solidFill>
                  <a:srgbClr val="6A7364"/>
                </a:solidFill>
                <a:latin typeface="Segoe UI Light" panose="020B0502040204020203" pitchFamily="34" charset="0"/>
                <a:cs typeface="Segoe UI Light" panose="020B0502040204020203" pitchFamily="34" charset="0"/>
              </a:rPr>
              <a:t>chantiers et ateliers</a:t>
            </a:r>
          </a:p>
        </p:txBody>
      </p:sp>
      <p:sp>
        <p:nvSpPr>
          <p:cNvPr id="4" name="ZoneTexte 3"/>
          <p:cNvSpPr txBox="1"/>
          <p:nvPr/>
        </p:nvSpPr>
        <p:spPr>
          <a:xfrm>
            <a:off x="1360110" y="5876857"/>
            <a:ext cx="4138137" cy="584775"/>
          </a:xfrm>
          <a:prstGeom prst="rect">
            <a:avLst/>
          </a:prstGeom>
          <a:noFill/>
        </p:spPr>
        <p:txBody>
          <a:bodyPr wrap="square" rtlCol="0">
            <a:spAutoFit/>
          </a:bodyPr>
          <a:lstStyle/>
          <a:p>
            <a:r>
              <a:rPr lang="fr-FR" sz="1500" dirty="0">
                <a:solidFill>
                  <a:srgbClr val="6A7364"/>
                </a:solidFill>
                <a:latin typeface="Segoe UI Semibold" panose="020B0702040204020203" pitchFamily="34" charset="0"/>
                <a:cs typeface="Segoe UI Semibold" panose="020B0702040204020203" pitchFamily="34" charset="0"/>
              </a:rPr>
              <a:t>Plus d’infos sur le site Internet </a:t>
            </a:r>
            <a:r>
              <a:rPr lang="fr-FR" sz="1600" dirty="0">
                <a:solidFill>
                  <a:srgbClr val="6A7364"/>
                </a:solidFill>
                <a:latin typeface="Segoe UI Semibold" panose="020B0702040204020203" pitchFamily="34" charset="0"/>
                <a:cs typeface="Segoe UI Semibold" panose="020B0702040204020203" pitchFamily="34" charset="0"/>
              </a:rPr>
              <a:t>: </a:t>
            </a:r>
            <a:r>
              <a:rPr lang="fr-FR" sz="1600" dirty="0">
                <a:solidFill>
                  <a:srgbClr val="6A7364"/>
                </a:solidFill>
                <a:latin typeface="Segoe UI Semibold" panose="020B0702040204020203" pitchFamily="34" charset="0"/>
                <a:cs typeface="Segoe UI Semibold" panose="020B0702040204020203" pitchFamily="34" charset="0"/>
                <a:hlinkClick r:id="rId2"/>
              </a:rPr>
              <a:t>www.lebatiment.fr</a:t>
            </a:r>
            <a:endParaRPr lang="fr-FR" sz="1600" dirty="0">
              <a:solidFill>
                <a:srgbClr val="6A7364"/>
              </a:solidFill>
              <a:latin typeface="Segoe UI Semibold" panose="020B0702040204020203" pitchFamily="34" charset="0"/>
              <a:cs typeface="Segoe UI Semibold" panose="020B0702040204020203" pitchFamily="34" charset="0"/>
            </a:endParaRPr>
          </a:p>
        </p:txBody>
      </p:sp>
      <p:sp>
        <p:nvSpPr>
          <p:cNvPr id="11" name="Shape 3629"/>
          <p:cNvSpPr/>
          <p:nvPr/>
        </p:nvSpPr>
        <p:spPr>
          <a:xfrm>
            <a:off x="940905" y="5927478"/>
            <a:ext cx="417425" cy="478294"/>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874" y="5396"/>
                </a:moveTo>
                <a:cubicBezTo>
                  <a:pt x="11493" y="5396"/>
                  <a:pt x="11166" y="5519"/>
                  <a:pt x="10894" y="5766"/>
                </a:cubicBezTo>
                <a:cubicBezTo>
                  <a:pt x="10621" y="6013"/>
                  <a:pt x="10484" y="6310"/>
                  <a:pt x="10484" y="6658"/>
                </a:cubicBezTo>
                <a:cubicBezTo>
                  <a:pt x="10484" y="7005"/>
                  <a:pt x="10621" y="7301"/>
                  <a:pt x="10894" y="7545"/>
                </a:cubicBezTo>
                <a:cubicBezTo>
                  <a:pt x="11166" y="7790"/>
                  <a:pt x="11493" y="7912"/>
                  <a:pt x="11874" y="7912"/>
                </a:cubicBezTo>
                <a:cubicBezTo>
                  <a:pt x="12255" y="7912"/>
                  <a:pt x="12581" y="7790"/>
                  <a:pt x="12852" y="7545"/>
                </a:cubicBezTo>
                <a:cubicBezTo>
                  <a:pt x="13122" y="7301"/>
                  <a:pt x="13257" y="7005"/>
                  <a:pt x="13257" y="6658"/>
                </a:cubicBezTo>
                <a:cubicBezTo>
                  <a:pt x="13257" y="6310"/>
                  <a:pt x="13122" y="6013"/>
                  <a:pt x="12852" y="5766"/>
                </a:cubicBezTo>
                <a:cubicBezTo>
                  <a:pt x="12581" y="5519"/>
                  <a:pt x="12255" y="5396"/>
                  <a:pt x="11874" y="5396"/>
                </a:cubicBezTo>
                <a:moveTo>
                  <a:pt x="12242" y="15228"/>
                </a:moveTo>
                <a:cubicBezTo>
                  <a:pt x="11942" y="15228"/>
                  <a:pt x="11730" y="15180"/>
                  <a:pt x="11608" y="15083"/>
                </a:cubicBezTo>
                <a:cubicBezTo>
                  <a:pt x="11486" y="14987"/>
                  <a:pt x="11425" y="14807"/>
                  <a:pt x="11425" y="14542"/>
                </a:cubicBezTo>
                <a:cubicBezTo>
                  <a:pt x="11425" y="14436"/>
                  <a:pt x="11444" y="14281"/>
                  <a:pt x="11482" y="14076"/>
                </a:cubicBezTo>
                <a:cubicBezTo>
                  <a:pt x="11519" y="13870"/>
                  <a:pt x="11562" y="13687"/>
                  <a:pt x="11609" y="13527"/>
                </a:cubicBezTo>
                <a:lnTo>
                  <a:pt x="12189" y="11532"/>
                </a:lnTo>
                <a:cubicBezTo>
                  <a:pt x="12246" y="11349"/>
                  <a:pt x="12284" y="11148"/>
                  <a:pt x="12306" y="10929"/>
                </a:cubicBezTo>
                <a:cubicBezTo>
                  <a:pt x="12327" y="10709"/>
                  <a:pt x="12337" y="10557"/>
                  <a:pt x="12337" y="10469"/>
                </a:cubicBezTo>
                <a:cubicBezTo>
                  <a:pt x="12337" y="10049"/>
                  <a:pt x="12185" y="9707"/>
                  <a:pt x="11882" y="9444"/>
                </a:cubicBezTo>
                <a:cubicBezTo>
                  <a:pt x="11578" y="9182"/>
                  <a:pt x="11146" y="9050"/>
                  <a:pt x="10586" y="9050"/>
                </a:cubicBezTo>
                <a:cubicBezTo>
                  <a:pt x="10275" y="9050"/>
                  <a:pt x="9945" y="9104"/>
                  <a:pt x="9597" y="9211"/>
                </a:cubicBezTo>
                <a:cubicBezTo>
                  <a:pt x="9248" y="9319"/>
                  <a:pt x="8884" y="9448"/>
                  <a:pt x="8502" y="9599"/>
                </a:cubicBezTo>
                <a:lnTo>
                  <a:pt x="8347" y="10216"/>
                </a:lnTo>
                <a:cubicBezTo>
                  <a:pt x="8460" y="10175"/>
                  <a:pt x="8595" y="10131"/>
                  <a:pt x="8753" y="10085"/>
                </a:cubicBezTo>
                <a:cubicBezTo>
                  <a:pt x="8911" y="10040"/>
                  <a:pt x="9066" y="10017"/>
                  <a:pt x="9217" y="10017"/>
                </a:cubicBezTo>
                <a:cubicBezTo>
                  <a:pt x="9524" y="10017"/>
                  <a:pt x="9731" y="10068"/>
                  <a:pt x="9839" y="10168"/>
                </a:cubicBezTo>
                <a:cubicBezTo>
                  <a:pt x="9948" y="10269"/>
                  <a:pt x="10002" y="10447"/>
                  <a:pt x="10002" y="10703"/>
                </a:cubicBezTo>
                <a:cubicBezTo>
                  <a:pt x="10002" y="10844"/>
                  <a:pt x="9985" y="11001"/>
                  <a:pt x="9949" y="11172"/>
                </a:cubicBezTo>
                <a:cubicBezTo>
                  <a:pt x="9914" y="11343"/>
                  <a:pt x="9870" y="11526"/>
                  <a:pt x="9818" y="11717"/>
                </a:cubicBezTo>
                <a:lnTo>
                  <a:pt x="9235" y="13719"/>
                </a:lnTo>
                <a:cubicBezTo>
                  <a:pt x="9184" y="13929"/>
                  <a:pt x="9146" y="14118"/>
                  <a:pt x="9123" y="14285"/>
                </a:cubicBezTo>
                <a:cubicBezTo>
                  <a:pt x="9100" y="14451"/>
                  <a:pt x="9088" y="14615"/>
                  <a:pt x="9088" y="14775"/>
                </a:cubicBezTo>
                <a:cubicBezTo>
                  <a:pt x="9088" y="15186"/>
                  <a:pt x="9244" y="15526"/>
                  <a:pt x="9556" y="15793"/>
                </a:cubicBezTo>
                <a:cubicBezTo>
                  <a:pt x="9869" y="16060"/>
                  <a:pt x="10308" y="16194"/>
                  <a:pt x="10872" y="16194"/>
                </a:cubicBezTo>
                <a:cubicBezTo>
                  <a:pt x="11239" y="16194"/>
                  <a:pt x="11561" y="16147"/>
                  <a:pt x="11839" y="16053"/>
                </a:cubicBezTo>
                <a:cubicBezTo>
                  <a:pt x="12117" y="15960"/>
                  <a:pt x="12488" y="15824"/>
                  <a:pt x="12954" y="15645"/>
                </a:cubicBezTo>
                <a:lnTo>
                  <a:pt x="13109" y="15028"/>
                </a:lnTo>
                <a:cubicBezTo>
                  <a:pt x="13029" y="15065"/>
                  <a:pt x="12900" y="15107"/>
                  <a:pt x="12721" y="15155"/>
                </a:cubicBezTo>
                <a:cubicBezTo>
                  <a:pt x="12543" y="15204"/>
                  <a:pt x="12383" y="15228"/>
                  <a:pt x="12242" y="15228"/>
                </a:cubicBezTo>
              </a:path>
            </a:pathLst>
          </a:custGeom>
          <a:solidFill>
            <a:schemeClr val="tx1"/>
          </a:solidFill>
          <a:ln w="12700">
            <a:miter lim="400000"/>
          </a:ln>
        </p:spPr>
        <p:txBody>
          <a:bodyPr lIns="38100" tIns="38100" rIns="38100" bIns="38100" anchor="ctr"/>
          <a:lstStyle/>
          <a:p>
            <a:endParaRPr>
              <a:solidFill>
                <a:prstClr val="black"/>
              </a:solidFill>
            </a:endParaRPr>
          </a:p>
        </p:txBody>
      </p:sp>
      <p:pic>
        <p:nvPicPr>
          <p:cNvPr id="7" name="Image 6" descr="Une image contenant texte, Police, Graphique, graphisme&#10;&#10;Description générée automatiquement">
            <a:extLst>
              <a:ext uri="{FF2B5EF4-FFF2-40B4-BE49-F238E27FC236}">
                <a16:creationId xmlns:a16="http://schemas.microsoft.com/office/drawing/2014/main" id="{927B15C1-2B0F-499E-6645-446CBAF94E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9325" y="1275557"/>
            <a:ext cx="5590032" cy="4510171"/>
          </a:xfrm>
          <a:prstGeom prst="rect">
            <a:avLst/>
          </a:prstGeom>
        </p:spPr>
      </p:pic>
    </p:spTree>
    <p:extLst>
      <p:ext uri="{BB962C8B-B14F-4D97-AF65-F5344CB8AC3E}">
        <p14:creationId xmlns:p14="http://schemas.microsoft.com/office/powerpoint/2010/main" val="2840315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rganigramme : Délai 7">
            <a:extLst>
              <a:ext uri="{FF2B5EF4-FFF2-40B4-BE49-F238E27FC236}">
                <a16:creationId xmlns:a16="http://schemas.microsoft.com/office/drawing/2014/main" id="{069CC337-3B04-46AD-A7E8-D052252E5DE4}"/>
              </a:ext>
            </a:extLst>
          </p:cNvPr>
          <p:cNvSpPr/>
          <p:nvPr/>
        </p:nvSpPr>
        <p:spPr>
          <a:xfrm rot="13027552" flipV="1">
            <a:off x="6773505" y="2080352"/>
            <a:ext cx="6818575" cy="5457233"/>
          </a:xfrm>
          <a:prstGeom prst="flowChartDelay">
            <a:avLst/>
          </a:prstGeom>
          <a:solidFill>
            <a:srgbClr val="E0A00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Organigramme : Délai 8">
            <a:extLst>
              <a:ext uri="{FF2B5EF4-FFF2-40B4-BE49-F238E27FC236}">
                <a16:creationId xmlns:a16="http://schemas.microsoft.com/office/drawing/2014/main" id="{49789C9E-E6DD-4CB6-B566-FBE795469A15}"/>
              </a:ext>
            </a:extLst>
          </p:cNvPr>
          <p:cNvSpPr/>
          <p:nvPr/>
        </p:nvSpPr>
        <p:spPr>
          <a:xfrm rot="16200000" flipH="1" flipV="1">
            <a:off x="10965002" y="49094"/>
            <a:ext cx="934296" cy="836108"/>
          </a:xfrm>
          <a:prstGeom prst="flowChartDelay">
            <a:avLst/>
          </a:prstGeom>
          <a:solidFill>
            <a:srgbClr val="E0A00B"/>
          </a:solidFill>
          <a:ln>
            <a:noFill/>
          </a:ln>
          <a:effectLst>
            <a:outerShdw blurRad="4445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70B8"/>
              </a:solidFill>
            </a:endParaRPr>
          </a:p>
        </p:txBody>
      </p:sp>
      <p:sp>
        <p:nvSpPr>
          <p:cNvPr id="10" name="Rectangle 9"/>
          <p:cNvSpPr/>
          <p:nvPr/>
        </p:nvSpPr>
        <p:spPr>
          <a:xfrm>
            <a:off x="8913687" y="43206"/>
            <a:ext cx="1939955" cy="646331"/>
          </a:xfrm>
          <a:prstGeom prst="rect">
            <a:avLst/>
          </a:prstGeom>
        </p:spPr>
        <p:txBody>
          <a:bodyPr wrap="none" lIns="91440" tIns="45720" rIns="91440" bIns="45720" anchor="t">
            <a:spAutoFit/>
          </a:bodyPr>
          <a:lstStyle/>
          <a:p>
            <a:pPr algn="l" rtl="0"/>
            <a:r>
              <a:rPr lang="fr-FR" b="0" i="0" u="none" strike="noStrike">
                <a:solidFill>
                  <a:srgbClr val="E0A00B"/>
                </a:solidFill>
                <a:latin typeface="Segoe UI Semilight"/>
              </a:rPr>
              <a:t>Les opérations de</a:t>
            </a:r>
            <a:r>
              <a:rPr lang="en-US" b="0" i="0">
                <a:solidFill>
                  <a:srgbClr val="E0A00B"/>
                </a:solidFill>
                <a:latin typeface="Segoe UI Semilight"/>
              </a:rPr>
              <a:t>​</a:t>
            </a:r>
          </a:p>
          <a:p>
            <a:pPr algn="l" rtl="0"/>
            <a:r>
              <a:rPr lang="fr-FR" b="0" i="0" u="none" strike="noStrike">
                <a:solidFill>
                  <a:srgbClr val="E0A00B"/>
                </a:solidFill>
                <a:latin typeface="Segoe UI Semilight"/>
              </a:rPr>
              <a:t>communication</a:t>
            </a:r>
            <a:endParaRPr lang="fr-FR">
              <a:solidFill>
                <a:srgbClr val="E0A00B"/>
              </a:solidFill>
              <a:latin typeface="Franklin Gothic Demi Cond" panose="020B0706030402020204" pitchFamily="34" charset="0"/>
            </a:endParaRPr>
          </a:p>
        </p:txBody>
      </p:sp>
      <p:sp>
        <p:nvSpPr>
          <p:cNvPr id="3" name="ZoneTexte 2"/>
          <p:cNvSpPr txBox="1"/>
          <p:nvPr/>
        </p:nvSpPr>
        <p:spPr>
          <a:xfrm>
            <a:off x="5333333" y="1372063"/>
            <a:ext cx="6098817" cy="1446550"/>
          </a:xfrm>
          <a:prstGeom prst="rect">
            <a:avLst/>
          </a:prstGeom>
          <a:noFill/>
          <a:ln>
            <a:noFill/>
          </a:ln>
        </p:spPr>
        <p:txBody>
          <a:bodyPr wrap="square" rtlCol="0">
            <a:spAutoFit/>
          </a:bodyPr>
          <a:lstStyle/>
          <a:p>
            <a:pPr algn="r"/>
            <a:r>
              <a:rPr lang="fr-FR" sz="4400" dirty="0">
                <a:solidFill>
                  <a:schemeClr val="bg2">
                    <a:lumMod val="50000"/>
                  </a:schemeClr>
                </a:solidFill>
                <a:latin typeface="Segoe UI Semibold" panose="020B0702040204020203" pitchFamily="34" charset="0"/>
                <a:cs typeface="Segoe UI Semibold" panose="020B0702040204020203" pitchFamily="34" charset="0"/>
              </a:rPr>
              <a:t>La Semaine de la Prévention </a:t>
            </a:r>
          </a:p>
        </p:txBody>
      </p:sp>
      <p:sp>
        <p:nvSpPr>
          <p:cNvPr id="4" name="ZoneTexte 3"/>
          <p:cNvSpPr txBox="1"/>
          <p:nvPr/>
        </p:nvSpPr>
        <p:spPr>
          <a:xfrm>
            <a:off x="7419066" y="3011622"/>
            <a:ext cx="4560498" cy="2585323"/>
          </a:xfrm>
          <a:prstGeom prst="rect">
            <a:avLst/>
          </a:prstGeom>
          <a:noFill/>
        </p:spPr>
        <p:txBody>
          <a:bodyPr wrap="square" rtlCol="0">
            <a:spAutoFit/>
          </a:bodyPr>
          <a:lstStyle/>
          <a:p>
            <a:pPr algn="r"/>
            <a:r>
              <a:rPr lang="fr-FR" dirty="0">
                <a:solidFill>
                  <a:schemeClr val="bg2">
                    <a:lumMod val="50000"/>
                  </a:schemeClr>
                </a:solidFill>
                <a:latin typeface="Segoe UI Semibold" panose="020B0702040204020203" pitchFamily="34" charset="0"/>
                <a:cs typeface="Segoe UI Semibold" panose="020B0702040204020203" pitchFamily="34" charset="0"/>
              </a:rPr>
              <a:t>Cette opération 100 % digitale propose chaque année aux chefs d’entreprise et à leurs salariés une sensibilisation sur les risques professionnels du BTP.  </a:t>
            </a:r>
          </a:p>
          <a:p>
            <a:pPr algn="r"/>
            <a:endParaRPr lang="fr-FR" dirty="0">
              <a:solidFill>
                <a:schemeClr val="bg2">
                  <a:lumMod val="50000"/>
                </a:schemeClr>
              </a:solidFill>
              <a:latin typeface="Segoe UI Semibold" panose="020B0702040204020203" pitchFamily="34" charset="0"/>
              <a:cs typeface="Segoe UI Semibold" panose="020B0702040204020203" pitchFamily="34" charset="0"/>
            </a:endParaRPr>
          </a:p>
          <a:p>
            <a:pPr algn="r"/>
            <a:r>
              <a:rPr lang="fr-FR" b="1" dirty="0">
                <a:solidFill>
                  <a:schemeClr val="bg2">
                    <a:lumMod val="50000"/>
                  </a:schemeClr>
                </a:solidFill>
                <a:latin typeface="Segoe UI Semibold" panose="020B0702040204020203" pitchFamily="34" charset="0"/>
                <a:cs typeface="Segoe UI Semibold" panose="020B0702040204020203" pitchFamily="34" charset="0"/>
              </a:rPr>
              <a:t>Au programme, une semaine de plusieurs webinaires à la carte avec conseils et bonnes pratiques </a:t>
            </a:r>
            <a:r>
              <a:rPr lang="fr-FR" dirty="0">
                <a:solidFill>
                  <a:schemeClr val="bg2">
                    <a:lumMod val="50000"/>
                  </a:schemeClr>
                </a:solidFill>
                <a:latin typeface="Segoe UI Semibold" panose="020B0702040204020203" pitchFamily="34" charset="0"/>
                <a:cs typeface="Segoe UI Semibold" panose="020B0702040204020203" pitchFamily="34" charset="0"/>
              </a:rPr>
              <a:t>autour d’un ou plusieurs thèmes d’actualité. </a:t>
            </a:r>
          </a:p>
        </p:txBody>
      </p:sp>
      <p:pic>
        <p:nvPicPr>
          <p:cNvPr id="6" name="Image 5" descr="Une image contenant texte, capture d’écran, Police, logo&#10;&#10;Description générée automatiquement">
            <a:extLst>
              <a:ext uri="{FF2B5EF4-FFF2-40B4-BE49-F238E27FC236}">
                <a16:creationId xmlns:a16="http://schemas.microsoft.com/office/drawing/2014/main" id="{E02232D8-F686-9B4C-2032-136EC73520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0" y="0"/>
            <a:ext cx="4848301" cy="6858000"/>
          </a:xfrm>
          <a:prstGeom prst="rect">
            <a:avLst/>
          </a:prstGeom>
        </p:spPr>
      </p:pic>
    </p:spTree>
    <p:extLst>
      <p:ext uri="{BB962C8B-B14F-4D97-AF65-F5344CB8AC3E}">
        <p14:creationId xmlns:p14="http://schemas.microsoft.com/office/powerpoint/2010/main" val="3700828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EEEDE9"/>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789C9E-E6DD-4CB6-B566-FBE795469A15}"/>
              </a:ext>
            </a:extLst>
          </p:cNvPr>
          <p:cNvSpPr/>
          <p:nvPr/>
        </p:nvSpPr>
        <p:spPr>
          <a:xfrm rot="5400000" flipH="1" flipV="1">
            <a:off x="234247" y="-243896"/>
            <a:ext cx="6858000" cy="7345789"/>
          </a:xfrm>
          <a:prstGeom prst="rect">
            <a:avLst/>
          </a:prstGeom>
          <a:solidFill>
            <a:schemeClr val="bg1">
              <a:lumMod val="95000"/>
            </a:schemeClr>
          </a:solidFill>
          <a:ln>
            <a:noFill/>
          </a:ln>
          <a:effectLst>
            <a:outerShdw blurRad="444500" dist="38100" dir="10800000" algn="r" rotWithShape="0">
              <a:srgbClr val="FF6F6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800">
                <a:solidFill>
                  <a:srgbClr val="800080"/>
                </a:solidFill>
                <a:latin typeface="Segoe UI Semibold"/>
                <a:cs typeface="Segoe UI Semibold"/>
              </a:rPr>
              <a:t>Femmes dans le bâtiment</a:t>
            </a:r>
            <a:endParaRPr lang="fr-FR" sz="1800" dirty="0">
              <a:solidFill>
                <a:srgbClr val="800080"/>
              </a:solidFill>
              <a:latin typeface="Segoe UI Semibold"/>
              <a:cs typeface="Segoe UI Semibold"/>
            </a:endParaRPr>
          </a:p>
        </p:txBody>
      </p:sp>
      <p:sp>
        <p:nvSpPr>
          <p:cNvPr id="4" name="Organigramme : Délai 3">
            <a:extLst>
              <a:ext uri="{FF2B5EF4-FFF2-40B4-BE49-F238E27FC236}">
                <a16:creationId xmlns:a16="http://schemas.microsoft.com/office/drawing/2014/main" id="{49789C9E-E6DD-4CB6-B566-FBE795469A15}"/>
              </a:ext>
            </a:extLst>
          </p:cNvPr>
          <p:cNvSpPr/>
          <p:nvPr/>
        </p:nvSpPr>
        <p:spPr>
          <a:xfrm rot="16200000" flipH="1" flipV="1">
            <a:off x="55702" y="49096"/>
            <a:ext cx="934296" cy="836108"/>
          </a:xfrm>
          <a:prstGeom prst="flowChartDelay">
            <a:avLst/>
          </a:prstGeom>
          <a:solidFill>
            <a:srgbClr val="E0A00B"/>
          </a:solidFill>
          <a:ln>
            <a:noFill/>
          </a:ln>
          <a:effectLst>
            <a:outerShdw blurRad="444500" dist="38100" dir="10800000" algn="r" rotWithShape="0">
              <a:srgbClr val="874919"/>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6F60"/>
              </a:solidFill>
            </a:endParaRPr>
          </a:p>
        </p:txBody>
      </p:sp>
      <p:sp>
        <p:nvSpPr>
          <p:cNvPr id="7" name="ZoneTexte 6"/>
          <p:cNvSpPr txBox="1"/>
          <p:nvPr/>
        </p:nvSpPr>
        <p:spPr>
          <a:xfrm>
            <a:off x="1118831" y="-2"/>
            <a:ext cx="1956625" cy="646331"/>
          </a:xfrm>
          <a:prstGeom prst="rect">
            <a:avLst/>
          </a:prstGeom>
          <a:noFill/>
        </p:spPr>
        <p:txBody>
          <a:bodyPr wrap="square" lIns="91440" tIns="45720" rIns="91440" bIns="45720" rtlCol="0" anchor="t">
            <a:spAutoFit/>
          </a:bodyPr>
          <a:lstStyle/>
          <a:p>
            <a:r>
              <a:rPr lang="fr-FR">
                <a:solidFill>
                  <a:srgbClr val="E0A00B"/>
                </a:solidFill>
                <a:latin typeface="Segoe UI Semilight"/>
                <a:cs typeface="Segoe UI Semilight"/>
              </a:rPr>
              <a:t>Les opérations de</a:t>
            </a:r>
          </a:p>
          <a:p>
            <a:r>
              <a:rPr lang="fr-FR">
                <a:solidFill>
                  <a:srgbClr val="E0A00B"/>
                </a:solidFill>
                <a:latin typeface="Segoe UI Semilight"/>
                <a:cs typeface="Segoe UI Semilight"/>
              </a:rPr>
              <a:t>communication</a:t>
            </a:r>
          </a:p>
        </p:txBody>
      </p:sp>
      <p:pic>
        <p:nvPicPr>
          <p:cNvPr id="8" name="Image 7"/>
          <p:cNvPicPr>
            <a:picLocks noChangeAspect="1"/>
          </p:cNvPicPr>
          <p:nvPr/>
        </p:nvPicPr>
        <p:blipFill>
          <a:blip r:embed="rId2"/>
          <a:stretch>
            <a:fillRect/>
          </a:stretch>
        </p:blipFill>
        <p:spPr>
          <a:xfrm>
            <a:off x="7345789" y="0"/>
            <a:ext cx="4846211" cy="6858000"/>
          </a:xfrm>
          <a:prstGeom prst="rect">
            <a:avLst/>
          </a:prstGeom>
        </p:spPr>
      </p:pic>
      <p:sp>
        <p:nvSpPr>
          <p:cNvPr id="9" name="Rectangle 8"/>
          <p:cNvSpPr/>
          <p:nvPr/>
        </p:nvSpPr>
        <p:spPr>
          <a:xfrm>
            <a:off x="940905" y="922683"/>
            <a:ext cx="5808963" cy="1446550"/>
          </a:xfrm>
          <a:prstGeom prst="rect">
            <a:avLst/>
          </a:prstGeom>
        </p:spPr>
        <p:txBody>
          <a:bodyPr wrap="square" lIns="91440" tIns="45720" rIns="91440" bIns="45720" anchor="t">
            <a:spAutoFit/>
          </a:bodyPr>
          <a:lstStyle/>
          <a:p>
            <a:r>
              <a:rPr lang="fr-FR" sz="4400" dirty="0">
                <a:solidFill>
                  <a:schemeClr val="bg2">
                    <a:lumMod val="50000"/>
                  </a:schemeClr>
                </a:solidFill>
                <a:latin typeface="Segoe UI Semibold" panose="020B0702040204020203" pitchFamily="34" charset="0"/>
                <a:cs typeface="Segoe UI Semibold" panose="020B0702040204020203" pitchFamily="34" charset="0"/>
              </a:rPr>
              <a:t>La Journée de la Femme</a:t>
            </a:r>
          </a:p>
        </p:txBody>
      </p:sp>
      <p:sp>
        <p:nvSpPr>
          <p:cNvPr id="3" name="Organigramme : Délai 2">
            <a:extLst>
              <a:ext uri="{FF2B5EF4-FFF2-40B4-BE49-F238E27FC236}">
                <a16:creationId xmlns:a16="http://schemas.microsoft.com/office/drawing/2014/main" id="{43721A9F-5775-44D1-94AE-BDD998D365ED}"/>
              </a:ext>
            </a:extLst>
          </p:cNvPr>
          <p:cNvSpPr/>
          <p:nvPr/>
        </p:nvSpPr>
        <p:spPr>
          <a:xfrm rot="8572448" flipH="1" flipV="1">
            <a:off x="-1846447" y="3278036"/>
            <a:ext cx="6818575" cy="5457233"/>
          </a:xfrm>
          <a:prstGeom prst="flowChartDelay">
            <a:avLst/>
          </a:prstGeom>
          <a:solidFill>
            <a:srgbClr val="E0A00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FA449A0C-7954-4EFB-9815-90A7EE8BB4C5}"/>
              </a:ext>
            </a:extLst>
          </p:cNvPr>
          <p:cNvSpPr txBox="1"/>
          <p:nvPr/>
        </p:nvSpPr>
        <p:spPr>
          <a:xfrm>
            <a:off x="940905" y="2526744"/>
            <a:ext cx="6098070"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000" dirty="0">
                <a:solidFill>
                  <a:schemeClr val="bg2">
                    <a:lumMod val="50000"/>
                  </a:schemeClr>
                </a:solidFill>
                <a:latin typeface="Segoe UI Semibold"/>
                <a:cs typeface="Segoe UI Semibold"/>
              </a:rPr>
              <a:t>Les Fédérations régionales et départementales sont engagées dans des actions :</a:t>
            </a:r>
            <a:r>
              <a:rPr lang="fr-FR" sz="2000" dirty="0">
                <a:solidFill>
                  <a:schemeClr val="bg2">
                    <a:lumMod val="50000"/>
                  </a:schemeClr>
                </a:solidFill>
                <a:latin typeface="Segoe UI"/>
                <a:cs typeface="Segoe UI Semibold"/>
              </a:rPr>
              <a:t> </a:t>
            </a:r>
            <a:endParaRPr lang="en-US" sz="2000" dirty="0">
              <a:solidFill>
                <a:schemeClr val="bg2">
                  <a:lumMod val="50000"/>
                </a:schemeClr>
              </a:solidFill>
              <a:latin typeface="Segoe UI"/>
              <a:ea typeface="+mn-lt"/>
              <a:cs typeface="+mn-lt"/>
            </a:endParaRPr>
          </a:p>
          <a:p>
            <a:pPr marL="285750" indent="-285750">
              <a:buFont typeface="Arial,Sans-Serif"/>
              <a:buChar char="•"/>
            </a:pPr>
            <a:r>
              <a:rPr lang="fr-FR" dirty="0">
                <a:solidFill>
                  <a:schemeClr val="bg2">
                    <a:lumMod val="50000"/>
                  </a:schemeClr>
                </a:solidFill>
                <a:latin typeface="Segoe UI Semibold"/>
                <a:cs typeface="Segoe UI Semibold"/>
              </a:rPr>
              <a:t>de sensibilisation</a:t>
            </a:r>
            <a:endParaRPr lang="en-US" dirty="0">
              <a:solidFill>
                <a:schemeClr val="bg2">
                  <a:lumMod val="50000"/>
                </a:schemeClr>
              </a:solidFill>
              <a:ea typeface="+mn-lt"/>
              <a:cs typeface="+mn-lt"/>
            </a:endParaRPr>
          </a:p>
          <a:p>
            <a:pPr marL="285750" indent="-285750">
              <a:buFont typeface="Arial,Sans-Serif"/>
              <a:buChar char="•"/>
            </a:pPr>
            <a:r>
              <a:rPr lang="fr-FR" dirty="0">
                <a:solidFill>
                  <a:schemeClr val="bg2">
                    <a:lumMod val="50000"/>
                  </a:schemeClr>
                </a:solidFill>
                <a:latin typeface="Segoe UI Semibold"/>
                <a:cs typeface="Segoe UI Semibold"/>
              </a:rPr>
              <a:t>de formation et de recrutement de femmes</a:t>
            </a:r>
            <a:endParaRPr lang="en-US" dirty="0">
              <a:solidFill>
                <a:schemeClr val="bg2">
                  <a:lumMod val="50000"/>
                </a:schemeClr>
              </a:solidFill>
              <a:ea typeface="+mn-lt"/>
              <a:cs typeface="+mn-lt"/>
            </a:endParaRPr>
          </a:p>
          <a:p>
            <a:pPr marL="285750" indent="-285750">
              <a:buFont typeface="Arial,Sans-Serif"/>
              <a:buChar char="•"/>
            </a:pPr>
            <a:r>
              <a:rPr lang="fr-FR" dirty="0">
                <a:solidFill>
                  <a:schemeClr val="bg2">
                    <a:lumMod val="50000"/>
                  </a:schemeClr>
                </a:solidFill>
                <a:latin typeface="Segoe UI Semibold"/>
                <a:cs typeface="Segoe UI Semibold"/>
              </a:rPr>
              <a:t>d’accueil de femmes, de la chef d’entreprise à la salariée</a:t>
            </a:r>
            <a:endParaRPr lang="en-US" dirty="0">
              <a:solidFill>
                <a:schemeClr val="bg2">
                  <a:lumMod val="50000"/>
                </a:schemeClr>
              </a:solidFill>
              <a:ea typeface="+mn-lt"/>
              <a:cs typeface="+mn-lt"/>
            </a:endParaRPr>
          </a:p>
        </p:txBody>
      </p:sp>
      <p:sp>
        <p:nvSpPr>
          <p:cNvPr id="6" name="ZoneTexte 5">
            <a:extLst>
              <a:ext uri="{FF2B5EF4-FFF2-40B4-BE49-F238E27FC236}">
                <a16:creationId xmlns:a16="http://schemas.microsoft.com/office/drawing/2014/main" id="{9BDB124B-0FBA-3295-9A0F-7B223B88AFE4}"/>
              </a:ext>
            </a:extLst>
          </p:cNvPr>
          <p:cNvSpPr txBox="1"/>
          <p:nvPr/>
        </p:nvSpPr>
        <p:spPr>
          <a:xfrm>
            <a:off x="314345" y="4652842"/>
            <a:ext cx="4793145"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800" b="1" dirty="0">
                <a:solidFill>
                  <a:srgbClr val="FFFFFF"/>
                </a:solidFill>
                <a:latin typeface="Segoe UI Semibold"/>
                <a:cs typeface="Segoe UI Semibold"/>
              </a:rPr>
              <a:t>Quelques chiffres</a:t>
            </a:r>
          </a:p>
          <a:p>
            <a:r>
              <a:rPr lang="fr-FR" sz="3200" b="1" dirty="0">
                <a:solidFill>
                  <a:srgbClr val="FFFFFF"/>
                </a:solidFill>
                <a:latin typeface="Segoe UI Semibold"/>
                <a:cs typeface="Segoe UI Semibold"/>
              </a:rPr>
              <a:t>13,1 % </a:t>
            </a:r>
            <a:r>
              <a:rPr lang="fr-FR" dirty="0">
                <a:solidFill>
                  <a:srgbClr val="FFFFFF"/>
                </a:solidFill>
                <a:latin typeface="Segoe UI Semibold"/>
                <a:cs typeface="Segoe UI Semibold"/>
              </a:rPr>
              <a:t>de femmes dans le bâtiment</a:t>
            </a:r>
          </a:p>
          <a:p>
            <a:pPr marL="1200150" lvl="2" indent="-285750">
              <a:buFont typeface="Arial" panose="020B0604020202020204" pitchFamily="34" charset="0"/>
              <a:buChar char="•"/>
            </a:pPr>
            <a:r>
              <a:rPr lang="fr-FR" b="1" dirty="0">
                <a:solidFill>
                  <a:srgbClr val="FFFFFF"/>
                </a:solidFill>
                <a:latin typeface="Segoe UI Semibold"/>
                <a:cs typeface="Segoe UI Semibold"/>
              </a:rPr>
              <a:t>45,7 % </a:t>
            </a:r>
            <a:r>
              <a:rPr lang="fr-FR" sz="1600" dirty="0">
                <a:solidFill>
                  <a:srgbClr val="FFFFFF"/>
                </a:solidFill>
                <a:latin typeface="Segoe UI Semibold"/>
                <a:cs typeface="Segoe UI Semibold"/>
              </a:rPr>
              <a:t>parmi les employés et techniciens</a:t>
            </a:r>
          </a:p>
          <a:p>
            <a:pPr marL="1200150" lvl="2" indent="-285750">
              <a:buFont typeface="Arial" panose="020B0604020202020204" pitchFamily="34" charset="0"/>
              <a:buChar char="•"/>
            </a:pPr>
            <a:r>
              <a:rPr lang="fr-FR" b="1" dirty="0">
                <a:solidFill>
                  <a:srgbClr val="FFFFFF"/>
                </a:solidFill>
                <a:latin typeface="Segoe UI Semibold"/>
                <a:cs typeface="Segoe UI Semibold"/>
              </a:rPr>
              <a:t>21,6 % </a:t>
            </a:r>
            <a:r>
              <a:rPr lang="fr-FR" sz="1600" dirty="0">
                <a:solidFill>
                  <a:srgbClr val="FFFFFF"/>
                </a:solidFill>
                <a:latin typeface="Segoe UI Semibold"/>
                <a:cs typeface="Segoe UI Semibold"/>
              </a:rPr>
              <a:t>parmi les cadres</a:t>
            </a:r>
          </a:p>
          <a:p>
            <a:pPr marL="1200150" lvl="2" indent="-285750">
              <a:buFont typeface="Arial" panose="020B0604020202020204" pitchFamily="34" charset="0"/>
              <a:buChar char="•"/>
            </a:pPr>
            <a:r>
              <a:rPr lang="fr-FR" b="1" dirty="0">
                <a:solidFill>
                  <a:srgbClr val="FFFFFF"/>
                </a:solidFill>
                <a:latin typeface="Segoe UI Semibold"/>
                <a:cs typeface="Segoe UI Semibold"/>
              </a:rPr>
              <a:t>2,4 % </a:t>
            </a:r>
            <a:r>
              <a:rPr lang="fr-FR" sz="1600" dirty="0">
                <a:solidFill>
                  <a:srgbClr val="FFFFFF"/>
                </a:solidFill>
                <a:latin typeface="Segoe UI Semibold"/>
                <a:cs typeface="Segoe UI Semibold"/>
              </a:rPr>
              <a:t>parmi les ouvriers</a:t>
            </a:r>
          </a:p>
        </p:txBody>
      </p:sp>
    </p:spTree>
    <p:extLst>
      <p:ext uri="{BB962C8B-B14F-4D97-AF65-F5344CB8AC3E}">
        <p14:creationId xmlns:p14="http://schemas.microsoft.com/office/powerpoint/2010/main" val="3905319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789C9E-E6DD-4CB6-B566-FBE795469A15}"/>
              </a:ext>
            </a:extLst>
          </p:cNvPr>
          <p:cNvSpPr/>
          <p:nvPr/>
        </p:nvSpPr>
        <p:spPr>
          <a:xfrm rot="5400000" flipH="1" flipV="1">
            <a:off x="234247" y="-243896"/>
            <a:ext cx="6858000" cy="7345789"/>
          </a:xfrm>
          <a:prstGeom prst="rect">
            <a:avLst/>
          </a:prstGeom>
          <a:solidFill>
            <a:schemeClr val="bg1">
              <a:lumMod val="95000"/>
            </a:schemeClr>
          </a:solidFill>
          <a:ln>
            <a:noFill/>
          </a:ln>
          <a:effectLst>
            <a:outerShdw blurRad="444500" dist="38100" dir="10800000" algn="r" rotWithShape="0">
              <a:srgbClr val="FF6F6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800">
                <a:solidFill>
                  <a:srgbClr val="800080"/>
                </a:solidFill>
                <a:latin typeface="Segoe UI Semibold"/>
                <a:cs typeface="Segoe UI Semibold"/>
              </a:rPr>
              <a:t>Femmes dans le bâtiment</a:t>
            </a:r>
            <a:endParaRPr lang="fr-FR" sz="1800" dirty="0">
              <a:solidFill>
                <a:srgbClr val="800080"/>
              </a:solidFill>
              <a:latin typeface="Segoe UI Semibold"/>
              <a:cs typeface="Segoe UI Semibold"/>
            </a:endParaRPr>
          </a:p>
        </p:txBody>
      </p:sp>
      <p:sp>
        <p:nvSpPr>
          <p:cNvPr id="4" name="Organigramme : Délai 3">
            <a:extLst>
              <a:ext uri="{FF2B5EF4-FFF2-40B4-BE49-F238E27FC236}">
                <a16:creationId xmlns:a16="http://schemas.microsoft.com/office/drawing/2014/main" id="{49789C9E-E6DD-4CB6-B566-FBE795469A15}"/>
              </a:ext>
            </a:extLst>
          </p:cNvPr>
          <p:cNvSpPr/>
          <p:nvPr/>
        </p:nvSpPr>
        <p:spPr>
          <a:xfrm rot="16200000" flipH="1" flipV="1">
            <a:off x="55702" y="49096"/>
            <a:ext cx="934296" cy="836108"/>
          </a:xfrm>
          <a:prstGeom prst="flowChartDelay">
            <a:avLst/>
          </a:prstGeom>
          <a:solidFill>
            <a:srgbClr val="E0A00B"/>
          </a:solidFill>
          <a:ln>
            <a:noFill/>
          </a:ln>
          <a:effectLst>
            <a:outerShdw blurRad="444500" dist="38100" dir="10800000" algn="r" rotWithShape="0">
              <a:srgbClr val="874919"/>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6F60"/>
              </a:solidFill>
            </a:endParaRPr>
          </a:p>
        </p:txBody>
      </p:sp>
      <p:sp>
        <p:nvSpPr>
          <p:cNvPr id="7" name="ZoneTexte 6"/>
          <p:cNvSpPr txBox="1"/>
          <p:nvPr/>
        </p:nvSpPr>
        <p:spPr>
          <a:xfrm>
            <a:off x="1118831" y="-2"/>
            <a:ext cx="1956625" cy="646331"/>
          </a:xfrm>
          <a:prstGeom prst="rect">
            <a:avLst/>
          </a:prstGeom>
          <a:noFill/>
        </p:spPr>
        <p:txBody>
          <a:bodyPr wrap="square" lIns="91440" tIns="45720" rIns="91440" bIns="45720" rtlCol="0" anchor="t">
            <a:spAutoFit/>
          </a:bodyPr>
          <a:lstStyle/>
          <a:p>
            <a:r>
              <a:rPr lang="fr-FR">
                <a:solidFill>
                  <a:srgbClr val="E0A00B"/>
                </a:solidFill>
                <a:latin typeface="Segoe UI Semilight"/>
                <a:cs typeface="Segoe UI Semilight"/>
              </a:rPr>
              <a:t>Les opérations de</a:t>
            </a:r>
          </a:p>
          <a:p>
            <a:r>
              <a:rPr lang="fr-FR">
                <a:solidFill>
                  <a:srgbClr val="E0A00B"/>
                </a:solidFill>
                <a:latin typeface="Segoe UI Semilight"/>
                <a:cs typeface="Segoe UI Semilight"/>
              </a:rPr>
              <a:t>communication</a:t>
            </a:r>
          </a:p>
        </p:txBody>
      </p:sp>
      <p:sp>
        <p:nvSpPr>
          <p:cNvPr id="3" name="Organigramme : Délai 2">
            <a:extLst>
              <a:ext uri="{FF2B5EF4-FFF2-40B4-BE49-F238E27FC236}">
                <a16:creationId xmlns:a16="http://schemas.microsoft.com/office/drawing/2014/main" id="{43721A9F-5775-44D1-94AE-BDD998D365ED}"/>
              </a:ext>
            </a:extLst>
          </p:cNvPr>
          <p:cNvSpPr/>
          <p:nvPr/>
        </p:nvSpPr>
        <p:spPr>
          <a:xfrm rot="8572448" flipH="1" flipV="1">
            <a:off x="-1846447" y="3278036"/>
            <a:ext cx="6818575" cy="5457233"/>
          </a:xfrm>
          <a:prstGeom prst="flowChartDelay">
            <a:avLst/>
          </a:prstGeom>
          <a:solidFill>
            <a:srgbClr val="E0A00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FA449A0C-7954-4EFB-9815-90A7EE8BB4C5}"/>
              </a:ext>
            </a:extLst>
          </p:cNvPr>
          <p:cNvSpPr txBox="1"/>
          <p:nvPr/>
        </p:nvSpPr>
        <p:spPr>
          <a:xfrm>
            <a:off x="718473" y="1015532"/>
            <a:ext cx="6429579"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4800" dirty="0">
                <a:solidFill>
                  <a:schemeClr val="bg2">
                    <a:lumMod val="50000"/>
                  </a:schemeClr>
                </a:solidFill>
                <a:latin typeface="Segoe UI Semibold" panose="020B0702040204020203" pitchFamily="34" charset="0"/>
                <a:cs typeface="Segoe UI Semibold" panose="020B0702040204020203" pitchFamily="34" charset="0"/>
              </a:rPr>
              <a:t>L’Equipe de France </a:t>
            </a:r>
            <a:br>
              <a:rPr lang="fr-FR" sz="4800" dirty="0">
                <a:solidFill>
                  <a:schemeClr val="bg2">
                    <a:lumMod val="50000"/>
                  </a:schemeClr>
                </a:solidFill>
                <a:latin typeface="Segoe UI Semibold" panose="020B0702040204020203" pitchFamily="34" charset="0"/>
                <a:cs typeface="Segoe UI Semibold" panose="020B0702040204020203" pitchFamily="34" charset="0"/>
              </a:rPr>
            </a:br>
            <a:r>
              <a:rPr lang="fr-FR" sz="4800" dirty="0">
                <a:solidFill>
                  <a:schemeClr val="bg2">
                    <a:lumMod val="50000"/>
                  </a:schemeClr>
                </a:solidFill>
                <a:latin typeface="Segoe UI Semibold" panose="020B0702040204020203" pitchFamily="34" charset="0"/>
                <a:cs typeface="Segoe UI Semibold" panose="020B0702040204020203" pitchFamily="34" charset="0"/>
              </a:rPr>
              <a:t>du BTP</a:t>
            </a:r>
          </a:p>
          <a:p>
            <a:r>
              <a:rPr lang="fr-FR" dirty="0">
                <a:solidFill>
                  <a:schemeClr val="bg2">
                    <a:lumMod val="50000"/>
                  </a:schemeClr>
                </a:solidFill>
                <a:ea typeface="+mn-lt"/>
                <a:cs typeface="+mn-lt"/>
              </a:rPr>
              <a:t>Ce sont 15 jeunes professionnels du bâtiment et des travaux publics qui représentent la France dans les métiers du BTP lors de compétitions européennes et internationales </a:t>
            </a:r>
            <a:r>
              <a:rPr lang="fr-FR" dirty="0" err="1">
                <a:solidFill>
                  <a:schemeClr val="bg2">
                    <a:lumMod val="50000"/>
                  </a:schemeClr>
                </a:solidFill>
                <a:ea typeface="+mn-lt"/>
                <a:cs typeface="+mn-lt"/>
              </a:rPr>
              <a:t>WorldSkills</a:t>
            </a:r>
            <a:r>
              <a:rPr lang="fr-FR" dirty="0">
                <a:solidFill>
                  <a:schemeClr val="bg2">
                    <a:lumMod val="50000"/>
                  </a:schemeClr>
                </a:solidFill>
                <a:ea typeface="+mn-lt"/>
                <a:cs typeface="+mn-lt"/>
              </a:rPr>
              <a:t>.</a:t>
            </a:r>
          </a:p>
          <a:p>
            <a:r>
              <a:rPr lang="fr-FR" sz="1800" dirty="0">
                <a:solidFill>
                  <a:schemeClr val="bg2">
                    <a:lumMod val="50000"/>
                  </a:schemeClr>
                </a:solidFill>
                <a:latin typeface="Segoe UI Semibold" panose="020B0702040204020203" pitchFamily="34" charset="0"/>
                <a:cs typeface="Segoe UI Semibold" panose="020B0702040204020203" pitchFamily="34" charset="0"/>
              </a:rPr>
              <a:t>https://www.equipedefrance-btp.fr/</a:t>
            </a:r>
          </a:p>
          <a:p>
            <a:endParaRPr lang="fr-FR" dirty="0">
              <a:solidFill>
                <a:schemeClr val="bg2">
                  <a:lumMod val="50000"/>
                </a:schemeClr>
              </a:solidFill>
              <a:ea typeface="+mn-lt"/>
              <a:cs typeface="+mn-lt"/>
            </a:endParaRPr>
          </a:p>
          <a:p>
            <a:r>
              <a:rPr lang="fr-FR" sz="4800" dirty="0" err="1">
                <a:solidFill>
                  <a:schemeClr val="bg2">
                    <a:lumMod val="50000"/>
                  </a:schemeClr>
                </a:solidFill>
                <a:latin typeface="Segoe UI Semibold" panose="020B0702040204020203" pitchFamily="34" charset="0"/>
                <a:cs typeface="Segoe UI Semibold" panose="020B0702040204020203" pitchFamily="34" charset="0"/>
              </a:rPr>
              <a:t>WorldSkills</a:t>
            </a:r>
            <a:r>
              <a:rPr lang="fr-FR" sz="4800" dirty="0">
                <a:solidFill>
                  <a:schemeClr val="bg2">
                    <a:lumMod val="50000"/>
                  </a:schemeClr>
                </a:solidFill>
                <a:latin typeface="Segoe UI Semibold" panose="020B0702040204020203" pitchFamily="34" charset="0"/>
                <a:cs typeface="Segoe UI Semibold" panose="020B0702040204020203" pitchFamily="34" charset="0"/>
              </a:rPr>
              <a:t> France</a:t>
            </a:r>
          </a:p>
          <a:p>
            <a:r>
              <a:rPr lang="fr-FR" sz="1800" b="1" dirty="0">
                <a:solidFill>
                  <a:schemeClr val="bg2">
                    <a:lumMod val="50000"/>
                  </a:schemeClr>
                </a:solidFill>
                <a:ea typeface="+mn-lt"/>
                <a:cs typeface="+mn-lt"/>
              </a:rPr>
              <a:t>Plus qu’une simple compétition : une véritable aventure humaine </a:t>
            </a:r>
          </a:p>
          <a:p>
            <a:endParaRPr lang="fr-FR" dirty="0">
              <a:solidFill>
                <a:schemeClr val="bg2">
                  <a:lumMod val="50000"/>
                </a:schemeClr>
              </a:solidFill>
              <a:ea typeface="+mn-lt"/>
              <a:cs typeface="+mn-lt"/>
            </a:endParaRPr>
          </a:p>
          <a:p>
            <a:r>
              <a:rPr lang="fr-FR" dirty="0">
                <a:solidFill>
                  <a:schemeClr val="bg2">
                    <a:lumMod val="50000"/>
                  </a:schemeClr>
                </a:solidFill>
                <a:ea typeface="+mn-lt"/>
                <a:cs typeface="+mn-lt"/>
              </a:rPr>
              <a:t>La compétition </a:t>
            </a:r>
            <a:r>
              <a:rPr lang="fr-FR" dirty="0" err="1">
                <a:solidFill>
                  <a:schemeClr val="bg2">
                    <a:lumMod val="50000"/>
                  </a:schemeClr>
                </a:solidFill>
                <a:ea typeface="+mn-lt"/>
                <a:cs typeface="+mn-lt"/>
              </a:rPr>
              <a:t>WorldSkills</a:t>
            </a:r>
            <a:r>
              <a:rPr lang="fr-FR" dirty="0">
                <a:solidFill>
                  <a:schemeClr val="bg2">
                    <a:lumMod val="50000"/>
                  </a:schemeClr>
                </a:solidFill>
                <a:ea typeface="+mn-lt"/>
                <a:cs typeface="+mn-lt"/>
              </a:rPr>
              <a:t> France est ouverte aux jeunes professionnels de la France entière, y compris d’Outre-Mer. Tous les jeunes de moins de 23 ans peuvent participer, quels que soient leur formation et leur statut. Quelques métiers sont accessibles aux moins de 26 ans. </a:t>
            </a:r>
          </a:p>
        </p:txBody>
      </p:sp>
      <p:pic>
        <p:nvPicPr>
          <p:cNvPr id="11" name="Image 10">
            <a:extLst>
              <a:ext uri="{FF2B5EF4-FFF2-40B4-BE49-F238E27FC236}">
                <a16:creationId xmlns:a16="http://schemas.microsoft.com/office/drawing/2014/main" id="{FDEA8AC5-2FD4-622F-311D-947BAC5D3FD7}"/>
              </a:ext>
            </a:extLst>
          </p:cNvPr>
          <p:cNvPicPr>
            <a:picLocks noChangeAspect="1"/>
          </p:cNvPicPr>
          <p:nvPr/>
        </p:nvPicPr>
        <p:blipFill>
          <a:blip r:embed="rId2"/>
          <a:stretch>
            <a:fillRect/>
          </a:stretch>
        </p:blipFill>
        <p:spPr>
          <a:xfrm>
            <a:off x="7449803" y="1145013"/>
            <a:ext cx="4742197" cy="4476749"/>
          </a:xfrm>
          <a:prstGeom prst="rect">
            <a:avLst/>
          </a:prstGeom>
        </p:spPr>
      </p:pic>
      <p:pic>
        <p:nvPicPr>
          <p:cNvPr id="13" name="Image 12">
            <a:extLst>
              <a:ext uri="{FF2B5EF4-FFF2-40B4-BE49-F238E27FC236}">
                <a16:creationId xmlns:a16="http://schemas.microsoft.com/office/drawing/2014/main" id="{9B59C46B-6F76-DB3C-4155-BE2D2551A0C5}"/>
              </a:ext>
            </a:extLst>
          </p:cNvPr>
          <p:cNvPicPr>
            <a:picLocks noChangeAspect="1"/>
          </p:cNvPicPr>
          <p:nvPr/>
        </p:nvPicPr>
        <p:blipFill>
          <a:blip r:embed="rId3"/>
          <a:stretch>
            <a:fillRect/>
          </a:stretch>
        </p:blipFill>
        <p:spPr>
          <a:xfrm>
            <a:off x="7449803" y="5353568"/>
            <a:ext cx="4747814" cy="1306167"/>
          </a:xfrm>
          <a:prstGeom prst="rect">
            <a:avLst/>
          </a:prstGeom>
        </p:spPr>
      </p:pic>
    </p:spTree>
    <p:extLst>
      <p:ext uri="{BB962C8B-B14F-4D97-AF65-F5344CB8AC3E}">
        <p14:creationId xmlns:p14="http://schemas.microsoft.com/office/powerpoint/2010/main" val="2985399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789C9E-E6DD-4CB6-B566-FBE795469A15}"/>
              </a:ext>
            </a:extLst>
          </p:cNvPr>
          <p:cNvSpPr/>
          <p:nvPr/>
        </p:nvSpPr>
        <p:spPr>
          <a:xfrm rot="5400000" flipH="1" flipV="1">
            <a:off x="234247" y="-243896"/>
            <a:ext cx="6858000" cy="7345789"/>
          </a:xfrm>
          <a:prstGeom prst="rect">
            <a:avLst/>
          </a:prstGeom>
          <a:solidFill>
            <a:schemeClr val="bg1">
              <a:lumMod val="95000"/>
            </a:schemeClr>
          </a:solidFill>
          <a:ln>
            <a:noFill/>
          </a:ln>
          <a:effectLst>
            <a:outerShdw blurRad="444500" dist="38100" dir="10800000" algn="r" rotWithShape="0">
              <a:srgbClr val="FF6F6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800">
                <a:solidFill>
                  <a:srgbClr val="800080"/>
                </a:solidFill>
                <a:latin typeface="Segoe UI Semibold"/>
                <a:cs typeface="Segoe UI Semibold"/>
              </a:rPr>
              <a:t>Femmes dans le bâtiment</a:t>
            </a:r>
            <a:endParaRPr lang="fr-FR" sz="1800" dirty="0">
              <a:solidFill>
                <a:srgbClr val="800080"/>
              </a:solidFill>
              <a:latin typeface="Segoe UI Semibold"/>
              <a:cs typeface="Segoe UI Semibold"/>
            </a:endParaRPr>
          </a:p>
        </p:txBody>
      </p:sp>
      <p:sp>
        <p:nvSpPr>
          <p:cNvPr id="4" name="Organigramme : Délai 3">
            <a:extLst>
              <a:ext uri="{FF2B5EF4-FFF2-40B4-BE49-F238E27FC236}">
                <a16:creationId xmlns:a16="http://schemas.microsoft.com/office/drawing/2014/main" id="{49789C9E-E6DD-4CB6-B566-FBE795469A15}"/>
              </a:ext>
            </a:extLst>
          </p:cNvPr>
          <p:cNvSpPr/>
          <p:nvPr/>
        </p:nvSpPr>
        <p:spPr>
          <a:xfrm rot="16200000" flipH="1" flipV="1">
            <a:off x="55702" y="49096"/>
            <a:ext cx="934296" cy="836108"/>
          </a:xfrm>
          <a:prstGeom prst="flowChartDelay">
            <a:avLst/>
          </a:prstGeom>
          <a:solidFill>
            <a:srgbClr val="E0A00B"/>
          </a:solidFill>
          <a:ln>
            <a:noFill/>
          </a:ln>
          <a:effectLst>
            <a:outerShdw blurRad="444500" dist="38100" dir="10800000" algn="r" rotWithShape="0">
              <a:srgbClr val="874919"/>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6F60"/>
              </a:solidFill>
            </a:endParaRPr>
          </a:p>
        </p:txBody>
      </p:sp>
      <p:sp>
        <p:nvSpPr>
          <p:cNvPr id="7" name="ZoneTexte 6"/>
          <p:cNvSpPr txBox="1"/>
          <p:nvPr/>
        </p:nvSpPr>
        <p:spPr>
          <a:xfrm>
            <a:off x="1118831" y="-2"/>
            <a:ext cx="1956625" cy="646331"/>
          </a:xfrm>
          <a:prstGeom prst="rect">
            <a:avLst/>
          </a:prstGeom>
          <a:noFill/>
        </p:spPr>
        <p:txBody>
          <a:bodyPr wrap="square" lIns="91440" tIns="45720" rIns="91440" bIns="45720" rtlCol="0" anchor="t">
            <a:spAutoFit/>
          </a:bodyPr>
          <a:lstStyle/>
          <a:p>
            <a:r>
              <a:rPr lang="fr-FR">
                <a:solidFill>
                  <a:srgbClr val="E0A00B"/>
                </a:solidFill>
                <a:latin typeface="Segoe UI Semilight"/>
                <a:cs typeface="Segoe UI Semilight"/>
              </a:rPr>
              <a:t>Les opérations de</a:t>
            </a:r>
          </a:p>
          <a:p>
            <a:r>
              <a:rPr lang="fr-FR">
                <a:solidFill>
                  <a:srgbClr val="E0A00B"/>
                </a:solidFill>
                <a:latin typeface="Segoe UI Semilight"/>
                <a:cs typeface="Segoe UI Semilight"/>
              </a:rPr>
              <a:t>communication</a:t>
            </a:r>
          </a:p>
        </p:txBody>
      </p:sp>
      <p:sp>
        <p:nvSpPr>
          <p:cNvPr id="9" name="Rectangle 8"/>
          <p:cNvSpPr/>
          <p:nvPr/>
        </p:nvSpPr>
        <p:spPr>
          <a:xfrm>
            <a:off x="940905" y="1070163"/>
            <a:ext cx="5808963" cy="1446550"/>
          </a:xfrm>
          <a:prstGeom prst="rect">
            <a:avLst/>
          </a:prstGeom>
        </p:spPr>
        <p:txBody>
          <a:bodyPr wrap="square" lIns="91440" tIns="45720" rIns="91440" bIns="45720" anchor="t">
            <a:spAutoFit/>
          </a:bodyPr>
          <a:lstStyle/>
          <a:p>
            <a:r>
              <a:rPr lang="fr-FR" sz="4400" dirty="0">
                <a:solidFill>
                  <a:schemeClr val="bg2">
                    <a:lumMod val="50000"/>
                  </a:schemeClr>
                </a:solidFill>
                <a:latin typeface="Segoe UI Semibold" panose="020B0702040204020203" pitchFamily="34" charset="0"/>
                <a:cs typeface="Segoe UI Semibold" panose="020B0702040204020203" pitchFamily="34" charset="0"/>
              </a:rPr>
              <a:t>Les Génies de la construction</a:t>
            </a:r>
          </a:p>
        </p:txBody>
      </p:sp>
      <p:sp>
        <p:nvSpPr>
          <p:cNvPr id="3" name="Organigramme : Délai 2">
            <a:extLst>
              <a:ext uri="{FF2B5EF4-FFF2-40B4-BE49-F238E27FC236}">
                <a16:creationId xmlns:a16="http://schemas.microsoft.com/office/drawing/2014/main" id="{43721A9F-5775-44D1-94AE-BDD998D365ED}"/>
              </a:ext>
            </a:extLst>
          </p:cNvPr>
          <p:cNvSpPr/>
          <p:nvPr/>
        </p:nvSpPr>
        <p:spPr>
          <a:xfrm rot="8572448" flipH="1" flipV="1">
            <a:off x="-1846447" y="3278036"/>
            <a:ext cx="6818575" cy="5457233"/>
          </a:xfrm>
          <a:prstGeom prst="flowChartDelay">
            <a:avLst/>
          </a:prstGeom>
          <a:solidFill>
            <a:srgbClr val="E0A00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FA449A0C-7954-4EFB-9815-90A7EE8BB4C5}"/>
              </a:ext>
            </a:extLst>
          </p:cNvPr>
          <p:cNvSpPr txBox="1"/>
          <p:nvPr/>
        </p:nvSpPr>
        <p:spPr>
          <a:xfrm>
            <a:off x="847547" y="2625272"/>
            <a:ext cx="6488595"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dirty="0">
                <a:solidFill>
                  <a:schemeClr val="bg2">
                    <a:lumMod val="50000"/>
                  </a:schemeClr>
                </a:solidFill>
                <a:ea typeface="+mn-lt"/>
                <a:cs typeface="+mn-lt"/>
              </a:rPr>
              <a:t>Le concours des Génies de la construction est « le concours des territoires intelligents ». Il vise à encourager la créativité et valoriser sa transposition concrète par un travail collectif d’élèves ou d’étudiants qui traitent et illustrent des problématiques liées aux enjeux de la construction et de l’aménagement des territoires. Il est destiné aux élèves de collège et de lycée, ainsi qu’aux étudiants de l’enseignement supérieur.</a:t>
            </a:r>
          </a:p>
          <a:p>
            <a:endParaRPr lang="fr-FR" dirty="0">
              <a:solidFill>
                <a:schemeClr val="bg2">
                  <a:lumMod val="50000"/>
                </a:schemeClr>
              </a:solidFill>
              <a:ea typeface="+mn-lt"/>
              <a:cs typeface="+mn-lt"/>
            </a:endParaRPr>
          </a:p>
          <a:p>
            <a:r>
              <a:rPr lang="en-US" dirty="0">
                <a:solidFill>
                  <a:schemeClr val="bg2">
                    <a:lumMod val="50000"/>
                  </a:schemeClr>
                </a:solidFill>
                <a:ea typeface="+mn-lt"/>
                <a:cs typeface="+mn-lt"/>
              </a:rPr>
              <a:t>https://lesgeniesdelaconstruction.fr/</a:t>
            </a:r>
          </a:p>
        </p:txBody>
      </p:sp>
      <p:pic>
        <p:nvPicPr>
          <p:cNvPr id="8" name="Image 7">
            <a:extLst>
              <a:ext uri="{FF2B5EF4-FFF2-40B4-BE49-F238E27FC236}">
                <a16:creationId xmlns:a16="http://schemas.microsoft.com/office/drawing/2014/main" id="{34BF3C6A-1E21-E70E-C232-9A7CE6CC8E98}"/>
              </a:ext>
            </a:extLst>
          </p:cNvPr>
          <p:cNvPicPr>
            <a:picLocks noChangeAspect="1"/>
          </p:cNvPicPr>
          <p:nvPr/>
        </p:nvPicPr>
        <p:blipFill>
          <a:blip r:embed="rId2"/>
          <a:stretch>
            <a:fillRect/>
          </a:stretch>
        </p:blipFill>
        <p:spPr>
          <a:xfrm>
            <a:off x="7515224" y="1645958"/>
            <a:ext cx="4650325" cy="2927983"/>
          </a:xfrm>
          <a:prstGeom prst="rect">
            <a:avLst/>
          </a:prstGeom>
        </p:spPr>
      </p:pic>
    </p:spTree>
    <p:extLst>
      <p:ext uri="{BB962C8B-B14F-4D97-AF65-F5344CB8AC3E}">
        <p14:creationId xmlns:p14="http://schemas.microsoft.com/office/powerpoint/2010/main" val="884696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age 6" descr="Une image contenant personne, intérieur, femme, debout&#10;&#10;Description générée automatiquement">
            <a:extLst>
              <a:ext uri="{FF2B5EF4-FFF2-40B4-BE49-F238E27FC236}">
                <a16:creationId xmlns:a16="http://schemas.microsoft.com/office/drawing/2014/main" id="{22A864A4-B256-4923-91D5-B5424258609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28008" y="0"/>
            <a:ext cx="10287000" cy="6858000"/>
          </a:xfrm>
          <a:prstGeom prst="rect">
            <a:avLst/>
          </a:prstGeom>
        </p:spPr>
      </p:pic>
      <p:sp>
        <p:nvSpPr>
          <p:cNvPr id="13" name="Forme libre : forme 12">
            <a:extLst>
              <a:ext uri="{FF2B5EF4-FFF2-40B4-BE49-F238E27FC236}">
                <a16:creationId xmlns:a16="http://schemas.microsoft.com/office/drawing/2014/main" id="{36B4D7E0-D198-4B1C-9BCE-D4414B92155B}"/>
              </a:ext>
            </a:extLst>
          </p:cNvPr>
          <p:cNvSpPr/>
          <p:nvPr/>
        </p:nvSpPr>
        <p:spPr>
          <a:xfrm>
            <a:off x="-281868" y="0"/>
            <a:ext cx="9256690" cy="6863069"/>
          </a:xfrm>
          <a:custGeom>
            <a:avLst/>
            <a:gdLst>
              <a:gd name="connsiteX0" fmla="*/ 0 w 7631948"/>
              <a:gd name="connsiteY0" fmla="*/ 0 h 6863069"/>
              <a:gd name="connsiteX1" fmla="*/ 7619092 w 7631948"/>
              <a:gd name="connsiteY1" fmla="*/ 0 h 6863069"/>
              <a:gd name="connsiteX2" fmla="*/ 7618275 w 7631948"/>
              <a:gd name="connsiteY2" fmla="*/ 322 h 6863069"/>
              <a:gd name="connsiteX3" fmla="*/ 5345595 w 7631948"/>
              <a:gd name="connsiteY3" fmla="*/ 3429000 h 6863069"/>
              <a:gd name="connsiteX4" fmla="*/ 7618275 w 7631948"/>
              <a:gd name="connsiteY4" fmla="*/ 6857678 h 6863069"/>
              <a:gd name="connsiteX5" fmla="*/ 7631948 w 7631948"/>
              <a:gd name="connsiteY5" fmla="*/ 6863069 h 6863069"/>
              <a:gd name="connsiteX6" fmla="*/ 0 w 7631948"/>
              <a:gd name="connsiteY6" fmla="*/ 6863069 h 6863069"/>
              <a:gd name="connsiteX7" fmla="*/ 0 w 7631948"/>
              <a:gd name="connsiteY7" fmla="*/ 0 h 6863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31948" h="6863069">
                <a:moveTo>
                  <a:pt x="0" y="0"/>
                </a:moveTo>
                <a:lnTo>
                  <a:pt x="7619092" y="0"/>
                </a:lnTo>
                <a:lnTo>
                  <a:pt x="7618275" y="322"/>
                </a:lnTo>
                <a:cubicBezTo>
                  <a:pt x="6282716" y="565216"/>
                  <a:pt x="5345595" y="1887670"/>
                  <a:pt x="5345595" y="3429000"/>
                </a:cubicBezTo>
                <a:cubicBezTo>
                  <a:pt x="5345595" y="4970330"/>
                  <a:pt x="6282716" y="6292784"/>
                  <a:pt x="7618275" y="6857678"/>
                </a:cubicBezTo>
                <a:lnTo>
                  <a:pt x="7631948" y="6863069"/>
                </a:lnTo>
                <a:lnTo>
                  <a:pt x="0" y="6863069"/>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sp>
        <p:nvSpPr>
          <p:cNvPr id="5" name="ZoneTexte 4"/>
          <p:cNvSpPr txBox="1"/>
          <p:nvPr/>
        </p:nvSpPr>
        <p:spPr>
          <a:xfrm>
            <a:off x="3716970" y="215231"/>
            <a:ext cx="7077361" cy="1446550"/>
          </a:xfrm>
          <a:prstGeom prst="rect">
            <a:avLst/>
          </a:prstGeom>
          <a:noFill/>
        </p:spPr>
        <p:txBody>
          <a:bodyPr wrap="square" lIns="91440" tIns="45720" rIns="91440" bIns="45720" rtlCol="0" anchor="t">
            <a:spAutoFit/>
          </a:bodyPr>
          <a:lstStyle/>
          <a:p>
            <a:pPr algn="r"/>
            <a:r>
              <a:rPr lang="fr-FR" sz="4400" dirty="0">
                <a:solidFill>
                  <a:srgbClr val="E0A00B"/>
                </a:solidFill>
                <a:latin typeface="Segoe UI Black" panose="020B0A02040204020203" pitchFamily="34" charset="0"/>
                <a:ea typeface="Segoe UI Black" panose="020B0A02040204020203" pitchFamily="34" charset="0"/>
                <a:cs typeface="Segoe UI Semibold"/>
              </a:rPr>
              <a:t>Créer</a:t>
            </a:r>
            <a:r>
              <a:rPr lang="fr-FR" sz="4400" dirty="0">
                <a:solidFill>
                  <a:schemeClr val="bg2">
                    <a:lumMod val="25000"/>
                  </a:schemeClr>
                </a:solidFill>
                <a:latin typeface="Segoe UI Black" panose="020B0A02040204020203" pitchFamily="34" charset="0"/>
                <a:ea typeface="Segoe UI Black" panose="020B0A02040204020203" pitchFamily="34" charset="0"/>
                <a:cs typeface="Segoe UI Semibold"/>
              </a:rPr>
              <a:t> et </a:t>
            </a:r>
            <a:r>
              <a:rPr lang="fr-FR" sz="4400" dirty="0">
                <a:solidFill>
                  <a:srgbClr val="E0A00B"/>
                </a:solidFill>
                <a:latin typeface="Segoe UI Black" panose="020B0A02040204020203" pitchFamily="34" charset="0"/>
                <a:ea typeface="Segoe UI Black" panose="020B0A02040204020203" pitchFamily="34" charset="0"/>
                <a:cs typeface="Segoe UI Semibold"/>
              </a:rPr>
              <a:t>reprendre</a:t>
            </a:r>
            <a:r>
              <a:rPr lang="fr-FR" sz="4400" dirty="0">
                <a:solidFill>
                  <a:schemeClr val="bg2">
                    <a:lumMod val="25000"/>
                  </a:schemeClr>
                </a:solidFill>
                <a:latin typeface="Segoe UI Black" panose="020B0A02040204020203" pitchFamily="34" charset="0"/>
                <a:ea typeface="Segoe UI Black" panose="020B0A02040204020203" pitchFamily="34" charset="0"/>
                <a:cs typeface="Segoe UI Semibold"/>
              </a:rPr>
              <a:t> une entreprise</a:t>
            </a:r>
          </a:p>
        </p:txBody>
      </p:sp>
      <p:sp>
        <p:nvSpPr>
          <p:cNvPr id="6" name="ZoneTexte 5"/>
          <p:cNvSpPr txBox="1"/>
          <p:nvPr/>
        </p:nvSpPr>
        <p:spPr>
          <a:xfrm>
            <a:off x="867599" y="1414129"/>
            <a:ext cx="5473980" cy="1200329"/>
          </a:xfrm>
          <a:prstGeom prst="rect">
            <a:avLst/>
          </a:prstGeom>
          <a:noFill/>
        </p:spPr>
        <p:txBody>
          <a:bodyPr wrap="square" lIns="91440" tIns="45720" rIns="91440" bIns="45720" rtlCol="0" anchor="t">
            <a:spAutoFit/>
          </a:bodyPr>
          <a:lstStyle/>
          <a:p>
            <a:r>
              <a:rPr lang="fr-FR" sz="2400">
                <a:latin typeface="Segoe UI Light" panose="020B0502040204020203" pitchFamily="34" charset="0"/>
                <a:cs typeface="Segoe UI Light" panose="020B0502040204020203" pitchFamily="34" charset="0"/>
              </a:rPr>
              <a:t>Des </a:t>
            </a:r>
            <a:r>
              <a:rPr lang="fr-FR" sz="2400">
                <a:solidFill>
                  <a:srgbClr val="E0A00B"/>
                </a:solidFill>
                <a:latin typeface="Segoe UI Light" panose="020B0502040204020203" pitchFamily="34" charset="0"/>
                <a:cs typeface="Segoe UI Light" panose="020B0502040204020203" pitchFamily="34" charset="0"/>
              </a:rPr>
              <a:t>formations spécifiques </a:t>
            </a:r>
            <a:r>
              <a:rPr lang="fr-FR" sz="2400">
                <a:latin typeface="Segoe UI Light" panose="020B0502040204020203" pitchFamily="34" charset="0"/>
                <a:cs typeface="Segoe UI Light" panose="020B0502040204020203" pitchFamily="34" charset="0"/>
              </a:rPr>
              <a:t>permettent d’apprendre le métier  de </a:t>
            </a:r>
            <a:r>
              <a:rPr lang="fr-FR" sz="2400">
                <a:solidFill>
                  <a:srgbClr val="E0A00B"/>
                </a:solidFill>
                <a:latin typeface="Segoe UI Light" panose="020B0502040204020203" pitchFamily="34" charset="0"/>
                <a:cs typeface="Segoe UI Light" panose="020B0502040204020203" pitchFamily="34" charset="0"/>
              </a:rPr>
              <a:t>chef d’entreprise </a:t>
            </a:r>
          </a:p>
        </p:txBody>
      </p:sp>
      <p:sp>
        <p:nvSpPr>
          <p:cNvPr id="10" name="ZoneTexte 9"/>
          <p:cNvSpPr txBox="1"/>
          <p:nvPr/>
        </p:nvSpPr>
        <p:spPr>
          <a:xfrm>
            <a:off x="867599" y="3061211"/>
            <a:ext cx="5473980" cy="1200329"/>
          </a:xfrm>
          <a:prstGeom prst="rect">
            <a:avLst/>
          </a:prstGeom>
          <a:noFill/>
        </p:spPr>
        <p:txBody>
          <a:bodyPr wrap="square" lIns="91440" tIns="45720" rIns="91440" bIns="45720" rtlCol="0" anchor="t">
            <a:spAutoFit/>
          </a:bodyPr>
          <a:lstStyle/>
          <a:p>
            <a:r>
              <a:rPr lang="fr-FR" sz="2400">
                <a:latin typeface="Segoe UI Light" panose="020B0502040204020203" pitchFamily="34" charset="0"/>
                <a:cs typeface="Segoe UI Light" panose="020B0502040204020203" pitchFamily="34" charset="0"/>
              </a:rPr>
              <a:t>La FFB a crée </a:t>
            </a:r>
            <a:r>
              <a:rPr lang="fr-FR" sz="2400">
                <a:solidFill>
                  <a:srgbClr val="E0A00B"/>
                </a:solidFill>
                <a:latin typeface="Segoe UI Light" panose="020B0502040204020203" pitchFamily="34" charset="0"/>
                <a:cs typeface="Segoe UI Light" panose="020B0502040204020203" pitchFamily="34" charset="0"/>
              </a:rPr>
              <a:t>sa propre école </a:t>
            </a:r>
            <a:r>
              <a:rPr lang="fr-FR" sz="2400">
                <a:latin typeface="Segoe UI Light" panose="020B0502040204020203" pitchFamily="34" charset="0"/>
                <a:cs typeface="Segoe UI Light" panose="020B0502040204020203" pitchFamily="34" charset="0"/>
              </a:rPr>
              <a:t>pour former les </a:t>
            </a:r>
            <a:r>
              <a:rPr lang="fr-FR" sz="2400">
                <a:solidFill>
                  <a:srgbClr val="E0A00B"/>
                </a:solidFill>
                <a:latin typeface="Segoe UI Light" panose="020B0502040204020203" pitchFamily="34" charset="0"/>
                <a:cs typeface="Segoe UI Light" panose="020B0502040204020203" pitchFamily="34" charset="0"/>
              </a:rPr>
              <a:t>futurs dirigeants </a:t>
            </a:r>
            <a:r>
              <a:rPr lang="fr-FR" sz="2400">
                <a:latin typeface="Segoe UI Light" panose="020B0502040204020203" pitchFamily="34" charset="0"/>
                <a:cs typeface="Segoe UI Light" panose="020B0502040204020203" pitchFamily="34" charset="0"/>
              </a:rPr>
              <a:t>d’entreprises du bâtiment</a:t>
            </a:r>
          </a:p>
        </p:txBody>
      </p:sp>
      <p:sp>
        <p:nvSpPr>
          <p:cNvPr id="12" name="ZoneTexte 11"/>
          <p:cNvSpPr txBox="1"/>
          <p:nvPr/>
        </p:nvSpPr>
        <p:spPr>
          <a:xfrm>
            <a:off x="821218" y="4708293"/>
            <a:ext cx="5235025" cy="1323439"/>
          </a:xfrm>
          <a:prstGeom prst="rect">
            <a:avLst/>
          </a:prstGeom>
          <a:noFill/>
        </p:spPr>
        <p:txBody>
          <a:bodyPr wrap="square" lIns="91440" tIns="45720" rIns="91440" bIns="45720" rtlCol="0" anchor="t">
            <a:spAutoFit/>
          </a:bodyPr>
          <a:lstStyle/>
          <a:p>
            <a:r>
              <a:rPr lang="fr-FR" sz="2400" dirty="0">
                <a:latin typeface="Segoe UI Light" panose="020B0502040204020203" pitchFamily="34" charset="0"/>
                <a:cs typeface="Segoe UI Light" panose="020B0502040204020203" pitchFamily="34" charset="0"/>
              </a:rPr>
              <a:t>L’</a:t>
            </a:r>
            <a:r>
              <a:rPr lang="fr-FR" sz="2800" b="1" dirty="0">
                <a:latin typeface="Segoe UI Light" panose="020B0502040204020203" pitchFamily="34" charset="0"/>
                <a:cs typeface="Segoe UI Light" panose="020B0502040204020203" pitchFamily="34" charset="0"/>
              </a:rPr>
              <a:t>É</a:t>
            </a:r>
            <a:r>
              <a:rPr lang="fr-FR" sz="2400" dirty="0">
                <a:latin typeface="Segoe UI Light" panose="020B0502040204020203" pitchFamily="34" charset="0"/>
                <a:cs typeface="Segoe UI Light" panose="020B0502040204020203" pitchFamily="34" charset="0"/>
              </a:rPr>
              <a:t>cole </a:t>
            </a:r>
            <a:r>
              <a:rPr lang="fr-FR" sz="2800" b="1" dirty="0">
                <a:latin typeface="Segoe UI Light" panose="020B0502040204020203" pitchFamily="34" charset="0"/>
                <a:cs typeface="Segoe UI Light" panose="020B0502040204020203" pitchFamily="34" charset="0"/>
              </a:rPr>
              <a:t>S</a:t>
            </a:r>
            <a:r>
              <a:rPr lang="fr-FR" sz="2400" dirty="0">
                <a:latin typeface="Segoe UI Light" panose="020B0502040204020203" pitchFamily="34" charset="0"/>
                <a:cs typeface="Segoe UI Light" panose="020B0502040204020203" pitchFamily="34" charset="0"/>
              </a:rPr>
              <a:t>upérieure des </a:t>
            </a:r>
            <a:r>
              <a:rPr lang="fr-FR" sz="2800" b="1" dirty="0">
                <a:latin typeface="Segoe UI Light" panose="020B0502040204020203" pitchFamily="34" charset="0"/>
                <a:cs typeface="Segoe UI Light" panose="020B0502040204020203" pitchFamily="34" charset="0"/>
              </a:rPr>
              <a:t>J</a:t>
            </a:r>
            <a:r>
              <a:rPr lang="fr-FR" sz="2400" dirty="0">
                <a:latin typeface="Segoe UI Light" panose="020B0502040204020203" pitchFamily="34" charset="0"/>
                <a:cs typeface="Segoe UI Light" panose="020B0502040204020203" pitchFamily="34" charset="0"/>
              </a:rPr>
              <a:t>eunes  </a:t>
            </a:r>
            <a:r>
              <a:rPr lang="fr-FR" sz="2800" b="1" dirty="0">
                <a:latin typeface="Segoe UI Light" panose="020B0502040204020203" pitchFamily="34" charset="0"/>
                <a:cs typeface="Segoe UI Light" panose="020B0502040204020203" pitchFamily="34" charset="0"/>
              </a:rPr>
              <a:t>D</a:t>
            </a:r>
            <a:r>
              <a:rPr lang="fr-FR" sz="2400" dirty="0">
                <a:latin typeface="Segoe UI Light" panose="020B0502040204020203" pitchFamily="34" charset="0"/>
                <a:cs typeface="Segoe UI Light" panose="020B0502040204020203" pitchFamily="34" charset="0"/>
              </a:rPr>
              <a:t>irigeants du </a:t>
            </a:r>
            <a:r>
              <a:rPr lang="fr-FR" sz="2800" b="1" dirty="0">
                <a:latin typeface="Segoe UI Light" panose="020B0502040204020203" pitchFamily="34" charset="0"/>
                <a:cs typeface="Segoe UI Light" panose="020B0502040204020203" pitchFamily="34" charset="0"/>
              </a:rPr>
              <a:t>B</a:t>
            </a:r>
            <a:r>
              <a:rPr lang="fr-FR" sz="2400" dirty="0">
                <a:latin typeface="Segoe UI Light" panose="020B0502040204020203" pitchFamily="34" charset="0"/>
                <a:cs typeface="Segoe UI Light" panose="020B0502040204020203" pitchFamily="34" charset="0"/>
              </a:rPr>
              <a:t>âtiment (</a:t>
            </a:r>
            <a:r>
              <a:rPr lang="fr-FR" sz="2400" u="sng" dirty="0">
                <a:solidFill>
                  <a:schemeClr val="accent1"/>
                </a:solidFill>
                <a:latin typeface="Segoe UI Light" panose="020B0502040204020203" pitchFamily="34" charset="0"/>
                <a:cs typeface="Segoe UI Light" panose="020B0502040204020203" pitchFamily="34" charset="0"/>
                <a:hlinkClick r:id="rId3">
                  <a:extLst>
                    <a:ext uri="{A12FA001-AC4F-418D-AE19-62706E023703}">
                      <ahyp:hlinkClr xmlns:ahyp="http://schemas.microsoft.com/office/drawing/2018/hyperlinkcolor" val="tx"/>
                    </a:ext>
                  </a:extLst>
                </a:hlinkClick>
              </a:rPr>
              <a:t>www.esjdb.</a:t>
            </a:r>
            <a:r>
              <a:rPr lang="fr-FR" sz="2400" u="sng" dirty="0">
                <a:solidFill>
                  <a:schemeClr val="accent1"/>
                </a:solidFill>
                <a:latin typeface="Segoe UI Light" panose="020B0502040204020203" pitchFamily="34" charset="0"/>
                <a:cs typeface="Segoe UI Light" panose="020B0502040204020203" pitchFamily="34" charset="0"/>
              </a:rPr>
              <a:t>net</a:t>
            </a:r>
            <a:r>
              <a:rPr lang="fr-FR" sz="2400" dirty="0">
                <a:latin typeface="Segoe UI Light" panose="020B0502040204020203" pitchFamily="34" charset="0"/>
                <a:cs typeface="Segoe UI Light" panose="020B0502040204020203" pitchFamily="34" charset="0"/>
              </a:rPr>
              <a:t>) </a:t>
            </a:r>
          </a:p>
        </p:txBody>
      </p:sp>
      <p:sp>
        <p:nvSpPr>
          <p:cNvPr id="9" name="Organigramme : Délai 8">
            <a:extLst>
              <a:ext uri="{FF2B5EF4-FFF2-40B4-BE49-F238E27FC236}">
                <a16:creationId xmlns:a16="http://schemas.microsoft.com/office/drawing/2014/main" id="{54E571DA-9319-4CBA-87F1-EB83C76483DC}"/>
              </a:ext>
            </a:extLst>
          </p:cNvPr>
          <p:cNvSpPr/>
          <p:nvPr/>
        </p:nvSpPr>
        <p:spPr>
          <a:xfrm rot="16200000" flipH="1" flipV="1">
            <a:off x="55702" y="49096"/>
            <a:ext cx="934296" cy="836108"/>
          </a:xfrm>
          <a:prstGeom prst="flowChartDelay">
            <a:avLst/>
          </a:prstGeom>
          <a:solidFill>
            <a:srgbClr val="E0A00B"/>
          </a:solidFill>
          <a:ln>
            <a:noFill/>
          </a:ln>
          <a:effectLst>
            <a:outerShdw blurRad="4445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70B8"/>
              </a:solidFill>
            </a:endParaRPr>
          </a:p>
        </p:txBody>
      </p:sp>
      <p:sp>
        <p:nvSpPr>
          <p:cNvPr id="11" name="Rectangle 10">
            <a:extLst>
              <a:ext uri="{FF2B5EF4-FFF2-40B4-BE49-F238E27FC236}">
                <a16:creationId xmlns:a16="http://schemas.microsoft.com/office/drawing/2014/main" id="{B5AEAF9C-3B15-4EAE-BE0B-E111D6654FF8}"/>
              </a:ext>
            </a:extLst>
          </p:cNvPr>
          <p:cNvSpPr/>
          <p:nvPr/>
        </p:nvSpPr>
        <p:spPr>
          <a:xfrm>
            <a:off x="940905" y="97817"/>
            <a:ext cx="1939955" cy="646331"/>
          </a:xfrm>
          <a:prstGeom prst="rect">
            <a:avLst/>
          </a:prstGeom>
        </p:spPr>
        <p:txBody>
          <a:bodyPr wrap="none" lIns="91440" tIns="45720" rIns="91440" bIns="45720" anchor="t">
            <a:spAutoFit/>
          </a:bodyPr>
          <a:lstStyle/>
          <a:p>
            <a:r>
              <a:rPr lang="fr-FR">
                <a:solidFill>
                  <a:srgbClr val="E0A00B"/>
                </a:solidFill>
                <a:latin typeface="Segoe UI Semilight"/>
                <a:cs typeface="Segoe UI Semilight"/>
              </a:rPr>
              <a:t>Les opérations de</a:t>
            </a:r>
            <a:endParaRPr lang="en-US">
              <a:solidFill>
                <a:srgbClr val="E0A00B"/>
              </a:solidFill>
              <a:latin typeface="Segoe UI Semilight"/>
              <a:ea typeface="+mn-lt"/>
              <a:cs typeface="Segoe UI Semilight"/>
            </a:endParaRPr>
          </a:p>
          <a:p>
            <a:r>
              <a:rPr lang="fr-FR">
                <a:solidFill>
                  <a:srgbClr val="E0A00B"/>
                </a:solidFill>
                <a:latin typeface="Segoe UI Semilight"/>
                <a:cs typeface="Segoe UI Semilight"/>
              </a:rPr>
              <a:t>communication</a:t>
            </a:r>
          </a:p>
        </p:txBody>
      </p:sp>
    </p:spTree>
    <p:extLst>
      <p:ext uri="{BB962C8B-B14F-4D97-AF65-F5344CB8AC3E}">
        <p14:creationId xmlns:p14="http://schemas.microsoft.com/office/powerpoint/2010/main" val="1431357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rganigramme : Délai 10">
            <a:extLst>
              <a:ext uri="{FF2B5EF4-FFF2-40B4-BE49-F238E27FC236}">
                <a16:creationId xmlns:a16="http://schemas.microsoft.com/office/drawing/2014/main" id="{90FA598D-848B-483A-8951-E4FCFEC947A0}"/>
              </a:ext>
            </a:extLst>
          </p:cNvPr>
          <p:cNvSpPr/>
          <p:nvPr/>
        </p:nvSpPr>
        <p:spPr>
          <a:xfrm rot="7627552" flipV="1">
            <a:off x="7941906" y="-1871305"/>
            <a:ext cx="6818575" cy="5457233"/>
          </a:xfrm>
          <a:prstGeom prst="flowChartDelay">
            <a:avLst/>
          </a:prstGeom>
          <a:solidFill>
            <a:srgbClr val="FBE1D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Organigramme : Connecteur 8"/>
          <p:cNvSpPr/>
          <p:nvPr/>
        </p:nvSpPr>
        <p:spPr>
          <a:xfrm>
            <a:off x="1536441" y="1168829"/>
            <a:ext cx="5862181" cy="5486400"/>
          </a:xfrm>
          <a:prstGeom prst="flowChartConnector">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fr-FR" sz="4000">
              <a:solidFill>
                <a:srgbClr val="EEEDE9"/>
              </a:solidFill>
              <a:latin typeface="Segoe UI Semibold"/>
              <a:cs typeface="Segoe UI Semibold"/>
            </a:endParaRPr>
          </a:p>
        </p:txBody>
      </p:sp>
      <p:sp>
        <p:nvSpPr>
          <p:cNvPr id="4" name="Organigramme : Délai 3">
            <a:extLst>
              <a:ext uri="{FF2B5EF4-FFF2-40B4-BE49-F238E27FC236}">
                <a16:creationId xmlns:a16="http://schemas.microsoft.com/office/drawing/2014/main" id="{EDC99BA0-BD56-4D95-8390-B90F79B85290}"/>
              </a:ext>
            </a:extLst>
          </p:cNvPr>
          <p:cNvSpPr/>
          <p:nvPr/>
        </p:nvSpPr>
        <p:spPr>
          <a:xfrm rot="9111606" flipH="1" flipV="1">
            <a:off x="7357311" y="2077327"/>
            <a:ext cx="2406306" cy="427890"/>
          </a:xfrm>
          <a:prstGeom prst="flowChartDelay">
            <a:avLst/>
          </a:prstGeom>
          <a:solidFill>
            <a:srgbClr val="E0A00B"/>
          </a:solidFill>
          <a:ln>
            <a:noFill/>
          </a:ln>
          <a:effectLst>
            <a:outerShdw blurRad="4445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70B8"/>
              </a:solidFill>
            </a:endParaRPr>
          </a:p>
        </p:txBody>
      </p:sp>
      <p:sp>
        <p:nvSpPr>
          <p:cNvPr id="6" name="Organigramme : Délai 5">
            <a:extLst>
              <a:ext uri="{FF2B5EF4-FFF2-40B4-BE49-F238E27FC236}">
                <a16:creationId xmlns:a16="http://schemas.microsoft.com/office/drawing/2014/main" id="{AFBEC296-FEB5-42C9-A002-E6C1C62C8117}"/>
              </a:ext>
            </a:extLst>
          </p:cNvPr>
          <p:cNvSpPr/>
          <p:nvPr/>
        </p:nvSpPr>
        <p:spPr>
          <a:xfrm rot="20332051" flipH="1" flipV="1">
            <a:off x="83832" y="5749845"/>
            <a:ext cx="1626395" cy="278217"/>
          </a:xfrm>
          <a:prstGeom prst="flowChartDelay">
            <a:avLst/>
          </a:prstGeom>
          <a:solidFill>
            <a:srgbClr val="ADBCDB"/>
          </a:solidFill>
          <a:ln>
            <a:noFill/>
          </a:ln>
          <a:effectLst>
            <a:outerShdw blurRad="4445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70B8"/>
              </a:solidFill>
            </a:endParaRPr>
          </a:p>
        </p:txBody>
      </p:sp>
      <p:sp>
        <p:nvSpPr>
          <p:cNvPr id="7" name="Organigramme : Délai 6">
            <a:extLst>
              <a:ext uri="{FF2B5EF4-FFF2-40B4-BE49-F238E27FC236}">
                <a16:creationId xmlns:a16="http://schemas.microsoft.com/office/drawing/2014/main" id="{C5D5C7E3-E95C-4DC4-AD91-9A456F60BC80}"/>
              </a:ext>
            </a:extLst>
          </p:cNvPr>
          <p:cNvSpPr/>
          <p:nvPr/>
        </p:nvSpPr>
        <p:spPr>
          <a:xfrm rot="6644407" flipH="1" flipV="1">
            <a:off x="5543497" y="530854"/>
            <a:ext cx="1151178" cy="233264"/>
          </a:xfrm>
          <a:prstGeom prst="flowChartDelay">
            <a:avLst/>
          </a:prstGeom>
          <a:solidFill>
            <a:srgbClr val="FBE5D6"/>
          </a:solidFill>
          <a:ln>
            <a:noFill/>
          </a:ln>
          <a:effectLst>
            <a:outerShdw blurRad="4445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70B8"/>
              </a:solidFill>
            </a:endParaRPr>
          </a:p>
        </p:txBody>
      </p:sp>
      <p:sp>
        <p:nvSpPr>
          <p:cNvPr id="8" name="Organigramme : Délai 7">
            <a:extLst>
              <a:ext uri="{FF2B5EF4-FFF2-40B4-BE49-F238E27FC236}">
                <a16:creationId xmlns:a16="http://schemas.microsoft.com/office/drawing/2014/main" id="{60614B7D-A558-40B6-B119-6BE7FA97D8CE}"/>
              </a:ext>
            </a:extLst>
          </p:cNvPr>
          <p:cNvSpPr/>
          <p:nvPr/>
        </p:nvSpPr>
        <p:spPr>
          <a:xfrm rot="2615953" flipH="1" flipV="1">
            <a:off x="191285" y="1259367"/>
            <a:ext cx="2190636" cy="302879"/>
          </a:xfrm>
          <a:prstGeom prst="flowChartDelay">
            <a:avLst/>
          </a:prstGeom>
          <a:solidFill>
            <a:srgbClr val="800080"/>
          </a:solidFill>
          <a:ln>
            <a:noFill/>
          </a:ln>
          <a:effectLst>
            <a:outerShdw blurRad="4445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70B8"/>
              </a:solidFill>
            </a:endParaRPr>
          </a:p>
        </p:txBody>
      </p:sp>
      <p:sp>
        <p:nvSpPr>
          <p:cNvPr id="10" name="ZoneTexte 9">
            <a:extLst>
              <a:ext uri="{FF2B5EF4-FFF2-40B4-BE49-F238E27FC236}">
                <a16:creationId xmlns:a16="http://schemas.microsoft.com/office/drawing/2014/main" id="{78D76B34-8C93-4B98-A9EC-0F05FB65EA23}"/>
              </a:ext>
            </a:extLst>
          </p:cNvPr>
          <p:cNvSpPr txBox="1"/>
          <p:nvPr/>
        </p:nvSpPr>
        <p:spPr>
          <a:xfrm>
            <a:off x="4556789" y="3870306"/>
            <a:ext cx="8007350" cy="1200329"/>
          </a:xfrm>
          <a:prstGeom prst="rect">
            <a:avLst/>
          </a:prstGeom>
          <a:noFill/>
        </p:spPr>
        <p:txBody>
          <a:bodyPr wrap="square">
            <a:spAutoFit/>
          </a:bodyPr>
          <a:lstStyle/>
          <a:p>
            <a:pPr algn="ctr"/>
            <a:r>
              <a:rPr lang="fr-FR" sz="7200" spc="300" dirty="0">
                <a:solidFill>
                  <a:srgbClr val="800080"/>
                </a:solidFill>
                <a:latin typeface="Segoe UI Light" panose="020B0502040204020203" pitchFamily="34" charset="0"/>
                <a:cs typeface="Segoe UI Light" panose="020B0502040204020203" pitchFamily="34" charset="0"/>
              </a:rPr>
              <a:t>Des</a:t>
            </a:r>
            <a:r>
              <a:rPr lang="fr-FR" sz="5400" dirty="0">
                <a:solidFill>
                  <a:srgbClr val="FBE5D6"/>
                </a:solidFill>
                <a:latin typeface="Segoe UI Semibold"/>
                <a:cs typeface="Segoe UI Semibold"/>
              </a:rPr>
              <a:t> </a:t>
            </a:r>
            <a:r>
              <a:rPr lang="fr-FR" sz="7200" spc="300" dirty="0">
                <a:solidFill>
                  <a:srgbClr val="800080"/>
                </a:solidFill>
                <a:latin typeface="Segoe UI Light" panose="020B0502040204020203" pitchFamily="34" charset="0"/>
                <a:cs typeface="Segoe UI Light" panose="020B0502040204020203" pitchFamily="34" charset="0"/>
              </a:rPr>
              <a:t>questions ?</a:t>
            </a:r>
          </a:p>
        </p:txBody>
      </p:sp>
      <p:sp>
        <p:nvSpPr>
          <p:cNvPr id="13" name="Organigramme : Délai 12">
            <a:extLst>
              <a:ext uri="{FF2B5EF4-FFF2-40B4-BE49-F238E27FC236}">
                <a16:creationId xmlns:a16="http://schemas.microsoft.com/office/drawing/2014/main" id="{EDC99BA0-BD56-4D95-8390-B90F79B85290}"/>
              </a:ext>
            </a:extLst>
          </p:cNvPr>
          <p:cNvSpPr/>
          <p:nvPr/>
        </p:nvSpPr>
        <p:spPr>
          <a:xfrm rot="12620046" flipH="1" flipV="1">
            <a:off x="7027960" y="5808165"/>
            <a:ext cx="2406306" cy="427890"/>
          </a:xfrm>
          <a:prstGeom prst="flowChartDelay">
            <a:avLst/>
          </a:prstGeom>
          <a:solidFill>
            <a:srgbClr val="ADBCDB"/>
          </a:solidFill>
          <a:ln>
            <a:noFill/>
          </a:ln>
          <a:effectLst>
            <a:outerShdw blurRad="4445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70B8"/>
              </a:solidFill>
            </a:endParaRPr>
          </a:p>
        </p:txBody>
      </p:sp>
      <p:sp>
        <p:nvSpPr>
          <p:cNvPr id="2" name="ZoneTexte 1"/>
          <p:cNvSpPr txBox="1"/>
          <p:nvPr/>
        </p:nvSpPr>
        <p:spPr>
          <a:xfrm>
            <a:off x="9623393" y="6265707"/>
            <a:ext cx="2480240" cy="430887"/>
          </a:xfrm>
          <a:prstGeom prst="rect">
            <a:avLst/>
          </a:prstGeom>
          <a:noFill/>
        </p:spPr>
        <p:txBody>
          <a:bodyPr wrap="square" rtlCol="0">
            <a:spAutoFit/>
          </a:bodyPr>
          <a:lstStyle/>
          <a:p>
            <a:r>
              <a:rPr lang="fr-FR" sz="1100" dirty="0">
                <a:latin typeface="Segoe UI" panose="020B0502040204020203" pitchFamily="34" charset="0"/>
                <a:cs typeface="Segoe UI" panose="020B0502040204020203" pitchFamily="34" charset="0"/>
              </a:rPr>
              <a:t>Crédits photos : adobe stock, </a:t>
            </a:r>
            <a:r>
              <a:rPr lang="fr-FR" sz="1100" dirty="0" err="1">
                <a:latin typeface="Segoe UI" panose="020B0502040204020203" pitchFamily="34" charset="0"/>
                <a:cs typeface="Segoe UI" panose="020B0502040204020203" pitchFamily="34" charset="0"/>
              </a:rPr>
              <a:t>pexels</a:t>
            </a:r>
            <a:r>
              <a:rPr lang="fr-FR" sz="1100" dirty="0">
                <a:latin typeface="Segoe UI" panose="020B0502040204020203" pitchFamily="34" charset="0"/>
                <a:cs typeface="Segoe UI" panose="020B0502040204020203" pitchFamily="34" charset="0"/>
              </a:rPr>
              <a:t>, </a:t>
            </a:r>
            <a:r>
              <a:rPr lang="fr-FR" sz="1100" dirty="0" err="1">
                <a:latin typeface="Segoe UI" panose="020B0502040204020203" pitchFamily="34" charset="0"/>
                <a:cs typeface="Segoe UI" panose="020B0502040204020203" pitchFamily="34" charset="0"/>
              </a:rPr>
              <a:t>Axelles</a:t>
            </a:r>
            <a:r>
              <a:rPr lang="fr-FR" sz="1100" dirty="0">
                <a:latin typeface="Segoe UI" panose="020B0502040204020203" pitchFamily="34" charset="0"/>
                <a:cs typeface="Segoe UI" panose="020B0502040204020203" pitchFamily="34" charset="0"/>
              </a:rPr>
              <a:t> Com, </a:t>
            </a:r>
            <a:r>
              <a:rPr lang="fr-FR" sz="1100" dirty="0" err="1">
                <a:latin typeface="Segoe UI" panose="020B0502040204020203" pitchFamily="34" charset="0"/>
                <a:cs typeface="Segoe UI" panose="020B0502040204020203" pitchFamily="34" charset="0"/>
              </a:rPr>
              <a:t>Your</a:t>
            </a:r>
            <a:r>
              <a:rPr lang="fr-FR" sz="1100" dirty="0">
                <a:latin typeface="Segoe UI" panose="020B0502040204020203" pitchFamily="34" charset="0"/>
                <a:cs typeface="Segoe UI" panose="020B0502040204020203" pitchFamily="34" charset="0"/>
              </a:rPr>
              <a:t>  Comics </a:t>
            </a:r>
          </a:p>
        </p:txBody>
      </p:sp>
    </p:spTree>
    <p:extLst>
      <p:ext uri="{BB962C8B-B14F-4D97-AF65-F5344CB8AC3E}">
        <p14:creationId xmlns:p14="http://schemas.microsoft.com/office/powerpoint/2010/main" val="233219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Organigramme : Délai 35">
            <a:extLst>
              <a:ext uri="{FF2B5EF4-FFF2-40B4-BE49-F238E27FC236}">
                <a16:creationId xmlns:a16="http://schemas.microsoft.com/office/drawing/2014/main" id="{726A5935-2C9E-447F-820E-418D515BA897}"/>
              </a:ext>
            </a:extLst>
          </p:cNvPr>
          <p:cNvSpPr/>
          <p:nvPr/>
        </p:nvSpPr>
        <p:spPr>
          <a:xfrm rot="8572448" flipH="1" flipV="1">
            <a:off x="-1056686" y="2004813"/>
            <a:ext cx="6818575" cy="5457233"/>
          </a:xfrm>
          <a:prstGeom prst="flowChartDelay">
            <a:avLst/>
          </a:prstGeom>
          <a:solidFill>
            <a:srgbClr val="FBE5D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Organigramme : Délai 6">
            <a:extLst>
              <a:ext uri="{FF2B5EF4-FFF2-40B4-BE49-F238E27FC236}">
                <a16:creationId xmlns:a16="http://schemas.microsoft.com/office/drawing/2014/main" id="{49789C9E-E6DD-4CB6-B566-FBE795469A15}"/>
              </a:ext>
            </a:extLst>
          </p:cNvPr>
          <p:cNvSpPr/>
          <p:nvPr/>
        </p:nvSpPr>
        <p:spPr>
          <a:xfrm rot="16200000" flipH="1" flipV="1">
            <a:off x="55702" y="49096"/>
            <a:ext cx="934296" cy="836108"/>
          </a:xfrm>
          <a:prstGeom prst="flowChartDelay">
            <a:avLst/>
          </a:prstGeom>
          <a:solidFill>
            <a:srgbClr val="FBE5D6"/>
          </a:solidFill>
          <a:ln>
            <a:noFill/>
          </a:ln>
          <a:effectLst>
            <a:outerShdw blurRad="4445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p:cNvSpPr txBox="1"/>
          <p:nvPr/>
        </p:nvSpPr>
        <p:spPr>
          <a:xfrm>
            <a:off x="940905" y="26503"/>
            <a:ext cx="1775791" cy="923330"/>
          </a:xfrm>
          <a:prstGeom prst="rect">
            <a:avLst/>
          </a:prstGeom>
          <a:noFill/>
        </p:spPr>
        <p:txBody>
          <a:bodyPr wrap="square" lIns="91440" tIns="45720" rIns="91440" bIns="45720" rtlCol="0" anchor="t">
            <a:spAutoFit/>
          </a:bodyPr>
          <a:lstStyle/>
          <a:p>
            <a:r>
              <a:rPr lang="fr-FR">
                <a:solidFill>
                  <a:srgbClr val="ADBCDB"/>
                </a:solidFill>
                <a:latin typeface="Segoe UI Semilight"/>
                <a:cs typeface="Segoe UI Semilight"/>
              </a:rPr>
              <a:t>Le secteur du bâtiment </a:t>
            </a:r>
          </a:p>
          <a:p>
            <a:endParaRPr lang="fr-FR">
              <a:solidFill>
                <a:srgbClr val="ADBCDB"/>
              </a:solidFill>
            </a:endParaRPr>
          </a:p>
        </p:txBody>
      </p:sp>
      <p:sp>
        <p:nvSpPr>
          <p:cNvPr id="9" name="ZoneTexte 8"/>
          <p:cNvSpPr txBox="1"/>
          <p:nvPr/>
        </p:nvSpPr>
        <p:spPr>
          <a:xfrm>
            <a:off x="632737" y="2334842"/>
            <a:ext cx="5261113" cy="1015663"/>
          </a:xfrm>
          <a:prstGeom prst="rect">
            <a:avLst/>
          </a:prstGeom>
          <a:noFill/>
        </p:spPr>
        <p:txBody>
          <a:bodyPr wrap="square" rtlCol="0">
            <a:spAutoFit/>
          </a:bodyPr>
          <a:lstStyle/>
          <a:p>
            <a:r>
              <a:rPr lang="fr-FR" sz="6000" dirty="0">
                <a:solidFill>
                  <a:schemeClr val="bg2">
                    <a:lumMod val="25000"/>
                  </a:schemeClr>
                </a:solidFill>
                <a:latin typeface="Segoe UI Emoji" panose="020B0502040204020203" pitchFamily="34" charset="0"/>
                <a:ea typeface="Segoe UI Emoji" panose="020B0502040204020203" pitchFamily="34" charset="0"/>
              </a:rPr>
              <a:t>Les entreprises </a:t>
            </a:r>
          </a:p>
        </p:txBody>
      </p:sp>
      <p:grpSp>
        <p:nvGrpSpPr>
          <p:cNvPr id="35" name="Groupe 34">
            <a:extLst>
              <a:ext uri="{FF2B5EF4-FFF2-40B4-BE49-F238E27FC236}">
                <a16:creationId xmlns:a16="http://schemas.microsoft.com/office/drawing/2014/main" id="{9701B6A5-0316-4DF9-AC6F-E3C328326B9E}"/>
              </a:ext>
            </a:extLst>
          </p:cNvPr>
          <p:cNvGrpSpPr/>
          <p:nvPr/>
        </p:nvGrpSpPr>
        <p:grpSpPr>
          <a:xfrm>
            <a:off x="6118871" y="1205958"/>
            <a:ext cx="4354062" cy="5054300"/>
            <a:chOff x="5083163" y="778862"/>
            <a:chExt cx="4354062" cy="5054300"/>
          </a:xfrm>
        </p:grpSpPr>
        <p:grpSp>
          <p:nvGrpSpPr>
            <p:cNvPr id="3" name="Groupe 2">
              <a:extLst>
                <a:ext uri="{FF2B5EF4-FFF2-40B4-BE49-F238E27FC236}">
                  <a16:creationId xmlns:a16="http://schemas.microsoft.com/office/drawing/2014/main" id="{0572F663-993D-4EB4-8F47-C1227B6D86D5}"/>
                </a:ext>
              </a:extLst>
            </p:cNvPr>
            <p:cNvGrpSpPr/>
            <p:nvPr/>
          </p:nvGrpSpPr>
          <p:grpSpPr>
            <a:xfrm>
              <a:off x="5374063" y="887385"/>
              <a:ext cx="844492" cy="4860021"/>
              <a:chOff x="5374063" y="887385"/>
              <a:chExt cx="844492" cy="4860021"/>
            </a:xfrm>
          </p:grpSpPr>
          <p:sp>
            <p:nvSpPr>
              <p:cNvPr id="2" name="Rectangle 1">
                <a:extLst>
                  <a:ext uri="{FF2B5EF4-FFF2-40B4-BE49-F238E27FC236}">
                    <a16:creationId xmlns:a16="http://schemas.microsoft.com/office/drawing/2014/main" id="{CD492253-9378-44AD-B2ED-764245910C0A}"/>
                  </a:ext>
                </a:extLst>
              </p:cNvPr>
              <p:cNvSpPr/>
              <p:nvPr/>
            </p:nvSpPr>
            <p:spPr>
              <a:xfrm>
                <a:off x="5374063" y="887385"/>
                <a:ext cx="539692" cy="4555222"/>
              </a:xfrm>
              <a:prstGeom prst="rect">
                <a:avLst/>
              </a:prstGeom>
              <a:solidFill>
                <a:srgbClr val="800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DDE3ECB5-0B8B-4EC0-8495-7E7A3F25A362}"/>
                  </a:ext>
                </a:extLst>
              </p:cNvPr>
              <p:cNvSpPr/>
              <p:nvPr/>
            </p:nvSpPr>
            <p:spPr>
              <a:xfrm>
                <a:off x="5526463" y="1039785"/>
                <a:ext cx="539692" cy="4555222"/>
              </a:xfrm>
              <a:prstGeom prst="rect">
                <a:avLst/>
              </a:prstGeom>
              <a:solidFill>
                <a:srgbClr val="ADBC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46951DC6-8594-4EFD-BF55-25CEFF43AE22}"/>
                  </a:ext>
                </a:extLst>
              </p:cNvPr>
              <p:cNvSpPr/>
              <p:nvPr/>
            </p:nvSpPr>
            <p:spPr>
              <a:xfrm>
                <a:off x="5678863" y="1415393"/>
                <a:ext cx="539692" cy="4332013"/>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11" name="Groupe 10">
              <a:extLst>
                <a:ext uri="{FF2B5EF4-FFF2-40B4-BE49-F238E27FC236}">
                  <a16:creationId xmlns:a16="http://schemas.microsoft.com/office/drawing/2014/main" id="{6DB9E786-B4CC-4DB1-9349-092B2852E271}"/>
                </a:ext>
              </a:extLst>
            </p:cNvPr>
            <p:cNvGrpSpPr/>
            <p:nvPr/>
          </p:nvGrpSpPr>
          <p:grpSpPr>
            <a:xfrm>
              <a:off x="6481503" y="1628775"/>
              <a:ext cx="844492" cy="4165545"/>
              <a:chOff x="5374063" y="887385"/>
              <a:chExt cx="844492" cy="4860021"/>
            </a:xfrm>
          </p:grpSpPr>
          <p:sp>
            <p:nvSpPr>
              <p:cNvPr id="12" name="Rectangle 11">
                <a:extLst>
                  <a:ext uri="{FF2B5EF4-FFF2-40B4-BE49-F238E27FC236}">
                    <a16:creationId xmlns:a16="http://schemas.microsoft.com/office/drawing/2014/main" id="{99B08F91-DA03-4277-8F46-AB7ED8E1B289}"/>
                  </a:ext>
                </a:extLst>
              </p:cNvPr>
              <p:cNvSpPr/>
              <p:nvPr/>
            </p:nvSpPr>
            <p:spPr>
              <a:xfrm>
                <a:off x="5374063" y="887385"/>
                <a:ext cx="539692" cy="4555222"/>
              </a:xfrm>
              <a:prstGeom prst="rect">
                <a:avLst/>
              </a:prstGeom>
              <a:solidFill>
                <a:srgbClr val="800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4A4993EA-84F4-4B03-A69A-27F5AF89AB52}"/>
                  </a:ext>
                </a:extLst>
              </p:cNvPr>
              <p:cNvSpPr/>
              <p:nvPr/>
            </p:nvSpPr>
            <p:spPr>
              <a:xfrm>
                <a:off x="5526463" y="1420808"/>
                <a:ext cx="539692" cy="4174199"/>
              </a:xfrm>
              <a:prstGeom prst="rect">
                <a:avLst/>
              </a:prstGeom>
              <a:solidFill>
                <a:srgbClr val="ADBC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FB5BE9E6-71E4-4CAB-B9CF-F881DD332741}"/>
                  </a:ext>
                </a:extLst>
              </p:cNvPr>
              <p:cNvSpPr/>
              <p:nvPr/>
            </p:nvSpPr>
            <p:spPr>
              <a:xfrm>
                <a:off x="5678863" y="4943631"/>
                <a:ext cx="539692" cy="803775"/>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5" name="Groupe 14">
              <a:extLst>
                <a:ext uri="{FF2B5EF4-FFF2-40B4-BE49-F238E27FC236}">
                  <a16:creationId xmlns:a16="http://schemas.microsoft.com/office/drawing/2014/main" id="{8C47CDE3-8CB3-41D0-A13A-38B3BA3BFA2D}"/>
                </a:ext>
              </a:extLst>
            </p:cNvPr>
            <p:cNvGrpSpPr/>
            <p:nvPr/>
          </p:nvGrpSpPr>
          <p:grpSpPr>
            <a:xfrm>
              <a:off x="7630795" y="3604960"/>
              <a:ext cx="809538" cy="2189359"/>
              <a:chOff x="5409017" y="876227"/>
              <a:chExt cx="809538" cy="4871179"/>
            </a:xfrm>
          </p:grpSpPr>
          <p:sp>
            <p:nvSpPr>
              <p:cNvPr id="16" name="Rectangle 15">
                <a:extLst>
                  <a:ext uri="{FF2B5EF4-FFF2-40B4-BE49-F238E27FC236}">
                    <a16:creationId xmlns:a16="http://schemas.microsoft.com/office/drawing/2014/main" id="{C7AB72B3-AD0A-467F-9ACF-67BC507872FC}"/>
                  </a:ext>
                </a:extLst>
              </p:cNvPr>
              <p:cNvSpPr/>
              <p:nvPr/>
            </p:nvSpPr>
            <p:spPr>
              <a:xfrm>
                <a:off x="5409017" y="876227"/>
                <a:ext cx="539692" cy="4555223"/>
              </a:xfrm>
              <a:prstGeom prst="rect">
                <a:avLst/>
              </a:prstGeom>
              <a:solidFill>
                <a:srgbClr val="800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109E5BEF-89FB-4140-BC8B-B99218639C38}"/>
                  </a:ext>
                </a:extLst>
              </p:cNvPr>
              <p:cNvSpPr/>
              <p:nvPr/>
            </p:nvSpPr>
            <p:spPr>
              <a:xfrm>
                <a:off x="5526463" y="2137740"/>
                <a:ext cx="539692" cy="3457265"/>
              </a:xfrm>
              <a:prstGeom prst="rect">
                <a:avLst/>
              </a:prstGeom>
              <a:solidFill>
                <a:srgbClr val="ADBC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B6C97D35-10C4-4F17-8A24-C27111B1E50C}"/>
                  </a:ext>
                </a:extLst>
              </p:cNvPr>
              <p:cNvSpPr/>
              <p:nvPr/>
            </p:nvSpPr>
            <p:spPr>
              <a:xfrm>
                <a:off x="5678863" y="5166155"/>
                <a:ext cx="539692" cy="581251"/>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9" name="Groupe 18">
              <a:extLst>
                <a:ext uri="{FF2B5EF4-FFF2-40B4-BE49-F238E27FC236}">
                  <a16:creationId xmlns:a16="http://schemas.microsoft.com/office/drawing/2014/main" id="{E568CB3B-701A-48CD-802C-61F1231EDE95}"/>
                </a:ext>
              </a:extLst>
            </p:cNvPr>
            <p:cNvGrpSpPr/>
            <p:nvPr/>
          </p:nvGrpSpPr>
          <p:grpSpPr>
            <a:xfrm>
              <a:off x="8592733" y="3362325"/>
              <a:ext cx="844492" cy="2431994"/>
              <a:chOff x="5374063" y="887385"/>
              <a:chExt cx="844492" cy="4860021"/>
            </a:xfrm>
          </p:grpSpPr>
          <p:sp>
            <p:nvSpPr>
              <p:cNvPr id="20" name="Rectangle 19">
                <a:extLst>
                  <a:ext uri="{FF2B5EF4-FFF2-40B4-BE49-F238E27FC236}">
                    <a16:creationId xmlns:a16="http://schemas.microsoft.com/office/drawing/2014/main" id="{B871240F-C8BB-4BBB-AF24-9C181BDA9C35}"/>
                  </a:ext>
                </a:extLst>
              </p:cNvPr>
              <p:cNvSpPr/>
              <p:nvPr/>
            </p:nvSpPr>
            <p:spPr>
              <a:xfrm>
                <a:off x="5374063" y="887385"/>
                <a:ext cx="539692" cy="4555222"/>
              </a:xfrm>
              <a:prstGeom prst="rect">
                <a:avLst/>
              </a:prstGeom>
              <a:solidFill>
                <a:srgbClr val="800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21660801-FA79-4762-B153-7EA514890092}"/>
                  </a:ext>
                </a:extLst>
              </p:cNvPr>
              <p:cNvSpPr/>
              <p:nvPr/>
            </p:nvSpPr>
            <p:spPr>
              <a:xfrm>
                <a:off x="5526463" y="2137740"/>
                <a:ext cx="539692" cy="3457265"/>
              </a:xfrm>
              <a:prstGeom prst="rect">
                <a:avLst/>
              </a:prstGeom>
              <a:solidFill>
                <a:srgbClr val="ADBC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E1E78245-909B-43FE-BE18-4A368213CF60}"/>
                  </a:ext>
                </a:extLst>
              </p:cNvPr>
              <p:cNvSpPr/>
              <p:nvPr/>
            </p:nvSpPr>
            <p:spPr>
              <a:xfrm>
                <a:off x="5678863" y="5349107"/>
                <a:ext cx="539692" cy="398299"/>
              </a:xfrm>
              <a:prstGeom prst="rect">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3" name="ZoneTexte 22">
              <a:extLst>
                <a:ext uri="{FF2B5EF4-FFF2-40B4-BE49-F238E27FC236}">
                  <a16:creationId xmlns:a16="http://schemas.microsoft.com/office/drawing/2014/main" id="{65B78624-69E1-4306-B150-B37640729CCE}"/>
                </a:ext>
              </a:extLst>
            </p:cNvPr>
            <p:cNvSpPr txBox="1"/>
            <p:nvPr/>
          </p:nvSpPr>
          <p:spPr>
            <a:xfrm rot="16200000">
              <a:off x="4775867" y="1086158"/>
              <a:ext cx="891591" cy="276999"/>
            </a:xfrm>
            <a:prstGeom prst="rect">
              <a:avLst/>
            </a:prstGeom>
            <a:noFill/>
          </p:spPr>
          <p:txBody>
            <a:bodyPr wrap="none" rtlCol="0">
              <a:spAutoFit/>
            </a:bodyPr>
            <a:lstStyle/>
            <a:p>
              <a:r>
                <a:rPr lang="fr-FR" sz="1200" dirty="0">
                  <a:latin typeface="Segoe UI" panose="020B0502040204020203" pitchFamily="34" charset="0"/>
                  <a:cs typeface="Segoe UI" panose="020B0502040204020203" pitchFamily="34" charset="0"/>
                </a:rPr>
                <a:t>101 mds €</a:t>
              </a:r>
            </a:p>
          </p:txBody>
        </p:sp>
        <p:sp>
          <p:nvSpPr>
            <p:cNvPr id="24" name="ZoneTexte 23">
              <a:extLst>
                <a:ext uri="{FF2B5EF4-FFF2-40B4-BE49-F238E27FC236}">
                  <a16:creationId xmlns:a16="http://schemas.microsoft.com/office/drawing/2014/main" id="{A7DFDF9A-612F-43B5-9C01-BBB5F15E5356}"/>
                </a:ext>
              </a:extLst>
            </p:cNvPr>
            <p:cNvSpPr txBox="1"/>
            <p:nvPr/>
          </p:nvSpPr>
          <p:spPr>
            <a:xfrm rot="16200000">
              <a:off x="5963260" y="1856139"/>
              <a:ext cx="808235" cy="276999"/>
            </a:xfrm>
            <a:prstGeom prst="rect">
              <a:avLst/>
            </a:prstGeom>
            <a:noFill/>
          </p:spPr>
          <p:txBody>
            <a:bodyPr wrap="none" rtlCol="0">
              <a:spAutoFit/>
            </a:bodyPr>
            <a:lstStyle/>
            <a:p>
              <a:r>
                <a:rPr lang="fr-FR" sz="1200" dirty="0">
                  <a:latin typeface="Segoe UI" panose="020B0502040204020203" pitchFamily="34" charset="0"/>
                  <a:cs typeface="Segoe UI" panose="020B0502040204020203" pitchFamily="34" charset="0"/>
                </a:rPr>
                <a:t>64 mds €</a:t>
              </a:r>
            </a:p>
          </p:txBody>
        </p:sp>
        <p:sp>
          <p:nvSpPr>
            <p:cNvPr id="25" name="ZoneTexte 24">
              <a:extLst>
                <a:ext uri="{FF2B5EF4-FFF2-40B4-BE49-F238E27FC236}">
                  <a16:creationId xmlns:a16="http://schemas.microsoft.com/office/drawing/2014/main" id="{9404BEDA-1BA6-4089-95CE-52E1F1074529}"/>
                </a:ext>
              </a:extLst>
            </p:cNvPr>
            <p:cNvSpPr txBox="1"/>
            <p:nvPr/>
          </p:nvSpPr>
          <p:spPr>
            <a:xfrm rot="16200000">
              <a:off x="7056801" y="3845968"/>
              <a:ext cx="808235" cy="276999"/>
            </a:xfrm>
            <a:prstGeom prst="rect">
              <a:avLst/>
            </a:prstGeom>
            <a:noFill/>
          </p:spPr>
          <p:txBody>
            <a:bodyPr wrap="none" rtlCol="0">
              <a:spAutoFit/>
            </a:bodyPr>
            <a:lstStyle/>
            <a:p>
              <a:r>
                <a:rPr lang="fr-FR" sz="1200" dirty="0">
                  <a:latin typeface="Segoe UI" panose="020B0502040204020203" pitchFamily="34" charset="0"/>
                  <a:cs typeface="Segoe UI" panose="020B0502040204020203" pitchFamily="34" charset="0"/>
                </a:rPr>
                <a:t>25 mds €</a:t>
              </a:r>
            </a:p>
          </p:txBody>
        </p:sp>
        <p:sp>
          <p:nvSpPr>
            <p:cNvPr id="26" name="ZoneTexte 25">
              <a:extLst>
                <a:ext uri="{FF2B5EF4-FFF2-40B4-BE49-F238E27FC236}">
                  <a16:creationId xmlns:a16="http://schemas.microsoft.com/office/drawing/2014/main" id="{9C74C712-8267-4E1B-9B35-4DDA32F5E1BA}"/>
                </a:ext>
              </a:extLst>
            </p:cNvPr>
            <p:cNvSpPr txBox="1"/>
            <p:nvPr/>
          </p:nvSpPr>
          <p:spPr>
            <a:xfrm rot="16200000">
              <a:off x="8066916" y="3564473"/>
              <a:ext cx="808235" cy="276999"/>
            </a:xfrm>
            <a:prstGeom prst="rect">
              <a:avLst/>
            </a:prstGeom>
            <a:noFill/>
          </p:spPr>
          <p:txBody>
            <a:bodyPr wrap="none" rtlCol="0">
              <a:spAutoFit/>
            </a:bodyPr>
            <a:lstStyle/>
            <a:p>
              <a:r>
                <a:rPr lang="fr-FR" sz="1200" dirty="0">
                  <a:latin typeface="Segoe UI" panose="020B0502040204020203" pitchFamily="34" charset="0"/>
                  <a:cs typeface="Segoe UI" panose="020B0502040204020203" pitchFamily="34" charset="0"/>
                </a:rPr>
                <a:t>25 mds €</a:t>
              </a:r>
            </a:p>
          </p:txBody>
        </p:sp>
        <p:sp>
          <p:nvSpPr>
            <p:cNvPr id="27" name="ZoneTexte 26">
              <a:extLst>
                <a:ext uri="{FF2B5EF4-FFF2-40B4-BE49-F238E27FC236}">
                  <a16:creationId xmlns:a16="http://schemas.microsoft.com/office/drawing/2014/main" id="{EECD8B0F-6B80-4A92-9797-2DDB43E5003D}"/>
                </a:ext>
              </a:extLst>
            </p:cNvPr>
            <p:cNvSpPr txBox="1"/>
            <p:nvPr/>
          </p:nvSpPr>
          <p:spPr>
            <a:xfrm>
              <a:off x="5672832" y="5442607"/>
              <a:ext cx="434734" cy="276999"/>
            </a:xfrm>
            <a:prstGeom prst="rect">
              <a:avLst/>
            </a:prstGeom>
            <a:noFill/>
          </p:spPr>
          <p:txBody>
            <a:bodyPr wrap="none" rtlCol="0">
              <a:spAutoFit/>
            </a:bodyPr>
            <a:lstStyle/>
            <a:p>
              <a:r>
                <a:rPr lang="fr-FR" sz="1200" dirty="0">
                  <a:latin typeface="Segoe UI" panose="020B0502040204020203" pitchFamily="34" charset="0"/>
                  <a:cs typeface="Segoe UI" panose="020B0502040204020203" pitchFamily="34" charset="0"/>
                </a:rPr>
                <a:t>365</a:t>
              </a:r>
            </a:p>
          </p:txBody>
        </p:sp>
        <p:sp>
          <p:nvSpPr>
            <p:cNvPr id="28" name="ZoneTexte 27">
              <a:extLst>
                <a:ext uri="{FF2B5EF4-FFF2-40B4-BE49-F238E27FC236}">
                  <a16:creationId xmlns:a16="http://schemas.microsoft.com/office/drawing/2014/main" id="{8B5A0043-9B11-4567-9EA2-BF5F5ADCC1CD}"/>
                </a:ext>
              </a:extLst>
            </p:cNvPr>
            <p:cNvSpPr txBox="1"/>
            <p:nvPr/>
          </p:nvSpPr>
          <p:spPr>
            <a:xfrm>
              <a:off x="6846200" y="5516370"/>
              <a:ext cx="468398" cy="276999"/>
            </a:xfrm>
            <a:prstGeom prst="rect">
              <a:avLst/>
            </a:prstGeom>
            <a:noFill/>
          </p:spPr>
          <p:txBody>
            <a:bodyPr wrap="none" rtlCol="0">
              <a:spAutoFit/>
            </a:bodyPr>
            <a:lstStyle/>
            <a:p>
              <a:r>
                <a:rPr lang="fr-FR" sz="1200" dirty="0">
                  <a:latin typeface="Segoe UI" panose="020B0502040204020203" pitchFamily="34" charset="0"/>
                  <a:cs typeface="Segoe UI" panose="020B0502040204020203" pitchFamily="34" charset="0"/>
                </a:rPr>
                <a:t>14,1</a:t>
              </a:r>
            </a:p>
          </p:txBody>
        </p:sp>
        <p:sp>
          <p:nvSpPr>
            <p:cNvPr id="29" name="ZoneTexte 28">
              <a:extLst>
                <a:ext uri="{FF2B5EF4-FFF2-40B4-BE49-F238E27FC236}">
                  <a16:creationId xmlns:a16="http://schemas.microsoft.com/office/drawing/2014/main" id="{C2688530-340C-4DFA-8F94-347AFAC1DABB}"/>
                </a:ext>
              </a:extLst>
            </p:cNvPr>
            <p:cNvSpPr txBox="1"/>
            <p:nvPr/>
          </p:nvSpPr>
          <p:spPr>
            <a:xfrm>
              <a:off x="7947370" y="5548453"/>
              <a:ext cx="385042" cy="276999"/>
            </a:xfrm>
            <a:prstGeom prst="rect">
              <a:avLst/>
            </a:prstGeom>
            <a:noFill/>
          </p:spPr>
          <p:txBody>
            <a:bodyPr wrap="none" rtlCol="0">
              <a:spAutoFit/>
            </a:bodyPr>
            <a:lstStyle/>
            <a:p>
              <a:r>
                <a:rPr lang="fr-FR" sz="1200" dirty="0">
                  <a:latin typeface="Segoe UI" panose="020B0502040204020203" pitchFamily="34" charset="0"/>
                  <a:cs typeface="Segoe UI" panose="020B0502040204020203" pitchFamily="34" charset="0"/>
                </a:rPr>
                <a:t>1,7</a:t>
              </a:r>
            </a:p>
          </p:txBody>
        </p:sp>
        <p:sp>
          <p:nvSpPr>
            <p:cNvPr id="30" name="ZoneTexte 29">
              <a:extLst>
                <a:ext uri="{FF2B5EF4-FFF2-40B4-BE49-F238E27FC236}">
                  <a16:creationId xmlns:a16="http://schemas.microsoft.com/office/drawing/2014/main" id="{AAD937AC-4780-4206-81D8-214205C66978}"/>
                </a:ext>
              </a:extLst>
            </p:cNvPr>
            <p:cNvSpPr txBox="1"/>
            <p:nvPr/>
          </p:nvSpPr>
          <p:spPr>
            <a:xfrm>
              <a:off x="8965184" y="5556163"/>
              <a:ext cx="385042" cy="276999"/>
            </a:xfrm>
            <a:prstGeom prst="rect">
              <a:avLst/>
            </a:prstGeom>
            <a:noFill/>
          </p:spPr>
          <p:txBody>
            <a:bodyPr wrap="none" rtlCol="0">
              <a:spAutoFit/>
            </a:bodyPr>
            <a:lstStyle/>
            <a:p>
              <a:r>
                <a:rPr lang="fr-FR" sz="1200">
                  <a:latin typeface="Segoe UI" panose="020B0502040204020203" pitchFamily="34" charset="0"/>
                  <a:cs typeface="Segoe UI" panose="020B0502040204020203" pitchFamily="34" charset="0"/>
                </a:rPr>
                <a:t>0,2</a:t>
              </a:r>
            </a:p>
          </p:txBody>
        </p:sp>
        <p:sp>
          <p:nvSpPr>
            <p:cNvPr id="31" name="ZoneTexte 30">
              <a:extLst>
                <a:ext uri="{FF2B5EF4-FFF2-40B4-BE49-F238E27FC236}">
                  <a16:creationId xmlns:a16="http://schemas.microsoft.com/office/drawing/2014/main" id="{2A19684E-AE38-48F7-86CF-ADC871207B98}"/>
                </a:ext>
              </a:extLst>
            </p:cNvPr>
            <p:cNvSpPr txBox="1"/>
            <p:nvPr/>
          </p:nvSpPr>
          <p:spPr>
            <a:xfrm>
              <a:off x="5578942" y="1030259"/>
              <a:ext cx="434734" cy="276999"/>
            </a:xfrm>
            <a:prstGeom prst="rect">
              <a:avLst/>
            </a:prstGeom>
            <a:noFill/>
          </p:spPr>
          <p:txBody>
            <a:bodyPr wrap="none" rtlCol="0">
              <a:spAutoFit/>
            </a:bodyPr>
            <a:lstStyle/>
            <a:p>
              <a:r>
                <a:rPr lang="fr-FR" sz="1200" dirty="0">
                  <a:latin typeface="Segoe UI" panose="020B0502040204020203" pitchFamily="34" charset="0"/>
                  <a:cs typeface="Segoe UI" panose="020B0502040204020203" pitchFamily="34" charset="0"/>
                </a:rPr>
                <a:t>602</a:t>
              </a:r>
            </a:p>
          </p:txBody>
        </p:sp>
        <p:sp>
          <p:nvSpPr>
            <p:cNvPr id="32" name="ZoneTexte 31">
              <a:extLst>
                <a:ext uri="{FF2B5EF4-FFF2-40B4-BE49-F238E27FC236}">
                  <a16:creationId xmlns:a16="http://schemas.microsoft.com/office/drawing/2014/main" id="{8CF9DDD4-9DB4-4F1A-8BC3-649144B07E9C}"/>
                </a:ext>
              </a:extLst>
            </p:cNvPr>
            <p:cNvSpPr txBox="1"/>
            <p:nvPr/>
          </p:nvSpPr>
          <p:spPr>
            <a:xfrm>
              <a:off x="6686382" y="2098160"/>
              <a:ext cx="434734" cy="276999"/>
            </a:xfrm>
            <a:prstGeom prst="rect">
              <a:avLst/>
            </a:prstGeom>
            <a:noFill/>
          </p:spPr>
          <p:txBody>
            <a:bodyPr wrap="none" rtlCol="0">
              <a:spAutoFit/>
            </a:bodyPr>
            <a:lstStyle/>
            <a:p>
              <a:r>
                <a:rPr lang="fr-FR" sz="1200" dirty="0">
                  <a:latin typeface="Segoe UI" panose="020B0502040204020203" pitchFamily="34" charset="0"/>
                  <a:cs typeface="Segoe UI" panose="020B0502040204020203" pitchFamily="34" charset="0"/>
                </a:rPr>
                <a:t>385</a:t>
              </a:r>
            </a:p>
          </p:txBody>
        </p:sp>
        <p:sp>
          <p:nvSpPr>
            <p:cNvPr id="33" name="ZoneTexte 32">
              <a:extLst>
                <a:ext uri="{FF2B5EF4-FFF2-40B4-BE49-F238E27FC236}">
                  <a16:creationId xmlns:a16="http://schemas.microsoft.com/office/drawing/2014/main" id="{883C1A47-9EC9-44AF-B380-DB41FA43E62D}"/>
                </a:ext>
              </a:extLst>
            </p:cNvPr>
            <p:cNvSpPr txBox="1"/>
            <p:nvPr/>
          </p:nvSpPr>
          <p:spPr>
            <a:xfrm>
              <a:off x="7799300" y="4167834"/>
              <a:ext cx="434734" cy="276999"/>
            </a:xfrm>
            <a:prstGeom prst="rect">
              <a:avLst/>
            </a:prstGeom>
            <a:noFill/>
          </p:spPr>
          <p:txBody>
            <a:bodyPr wrap="none" rtlCol="0">
              <a:spAutoFit/>
            </a:bodyPr>
            <a:lstStyle/>
            <a:p>
              <a:r>
                <a:rPr lang="fr-FR" sz="1200" dirty="0">
                  <a:latin typeface="Segoe UI" panose="020B0502040204020203" pitchFamily="34" charset="0"/>
                  <a:cs typeface="Segoe UI" panose="020B0502040204020203" pitchFamily="34" charset="0"/>
                </a:rPr>
                <a:t>151</a:t>
              </a:r>
            </a:p>
          </p:txBody>
        </p:sp>
        <p:sp>
          <p:nvSpPr>
            <p:cNvPr id="34" name="ZoneTexte 33">
              <a:extLst>
                <a:ext uri="{FF2B5EF4-FFF2-40B4-BE49-F238E27FC236}">
                  <a16:creationId xmlns:a16="http://schemas.microsoft.com/office/drawing/2014/main" id="{8A95B98D-F0D5-4C58-9860-AA3635CFCBD8}"/>
                </a:ext>
              </a:extLst>
            </p:cNvPr>
            <p:cNvSpPr txBox="1"/>
            <p:nvPr/>
          </p:nvSpPr>
          <p:spPr>
            <a:xfrm>
              <a:off x="8778284" y="4000627"/>
              <a:ext cx="434734" cy="276999"/>
            </a:xfrm>
            <a:prstGeom prst="rect">
              <a:avLst/>
            </a:prstGeom>
            <a:noFill/>
          </p:spPr>
          <p:txBody>
            <a:bodyPr wrap="none" rtlCol="0">
              <a:spAutoFit/>
            </a:bodyPr>
            <a:lstStyle/>
            <a:p>
              <a:r>
                <a:rPr lang="fr-FR" sz="1200" dirty="0">
                  <a:latin typeface="Segoe UI" panose="020B0502040204020203" pitchFamily="34" charset="0"/>
                  <a:cs typeface="Segoe UI" panose="020B0502040204020203" pitchFamily="34" charset="0"/>
                </a:rPr>
                <a:t>148</a:t>
              </a:r>
            </a:p>
          </p:txBody>
        </p:sp>
      </p:grpSp>
      <p:sp>
        <p:nvSpPr>
          <p:cNvPr id="37" name="ZoneTexte 36">
            <a:extLst>
              <a:ext uri="{FF2B5EF4-FFF2-40B4-BE49-F238E27FC236}">
                <a16:creationId xmlns:a16="http://schemas.microsoft.com/office/drawing/2014/main" id="{72085CC7-4753-46AC-B1CA-BB71A4FDBAF1}"/>
              </a:ext>
            </a:extLst>
          </p:cNvPr>
          <p:cNvSpPr txBox="1"/>
          <p:nvPr/>
        </p:nvSpPr>
        <p:spPr>
          <a:xfrm>
            <a:off x="9141146" y="284068"/>
            <a:ext cx="3138861" cy="646331"/>
          </a:xfrm>
          <a:prstGeom prst="rect">
            <a:avLst/>
          </a:prstGeom>
          <a:noFill/>
        </p:spPr>
        <p:txBody>
          <a:bodyPr wrap="square" rtlCol="0">
            <a:spAutoFit/>
          </a:bodyPr>
          <a:lstStyle/>
          <a:p>
            <a:r>
              <a:rPr lang="fr-FR" dirty="0">
                <a:solidFill>
                  <a:srgbClr val="800080"/>
                </a:solidFill>
              </a:rPr>
              <a:t>215 milliards d’euros HT de travaux réalisés par :</a:t>
            </a:r>
          </a:p>
        </p:txBody>
      </p:sp>
      <p:sp>
        <p:nvSpPr>
          <p:cNvPr id="38" name="Ellipse 37">
            <a:extLst>
              <a:ext uri="{FF2B5EF4-FFF2-40B4-BE49-F238E27FC236}">
                <a16:creationId xmlns:a16="http://schemas.microsoft.com/office/drawing/2014/main" id="{84C59457-45AD-402E-A8AE-01D369A789A0}"/>
              </a:ext>
            </a:extLst>
          </p:cNvPr>
          <p:cNvSpPr/>
          <p:nvPr/>
        </p:nvSpPr>
        <p:spPr>
          <a:xfrm>
            <a:off x="8685602" y="385574"/>
            <a:ext cx="425822" cy="425822"/>
          </a:xfrm>
          <a:prstGeom prst="ellipse">
            <a:avLst/>
          </a:prstGeom>
          <a:solidFill>
            <a:srgbClr val="800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ZoneTexte 38">
            <a:extLst>
              <a:ext uri="{FF2B5EF4-FFF2-40B4-BE49-F238E27FC236}">
                <a16:creationId xmlns:a16="http://schemas.microsoft.com/office/drawing/2014/main" id="{7B3F5249-6E67-4810-BFB0-23DE90AB6126}"/>
              </a:ext>
            </a:extLst>
          </p:cNvPr>
          <p:cNvSpPr txBox="1"/>
          <p:nvPr/>
        </p:nvSpPr>
        <p:spPr>
          <a:xfrm>
            <a:off x="9151782" y="1070333"/>
            <a:ext cx="3138861" cy="369332"/>
          </a:xfrm>
          <a:prstGeom prst="rect">
            <a:avLst/>
          </a:prstGeom>
          <a:noFill/>
        </p:spPr>
        <p:txBody>
          <a:bodyPr wrap="square" rtlCol="0">
            <a:spAutoFit/>
          </a:bodyPr>
          <a:lstStyle/>
          <a:p>
            <a:r>
              <a:rPr lang="fr-FR" dirty="0">
                <a:solidFill>
                  <a:srgbClr val="ADBCDB"/>
                </a:solidFill>
              </a:rPr>
              <a:t>1 286 000 salariés</a:t>
            </a:r>
          </a:p>
        </p:txBody>
      </p:sp>
      <p:sp>
        <p:nvSpPr>
          <p:cNvPr id="40" name="Ellipse 39">
            <a:extLst>
              <a:ext uri="{FF2B5EF4-FFF2-40B4-BE49-F238E27FC236}">
                <a16:creationId xmlns:a16="http://schemas.microsoft.com/office/drawing/2014/main" id="{82A6725C-FAEB-4E34-B209-2A5CFA890EC0}"/>
              </a:ext>
            </a:extLst>
          </p:cNvPr>
          <p:cNvSpPr/>
          <p:nvPr/>
        </p:nvSpPr>
        <p:spPr>
          <a:xfrm>
            <a:off x="8685602" y="1032233"/>
            <a:ext cx="425822" cy="425822"/>
          </a:xfrm>
          <a:prstGeom prst="ellipse">
            <a:avLst/>
          </a:prstGeom>
          <a:solidFill>
            <a:srgbClr val="ADBC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ZoneTexte 40">
            <a:extLst>
              <a:ext uri="{FF2B5EF4-FFF2-40B4-BE49-F238E27FC236}">
                <a16:creationId xmlns:a16="http://schemas.microsoft.com/office/drawing/2014/main" id="{0A075B35-5C7B-40F1-B891-4C1E3336D293}"/>
              </a:ext>
            </a:extLst>
          </p:cNvPr>
          <p:cNvSpPr txBox="1"/>
          <p:nvPr/>
        </p:nvSpPr>
        <p:spPr>
          <a:xfrm>
            <a:off x="9141145" y="1579599"/>
            <a:ext cx="3138861" cy="646331"/>
          </a:xfrm>
          <a:prstGeom prst="rect">
            <a:avLst/>
          </a:prstGeom>
          <a:noFill/>
        </p:spPr>
        <p:txBody>
          <a:bodyPr wrap="square" rtlCol="0">
            <a:spAutoFit/>
          </a:bodyPr>
          <a:lstStyle/>
          <a:p>
            <a:r>
              <a:rPr lang="fr-FR" b="1" dirty="0">
                <a:solidFill>
                  <a:srgbClr val="FBE5D6"/>
                </a:solidFill>
                <a:effectLst>
                  <a:outerShdw dist="50800" dir="5400000" sx="1000" sy="1000" algn="ctr" rotWithShape="0">
                    <a:schemeClr val="bg2">
                      <a:lumMod val="75000"/>
                    </a:schemeClr>
                  </a:outerShdw>
                </a:effectLst>
              </a:rPr>
              <a:t>Travaillant dans 381 000 entreprises*</a:t>
            </a:r>
          </a:p>
        </p:txBody>
      </p:sp>
      <p:sp>
        <p:nvSpPr>
          <p:cNvPr id="42" name="Ellipse 41">
            <a:extLst>
              <a:ext uri="{FF2B5EF4-FFF2-40B4-BE49-F238E27FC236}">
                <a16:creationId xmlns:a16="http://schemas.microsoft.com/office/drawing/2014/main" id="{D8C13370-8D0C-430B-8849-0B6BD92CA463}"/>
              </a:ext>
            </a:extLst>
          </p:cNvPr>
          <p:cNvSpPr/>
          <p:nvPr/>
        </p:nvSpPr>
        <p:spPr>
          <a:xfrm>
            <a:off x="8685602" y="1680054"/>
            <a:ext cx="425822" cy="425822"/>
          </a:xfrm>
          <a:prstGeom prst="ellipse">
            <a:avLst/>
          </a:pr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6319670" y="6209263"/>
            <a:ext cx="1273741" cy="276999"/>
          </a:xfrm>
          <a:prstGeom prst="rect">
            <a:avLst/>
          </a:prstGeom>
          <a:noFill/>
        </p:spPr>
        <p:txBody>
          <a:bodyPr wrap="square" rtlCol="0">
            <a:spAutoFit/>
          </a:bodyPr>
          <a:lstStyle/>
          <a:p>
            <a:r>
              <a:rPr lang="fr-FR" sz="1200">
                <a:latin typeface="Segoe UI Light" panose="020B0502040204020203" pitchFamily="34" charset="0"/>
                <a:cs typeface="Segoe UI Light" panose="020B0502040204020203" pitchFamily="34" charset="0"/>
              </a:rPr>
              <a:t>0 à 10 salariés</a:t>
            </a:r>
          </a:p>
        </p:txBody>
      </p:sp>
      <p:sp>
        <p:nvSpPr>
          <p:cNvPr id="43" name="ZoneTexte 42"/>
          <p:cNvSpPr txBox="1"/>
          <p:nvPr/>
        </p:nvSpPr>
        <p:spPr>
          <a:xfrm>
            <a:off x="7377748" y="6214441"/>
            <a:ext cx="1273741" cy="276999"/>
          </a:xfrm>
          <a:prstGeom prst="rect">
            <a:avLst/>
          </a:prstGeom>
          <a:noFill/>
        </p:spPr>
        <p:txBody>
          <a:bodyPr wrap="square" rtlCol="0">
            <a:spAutoFit/>
          </a:bodyPr>
          <a:lstStyle/>
          <a:p>
            <a:r>
              <a:rPr lang="fr-FR" sz="1200" dirty="0">
                <a:latin typeface="Segoe UI Light" panose="020B0502040204020203" pitchFamily="34" charset="0"/>
                <a:cs typeface="Segoe UI Light" panose="020B0502040204020203" pitchFamily="34" charset="0"/>
              </a:rPr>
              <a:t>11 à 50 salariés</a:t>
            </a:r>
          </a:p>
        </p:txBody>
      </p:sp>
      <p:sp>
        <p:nvSpPr>
          <p:cNvPr id="44" name="Rectangle 43"/>
          <p:cNvSpPr/>
          <p:nvPr/>
        </p:nvSpPr>
        <p:spPr>
          <a:xfrm>
            <a:off x="8546018" y="6208071"/>
            <a:ext cx="1373648" cy="276999"/>
          </a:xfrm>
          <a:prstGeom prst="rect">
            <a:avLst/>
          </a:prstGeom>
        </p:spPr>
        <p:txBody>
          <a:bodyPr wrap="square">
            <a:spAutoFit/>
          </a:bodyPr>
          <a:lstStyle/>
          <a:p>
            <a:r>
              <a:rPr lang="fr-FR" sz="1200" dirty="0">
                <a:latin typeface="Segoe UI Light" panose="020B0502040204020203" pitchFamily="34" charset="0"/>
                <a:cs typeface="Segoe UI Light" panose="020B0502040204020203" pitchFamily="34" charset="0"/>
              </a:rPr>
              <a:t>51 à 249 salariés</a:t>
            </a:r>
          </a:p>
        </p:txBody>
      </p:sp>
      <p:sp>
        <p:nvSpPr>
          <p:cNvPr id="45" name="ZoneTexte 44"/>
          <p:cNvSpPr txBox="1"/>
          <p:nvPr/>
        </p:nvSpPr>
        <p:spPr>
          <a:xfrm>
            <a:off x="9645241" y="6212668"/>
            <a:ext cx="1462690" cy="276999"/>
          </a:xfrm>
          <a:prstGeom prst="rect">
            <a:avLst/>
          </a:prstGeom>
          <a:noFill/>
        </p:spPr>
        <p:txBody>
          <a:bodyPr wrap="square" rtlCol="0">
            <a:spAutoFit/>
          </a:bodyPr>
          <a:lstStyle/>
          <a:p>
            <a:pPr algn="just"/>
            <a:r>
              <a:rPr lang="fr-FR" sz="1200" dirty="0">
                <a:latin typeface="Segoe UI Light" panose="020B0502040204020203" pitchFamily="34" charset="0"/>
                <a:cs typeface="Segoe UI Light" panose="020B0502040204020203" pitchFamily="34" charset="0"/>
              </a:rPr>
              <a:t>Plus de 250 salariés</a:t>
            </a:r>
          </a:p>
        </p:txBody>
      </p:sp>
    </p:spTree>
    <p:extLst>
      <p:ext uri="{BB962C8B-B14F-4D97-AF65-F5344CB8AC3E}">
        <p14:creationId xmlns:p14="http://schemas.microsoft.com/office/powerpoint/2010/main" val="1705458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Organigramme : Délai 6">
            <a:extLst>
              <a:ext uri="{FF2B5EF4-FFF2-40B4-BE49-F238E27FC236}">
                <a16:creationId xmlns:a16="http://schemas.microsoft.com/office/drawing/2014/main" id="{49789C9E-E6DD-4CB6-B566-FBE795469A15}"/>
              </a:ext>
            </a:extLst>
          </p:cNvPr>
          <p:cNvSpPr/>
          <p:nvPr/>
        </p:nvSpPr>
        <p:spPr>
          <a:xfrm rot="16200000" flipH="1" flipV="1">
            <a:off x="10744325" y="49094"/>
            <a:ext cx="934296" cy="836108"/>
          </a:xfrm>
          <a:prstGeom prst="flowChartDelay">
            <a:avLst/>
          </a:prstGeom>
          <a:solidFill>
            <a:srgbClr val="FBE5D6"/>
          </a:solidFill>
          <a:ln>
            <a:noFill/>
          </a:ln>
          <a:effectLst>
            <a:outerShdw blurRad="4445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p:cNvSpPr txBox="1"/>
          <p:nvPr/>
        </p:nvSpPr>
        <p:spPr>
          <a:xfrm>
            <a:off x="9257518" y="102945"/>
            <a:ext cx="1789043" cy="646331"/>
          </a:xfrm>
          <a:prstGeom prst="rect">
            <a:avLst/>
          </a:prstGeom>
          <a:noFill/>
        </p:spPr>
        <p:txBody>
          <a:bodyPr wrap="square" lIns="91440" tIns="45720" rIns="91440" bIns="45720" rtlCol="0" anchor="t">
            <a:spAutoFit/>
          </a:bodyPr>
          <a:lstStyle/>
          <a:p>
            <a:r>
              <a:rPr lang="fr-FR">
                <a:solidFill>
                  <a:srgbClr val="ADBCDB"/>
                </a:solidFill>
                <a:latin typeface="Segoe UI Semilight"/>
                <a:cs typeface="Segoe UI Semilight"/>
              </a:rPr>
              <a:t>Le secteur du bâtiment</a:t>
            </a:r>
            <a:r>
              <a:rPr lang="fr-FR">
                <a:solidFill>
                  <a:srgbClr val="0070B8"/>
                </a:solidFill>
                <a:latin typeface="Segoe UI Semilight"/>
                <a:cs typeface="Segoe UI Semilight"/>
              </a:rPr>
              <a:t> </a:t>
            </a:r>
            <a:r>
              <a:rPr lang="fr-FR">
                <a:solidFill>
                  <a:srgbClr val="ADBCDB"/>
                </a:solidFill>
                <a:latin typeface="Franklin Gothic Medium Cond"/>
              </a:rPr>
              <a:t> </a:t>
            </a:r>
            <a:endParaRPr lang="fr-FR"/>
          </a:p>
        </p:txBody>
      </p:sp>
      <p:sp>
        <p:nvSpPr>
          <p:cNvPr id="32" name="ZoneTexte 31">
            <a:extLst>
              <a:ext uri="{FF2B5EF4-FFF2-40B4-BE49-F238E27FC236}">
                <a16:creationId xmlns:a16="http://schemas.microsoft.com/office/drawing/2014/main" id="{09B73453-6340-476F-9B1C-0C88E61D69EA}"/>
              </a:ext>
            </a:extLst>
          </p:cNvPr>
          <p:cNvSpPr txBox="1"/>
          <p:nvPr/>
        </p:nvSpPr>
        <p:spPr>
          <a:xfrm rot="16200000">
            <a:off x="10934743" y="3129869"/>
            <a:ext cx="1739410" cy="338554"/>
          </a:xfrm>
          <a:prstGeom prst="rect">
            <a:avLst/>
          </a:prstGeom>
          <a:noFill/>
        </p:spPr>
        <p:txBody>
          <a:bodyPr wrap="square" rtlCol="0">
            <a:spAutoFit/>
          </a:bodyPr>
          <a:lstStyle/>
          <a:p>
            <a:r>
              <a:rPr lang="fr-FR" sz="1600" spc="220">
                <a:solidFill>
                  <a:srgbClr val="ADBCDB"/>
                </a:solidFill>
                <a:latin typeface="Franklin Gothic Demi Cond" panose="020B0706030402020204" pitchFamily="34" charset="0"/>
              </a:rPr>
              <a:t>Chiffres 2019</a:t>
            </a:r>
          </a:p>
        </p:txBody>
      </p:sp>
      <p:grpSp>
        <p:nvGrpSpPr>
          <p:cNvPr id="51" name="Groupe 50">
            <a:extLst>
              <a:ext uri="{FF2B5EF4-FFF2-40B4-BE49-F238E27FC236}">
                <a16:creationId xmlns:a16="http://schemas.microsoft.com/office/drawing/2014/main" id="{BA671E16-39B7-46DF-8226-502A80DD2C23}"/>
              </a:ext>
            </a:extLst>
          </p:cNvPr>
          <p:cNvGrpSpPr/>
          <p:nvPr/>
        </p:nvGrpSpPr>
        <p:grpSpPr>
          <a:xfrm>
            <a:off x="891441" y="102945"/>
            <a:ext cx="7456461" cy="6498563"/>
            <a:chOff x="6497792" y="193982"/>
            <a:chExt cx="7456461" cy="6498563"/>
          </a:xfrm>
        </p:grpSpPr>
        <p:grpSp>
          <p:nvGrpSpPr>
            <p:cNvPr id="6" name="Groupe 5">
              <a:extLst>
                <a:ext uri="{FF2B5EF4-FFF2-40B4-BE49-F238E27FC236}">
                  <a16:creationId xmlns:a16="http://schemas.microsoft.com/office/drawing/2014/main" id="{914A80A9-B087-4E6B-994F-8BE508910EBA}"/>
                </a:ext>
              </a:extLst>
            </p:cNvPr>
            <p:cNvGrpSpPr/>
            <p:nvPr/>
          </p:nvGrpSpPr>
          <p:grpSpPr>
            <a:xfrm>
              <a:off x="7662857" y="934298"/>
              <a:ext cx="2668108" cy="2668110"/>
              <a:chOff x="2417757" y="3522288"/>
              <a:chExt cx="2668108" cy="2668110"/>
            </a:xfrm>
          </p:grpSpPr>
          <p:sp>
            <p:nvSpPr>
              <p:cNvPr id="10" name="Arc plein 9">
                <a:extLst>
                  <a:ext uri="{FF2B5EF4-FFF2-40B4-BE49-F238E27FC236}">
                    <a16:creationId xmlns:a16="http://schemas.microsoft.com/office/drawing/2014/main" id="{34A451B9-04A9-4167-AAB1-469303A710F4}"/>
                  </a:ext>
                </a:extLst>
              </p:cNvPr>
              <p:cNvSpPr/>
              <p:nvPr/>
            </p:nvSpPr>
            <p:spPr>
              <a:xfrm rot="2289709">
                <a:off x="2417757" y="3522288"/>
                <a:ext cx="2668108" cy="2668108"/>
              </a:xfrm>
              <a:prstGeom prst="blockArc">
                <a:avLst>
                  <a:gd name="adj1" fmla="val 6350546"/>
                  <a:gd name="adj2" fmla="val 20977926"/>
                  <a:gd name="adj3" fmla="val 12972"/>
                </a:avLst>
              </a:prstGeom>
              <a:solidFill>
                <a:srgbClr val="800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9" name="Arc plein 8">
                <a:extLst>
                  <a:ext uri="{FF2B5EF4-FFF2-40B4-BE49-F238E27FC236}">
                    <a16:creationId xmlns:a16="http://schemas.microsoft.com/office/drawing/2014/main" id="{4E10F04A-3FF0-4998-82EC-C095EF1F64F6}"/>
                  </a:ext>
                </a:extLst>
              </p:cNvPr>
              <p:cNvSpPr/>
              <p:nvPr/>
            </p:nvSpPr>
            <p:spPr>
              <a:xfrm rot="18622057">
                <a:off x="2417757" y="3522289"/>
                <a:ext cx="2668108" cy="2668108"/>
              </a:xfrm>
              <a:prstGeom prst="blockArc">
                <a:avLst>
                  <a:gd name="adj1" fmla="val 6350546"/>
                  <a:gd name="adj2" fmla="val 20977926"/>
                  <a:gd name="adj3" fmla="val 12972"/>
                </a:avLst>
              </a:prstGeom>
              <a:solidFill>
                <a:srgbClr val="E0A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 name="Arc plein 2">
                <a:extLst>
                  <a:ext uri="{FF2B5EF4-FFF2-40B4-BE49-F238E27FC236}">
                    <a16:creationId xmlns:a16="http://schemas.microsoft.com/office/drawing/2014/main" id="{436A0B59-AFAF-49DD-BA2F-CCC5E7800943}"/>
                  </a:ext>
                </a:extLst>
              </p:cNvPr>
              <p:cNvSpPr/>
              <p:nvPr/>
            </p:nvSpPr>
            <p:spPr>
              <a:xfrm rot="16823885">
                <a:off x="2417757" y="3522290"/>
                <a:ext cx="2668108" cy="2668108"/>
              </a:xfrm>
              <a:prstGeom prst="blockArc">
                <a:avLst>
                  <a:gd name="adj1" fmla="val 5526257"/>
                  <a:gd name="adj2" fmla="val 20977926"/>
                  <a:gd name="adj3" fmla="val 12972"/>
                </a:avLst>
              </a:prstGeom>
              <a:solidFill>
                <a:srgbClr val="ADBC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grpSp>
          <p:nvGrpSpPr>
            <p:cNvPr id="11" name="Groupe 10">
              <a:extLst>
                <a:ext uri="{FF2B5EF4-FFF2-40B4-BE49-F238E27FC236}">
                  <a16:creationId xmlns:a16="http://schemas.microsoft.com/office/drawing/2014/main" id="{C7CD5372-E6F8-4A2E-A71D-B9355954370A}"/>
                </a:ext>
              </a:extLst>
            </p:cNvPr>
            <p:cNvGrpSpPr/>
            <p:nvPr/>
          </p:nvGrpSpPr>
          <p:grpSpPr>
            <a:xfrm>
              <a:off x="7662857" y="4024435"/>
              <a:ext cx="2668108" cy="2668110"/>
              <a:chOff x="2417757" y="3522288"/>
              <a:chExt cx="2668108" cy="2668110"/>
            </a:xfrm>
          </p:grpSpPr>
          <p:sp>
            <p:nvSpPr>
              <p:cNvPr id="12" name="Arc plein 11">
                <a:extLst>
                  <a:ext uri="{FF2B5EF4-FFF2-40B4-BE49-F238E27FC236}">
                    <a16:creationId xmlns:a16="http://schemas.microsoft.com/office/drawing/2014/main" id="{8DCE0E87-4047-44BF-87A0-03328D7E76C5}"/>
                  </a:ext>
                </a:extLst>
              </p:cNvPr>
              <p:cNvSpPr/>
              <p:nvPr/>
            </p:nvSpPr>
            <p:spPr>
              <a:xfrm rot="2289709">
                <a:off x="2417757" y="3522288"/>
                <a:ext cx="2668108" cy="2668108"/>
              </a:xfrm>
              <a:prstGeom prst="blockArc">
                <a:avLst>
                  <a:gd name="adj1" fmla="val 6350546"/>
                  <a:gd name="adj2" fmla="val 20977926"/>
                  <a:gd name="adj3" fmla="val 12972"/>
                </a:avLst>
              </a:prstGeom>
              <a:solidFill>
                <a:srgbClr val="800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3" name="Arc plein 12">
                <a:extLst>
                  <a:ext uri="{FF2B5EF4-FFF2-40B4-BE49-F238E27FC236}">
                    <a16:creationId xmlns:a16="http://schemas.microsoft.com/office/drawing/2014/main" id="{075C7455-4658-474B-A82E-6239A3389737}"/>
                  </a:ext>
                </a:extLst>
              </p:cNvPr>
              <p:cNvSpPr/>
              <p:nvPr/>
            </p:nvSpPr>
            <p:spPr>
              <a:xfrm rot="16444909">
                <a:off x="2417757" y="3522289"/>
                <a:ext cx="2668108" cy="2668108"/>
              </a:xfrm>
              <a:prstGeom prst="blockArc">
                <a:avLst>
                  <a:gd name="adj1" fmla="val 6350546"/>
                  <a:gd name="adj2" fmla="val 20977926"/>
                  <a:gd name="adj3" fmla="val 12972"/>
                </a:avLst>
              </a:prstGeom>
              <a:solidFill>
                <a:srgbClr val="E0A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4" name="Arc plein 13">
                <a:extLst>
                  <a:ext uri="{FF2B5EF4-FFF2-40B4-BE49-F238E27FC236}">
                    <a16:creationId xmlns:a16="http://schemas.microsoft.com/office/drawing/2014/main" id="{131C5EC5-DA8C-4233-882B-39EFC0574E20}"/>
                  </a:ext>
                </a:extLst>
              </p:cNvPr>
              <p:cNvSpPr/>
              <p:nvPr/>
            </p:nvSpPr>
            <p:spPr>
              <a:xfrm rot="16823885">
                <a:off x="2417757" y="3522290"/>
                <a:ext cx="2668108" cy="2668108"/>
              </a:xfrm>
              <a:prstGeom prst="blockArc">
                <a:avLst>
                  <a:gd name="adj1" fmla="val 5526257"/>
                  <a:gd name="adj2" fmla="val 20977926"/>
                  <a:gd name="adj3" fmla="val 12972"/>
                </a:avLst>
              </a:prstGeom>
              <a:solidFill>
                <a:srgbClr val="ADBC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grpSp>
          <p:nvGrpSpPr>
            <p:cNvPr id="47" name="Groupe 46">
              <a:extLst>
                <a:ext uri="{FF2B5EF4-FFF2-40B4-BE49-F238E27FC236}">
                  <a16:creationId xmlns:a16="http://schemas.microsoft.com/office/drawing/2014/main" id="{8486765E-7B9C-45CE-9E4E-1167F3A2C663}"/>
                </a:ext>
              </a:extLst>
            </p:cNvPr>
            <p:cNvGrpSpPr/>
            <p:nvPr/>
          </p:nvGrpSpPr>
          <p:grpSpPr>
            <a:xfrm>
              <a:off x="6516107" y="916664"/>
              <a:ext cx="3138861" cy="889358"/>
              <a:chOff x="6516107" y="916664"/>
              <a:chExt cx="3138861" cy="889358"/>
            </a:xfrm>
          </p:grpSpPr>
          <p:sp>
            <p:nvSpPr>
              <p:cNvPr id="17" name="ZoneTexte 16">
                <a:extLst>
                  <a:ext uri="{FF2B5EF4-FFF2-40B4-BE49-F238E27FC236}">
                    <a16:creationId xmlns:a16="http://schemas.microsoft.com/office/drawing/2014/main" id="{59ACDFF6-8B74-473E-A3B8-EEADED9472C5}"/>
                  </a:ext>
                </a:extLst>
              </p:cNvPr>
              <p:cNvSpPr txBox="1"/>
              <p:nvPr/>
            </p:nvSpPr>
            <p:spPr>
              <a:xfrm>
                <a:off x="6516107" y="916664"/>
                <a:ext cx="3138861" cy="861774"/>
              </a:xfrm>
              <a:prstGeom prst="rect">
                <a:avLst/>
              </a:prstGeom>
              <a:noFill/>
            </p:spPr>
            <p:txBody>
              <a:bodyPr wrap="square" rtlCol="0">
                <a:spAutoFit/>
              </a:bodyPr>
              <a:lstStyle/>
              <a:p>
                <a:r>
                  <a:rPr lang="fr-FR" b="1" dirty="0">
                    <a:solidFill>
                      <a:srgbClr val="ADBCDB"/>
                    </a:solidFill>
                    <a:latin typeface="Segoe UI" panose="020B0502040204020203" pitchFamily="34" charset="0"/>
                    <a:cs typeface="Segoe UI" panose="020B0502040204020203" pitchFamily="34" charset="0"/>
                  </a:rPr>
                  <a:t>Ouvriers</a:t>
                </a:r>
              </a:p>
              <a:p>
                <a:r>
                  <a:rPr lang="fr-FR" sz="1400" dirty="0">
                    <a:solidFill>
                      <a:srgbClr val="ADBCDB"/>
                    </a:solidFill>
                    <a:latin typeface="Segoe UI" panose="020B0502040204020203" pitchFamily="34" charset="0"/>
                    <a:cs typeface="Segoe UI" panose="020B0502040204020203" pitchFamily="34" charset="0"/>
                  </a:rPr>
                  <a:t>912 000</a:t>
                </a:r>
              </a:p>
              <a:p>
                <a:r>
                  <a:rPr lang="fr-FR" b="1">
                    <a:solidFill>
                      <a:srgbClr val="ADBCDB"/>
                    </a:solidFill>
                    <a:latin typeface="Segoe UI" panose="020B0502040204020203" pitchFamily="34" charset="0"/>
                    <a:cs typeface="Segoe UI" panose="020B0502040204020203" pitchFamily="34" charset="0"/>
                  </a:rPr>
                  <a:t>70,9 </a:t>
                </a:r>
                <a:r>
                  <a:rPr lang="fr-FR" b="1" dirty="0">
                    <a:solidFill>
                      <a:srgbClr val="ADBCDB"/>
                    </a:solidFill>
                    <a:latin typeface="Segoe UI" panose="020B0502040204020203" pitchFamily="34" charset="0"/>
                    <a:cs typeface="Segoe UI" panose="020B0502040204020203" pitchFamily="34" charset="0"/>
                  </a:rPr>
                  <a:t>%</a:t>
                </a:r>
              </a:p>
            </p:txBody>
          </p:sp>
          <p:cxnSp>
            <p:nvCxnSpPr>
              <p:cNvPr id="22" name="Connecteur : en angle 21">
                <a:extLst>
                  <a:ext uri="{FF2B5EF4-FFF2-40B4-BE49-F238E27FC236}">
                    <a16:creationId xmlns:a16="http://schemas.microsoft.com/office/drawing/2014/main" id="{E806E97A-62A0-4597-B73A-5F455298F435}"/>
                  </a:ext>
                </a:extLst>
              </p:cNvPr>
              <p:cNvCxnSpPr>
                <a:cxnSpLocks/>
              </p:cNvCxnSpPr>
              <p:nvPr/>
            </p:nvCxnSpPr>
            <p:spPr>
              <a:xfrm>
                <a:off x="6624638" y="1458969"/>
                <a:ext cx="1271704" cy="347053"/>
              </a:xfrm>
              <a:prstGeom prst="bentConnector3">
                <a:avLst>
                  <a:gd name="adj1" fmla="val 99558"/>
                </a:avLst>
              </a:prstGeom>
              <a:ln>
                <a:headEnd type="none"/>
                <a:tailEnd type="oval" w="lg" len="lg"/>
              </a:ln>
            </p:spPr>
            <p:style>
              <a:lnRef idx="3">
                <a:schemeClr val="accent3"/>
              </a:lnRef>
              <a:fillRef idx="0">
                <a:schemeClr val="accent3"/>
              </a:fillRef>
              <a:effectRef idx="2">
                <a:schemeClr val="accent3"/>
              </a:effectRef>
              <a:fontRef idx="minor">
                <a:schemeClr val="tx1"/>
              </a:fontRef>
            </p:style>
          </p:cxnSp>
        </p:grpSp>
        <p:grpSp>
          <p:nvGrpSpPr>
            <p:cNvPr id="33" name="Groupe 32">
              <a:extLst>
                <a:ext uri="{FF2B5EF4-FFF2-40B4-BE49-F238E27FC236}">
                  <a16:creationId xmlns:a16="http://schemas.microsoft.com/office/drawing/2014/main" id="{1B5025FB-0ABA-44C9-978D-FD4E4EF84280}"/>
                </a:ext>
              </a:extLst>
            </p:cNvPr>
            <p:cNvGrpSpPr/>
            <p:nvPr/>
          </p:nvGrpSpPr>
          <p:grpSpPr>
            <a:xfrm>
              <a:off x="9324777" y="193982"/>
              <a:ext cx="3747941" cy="914873"/>
              <a:chOff x="9324777" y="193982"/>
              <a:chExt cx="3747941" cy="914873"/>
            </a:xfrm>
          </p:grpSpPr>
          <p:sp>
            <p:nvSpPr>
              <p:cNvPr id="27" name="ZoneTexte 26">
                <a:extLst>
                  <a:ext uri="{FF2B5EF4-FFF2-40B4-BE49-F238E27FC236}">
                    <a16:creationId xmlns:a16="http://schemas.microsoft.com/office/drawing/2014/main" id="{0EAB58AE-EEBF-47C7-84C2-DBEFF07264E0}"/>
                  </a:ext>
                </a:extLst>
              </p:cNvPr>
              <p:cNvSpPr txBox="1"/>
              <p:nvPr/>
            </p:nvSpPr>
            <p:spPr>
              <a:xfrm>
                <a:off x="9933857" y="193982"/>
                <a:ext cx="3138861" cy="861774"/>
              </a:xfrm>
              <a:prstGeom prst="rect">
                <a:avLst/>
              </a:prstGeom>
              <a:noFill/>
            </p:spPr>
            <p:txBody>
              <a:bodyPr wrap="square" rtlCol="0">
                <a:spAutoFit/>
              </a:bodyPr>
              <a:lstStyle/>
              <a:p>
                <a:r>
                  <a:rPr lang="fr-FR" b="1" dirty="0">
                    <a:solidFill>
                      <a:srgbClr val="E0A00B"/>
                    </a:solidFill>
                    <a:latin typeface="Segoe UI" panose="020B0502040204020203" pitchFamily="34" charset="0"/>
                    <a:cs typeface="Segoe UI" panose="020B0502040204020203" pitchFamily="34" charset="0"/>
                  </a:rPr>
                  <a:t>IAC*</a:t>
                </a:r>
              </a:p>
              <a:p>
                <a:r>
                  <a:rPr lang="fr-FR" sz="1400" dirty="0">
                    <a:solidFill>
                      <a:srgbClr val="E0A00B"/>
                    </a:solidFill>
                    <a:latin typeface="Segoe UI" panose="020B0502040204020203" pitchFamily="34" charset="0"/>
                    <a:cs typeface="Segoe UI" panose="020B0502040204020203" pitchFamily="34" charset="0"/>
                  </a:rPr>
                  <a:t>101</a:t>
                </a:r>
                <a:r>
                  <a:rPr lang="fr-FR" sz="1400" dirty="0">
                    <a:solidFill>
                      <a:srgbClr val="ADBCDB"/>
                    </a:solidFill>
                    <a:latin typeface="Segoe UI" panose="020B0502040204020203" pitchFamily="34" charset="0"/>
                    <a:cs typeface="Segoe UI" panose="020B0502040204020203" pitchFamily="34" charset="0"/>
                  </a:rPr>
                  <a:t> </a:t>
                </a:r>
                <a:r>
                  <a:rPr lang="fr-FR" sz="1400" dirty="0">
                    <a:solidFill>
                      <a:srgbClr val="E0A00B"/>
                    </a:solidFill>
                    <a:latin typeface="Segoe UI" panose="020B0502040204020203" pitchFamily="34" charset="0"/>
                    <a:cs typeface="Segoe UI" panose="020B0502040204020203" pitchFamily="34" charset="0"/>
                  </a:rPr>
                  <a:t>000</a:t>
                </a:r>
              </a:p>
              <a:p>
                <a:r>
                  <a:rPr lang="fr-FR" b="1" dirty="0">
                    <a:solidFill>
                      <a:srgbClr val="E0A00B"/>
                    </a:solidFill>
                    <a:latin typeface="Segoe UI" panose="020B0502040204020203" pitchFamily="34" charset="0"/>
                    <a:cs typeface="Segoe UI" panose="020B0502040204020203" pitchFamily="34" charset="0"/>
                  </a:rPr>
                  <a:t>7,9 %</a:t>
                </a:r>
              </a:p>
            </p:txBody>
          </p:sp>
          <p:cxnSp>
            <p:nvCxnSpPr>
              <p:cNvPr id="28" name="Connecteur : en angle 27">
                <a:extLst>
                  <a:ext uri="{FF2B5EF4-FFF2-40B4-BE49-F238E27FC236}">
                    <a16:creationId xmlns:a16="http://schemas.microsoft.com/office/drawing/2014/main" id="{8B76DF8C-A5D0-41E5-9F46-4B518D1EBB22}"/>
                  </a:ext>
                </a:extLst>
              </p:cNvPr>
              <p:cNvCxnSpPr>
                <a:cxnSpLocks/>
              </p:cNvCxnSpPr>
              <p:nvPr/>
            </p:nvCxnSpPr>
            <p:spPr>
              <a:xfrm rot="10800000" flipV="1">
                <a:off x="9324777" y="722684"/>
                <a:ext cx="1225059" cy="386171"/>
              </a:xfrm>
              <a:prstGeom prst="bentConnector3">
                <a:avLst>
                  <a:gd name="adj1" fmla="val 100150"/>
                </a:avLst>
              </a:prstGeom>
              <a:ln>
                <a:headEnd type="none"/>
                <a:tailEnd type="oval" w="lg" len="lg"/>
              </a:ln>
            </p:spPr>
            <p:style>
              <a:lnRef idx="3">
                <a:schemeClr val="accent3"/>
              </a:lnRef>
              <a:fillRef idx="0">
                <a:schemeClr val="accent3"/>
              </a:fillRef>
              <a:effectRef idx="2">
                <a:schemeClr val="accent3"/>
              </a:effectRef>
              <a:fontRef idx="minor">
                <a:schemeClr val="tx1"/>
              </a:fontRef>
            </p:style>
          </p:cxnSp>
        </p:grpSp>
        <p:grpSp>
          <p:nvGrpSpPr>
            <p:cNvPr id="34" name="Groupe 33">
              <a:extLst>
                <a:ext uri="{FF2B5EF4-FFF2-40B4-BE49-F238E27FC236}">
                  <a16:creationId xmlns:a16="http://schemas.microsoft.com/office/drawing/2014/main" id="{C5746705-39B9-4BA6-A776-7C7D0D1C42FB}"/>
                </a:ext>
              </a:extLst>
            </p:cNvPr>
            <p:cNvGrpSpPr/>
            <p:nvPr/>
          </p:nvGrpSpPr>
          <p:grpSpPr>
            <a:xfrm>
              <a:off x="10097453" y="1730774"/>
              <a:ext cx="3856800" cy="861774"/>
              <a:chOff x="9215918" y="193982"/>
              <a:chExt cx="3856800" cy="861774"/>
            </a:xfrm>
          </p:grpSpPr>
          <p:sp>
            <p:nvSpPr>
              <p:cNvPr id="35" name="ZoneTexte 34">
                <a:extLst>
                  <a:ext uri="{FF2B5EF4-FFF2-40B4-BE49-F238E27FC236}">
                    <a16:creationId xmlns:a16="http://schemas.microsoft.com/office/drawing/2014/main" id="{42E8BB41-8D91-432A-A649-13522D672C6A}"/>
                  </a:ext>
                </a:extLst>
              </p:cNvPr>
              <p:cNvSpPr txBox="1"/>
              <p:nvPr/>
            </p:nvSpPr>
            <p:spPr>
              <a:xfrm>
                <a:off x="9933857" y="193982"/>
                <a:ext cx="3138861" cy="861774"/>
              </a:xfrm>
              <a:prstGeom prst="rect">
                <a:avLst/>
              </a:prstGeom>
              <a:noFill/>
            </p:spPr>
            <p:txBody>
              <a:bodyPr wrap="square" rtlCol="0">
                <a:spAutoFit/>
              </a:bodyPr>
              <a:lstStyle/>
              <a:p>
                <a:r>
                  <a:rPr lang="fr-FR" b="1" dirty="0">
                    <a:solidFill>
                      <a:srgbClr val="FF6F60"/>
                    </a:solidFill>
                    <a:latin typeface="Segoe UI" panose="020B0502040204020203" pitchFamily="34" charset="0"/>
                    <a:cs typeface="Segoe UI" panose="020B0502040204020203" pitchFamily="34" charset="0"/>
                  </a:rPr>
                  <a:t>ETAM**</a:t>
                </a:r>
              </a:p>
              <a:p>
                <a:r>
                  <a:rPr lang="fr-FR" sz="1400" dirty="0">
                    <a:solidFill>
                      <a:srgbClr val="FF6F60"/>
                    </a:solidFill>
                    <a:latin typeface="Segoe UI" panose="020B0502040204020203" pitchFamily="34" charset="0"/>
                    <a:cs typeface="Segoe UI" panose="020B0502040204020203" pitchFamily="34" charset="0"/>
                  </a:rPr>
                  <a:t>273 000</a:t>
                </a:r>
              </a:p>
              <a:p>
                <a:r>
                  <a:rPr lang="fr-FR" b="1" dirty="0">
                    <a:solidFill>
                      <a:srgbClr val="FF6F60"/>
                    </a:solidFill>
                    <a:latin typeface="Segoe UI" panose="020B0502040204020203" pitchFamily="34" charset="0"/>
                    <a:cs typeface="Segoe UI" panose="020B0502040204020203" pitchFamily="34" charset="0"/>
                  </a:rPr>
                  <a:t>21,2 %</a:t>
                </a:r>
              </a:p>
            </p:txBody>
          </p:sp>
          <p:cxnSp>
            <p:nvCxnSpPr>
              <p:cNvPr id="36" name="Connecteur : en angle 35">
                <a:extLst>
                  <a:ext uri="{FF2B5EF4-FFF2-40B4-BE49-F238E27FC236}">
                    <a16:creationId xmlns:a16="http://schemas.microsoft.com/office/drawing/2014/main" id="{46E5D50D-0A2F-46D3-8E74-214923767905}"/>
                  </a:ext>
                </a:extLst>
              </p:cNvPr>
              <p:cNvCxnSpPr>
                <a:cxnSpLocks/>
              </p:cNvCxnSpPr>
              <p:nvPr/>
            </p:nvCxnSpPr>
            <p:spPr>
              <a:xfrm rot="10800000">
                <a:off x="9215918" y="464789"/>
                <a:ext cx="1405835" cy="271800"/>
              </a:xfrm>
              <a:prstGeom prst="bentConnector3">
                <a:avLst>
                  <a:gd name="adj1" fmla="val 100137"/>
                </a:avLst>
              </a:prstGeom>
              <a:ln>
                <a:headEnd type="none"/>
                <a:tailEnd type="oval" w="lg" len="lg"/>
              </a:ln>
            </p:spPr>
            <p:style>
              <a:lnRef idx="3">
                <a:schemeClr val="accent3"/>
              </a:lnRef>
              <a:fillRef idx="0">
                <a:schemeClr val="accent3"/>
              </a:fillRef>
              <a:effectRef idx="2">
                <a:schemeClr val="accent3"/>
              </a:effectRef>
              <a:fontRef idx="minor">
                <a:schemeClr val="tx1"/>
              </a:fontRef>
            </p:style>
          </p:cxnSp>
        </p:grpSp>
        <p:grpSp>
          <p:nvGrpSpPr>
            <p:cNvPr id="42" name="Groupe 41">
              <a:extLst>
                <a:ext uri="{FF2B5EF4-FFF2-40B4-BE49-F238E27FC236}">
                  <a16:creationId xmlns:a16="http://schemas.microsoft.com/office/drawing/2014/main" id="{8C6CD4A2-2451-4DB9-9CEF-0B9FDC9C8B5C}"/>
                </a:ext>
              </a:extLst>
            </p:cNvPr>
            <p:cNvGrpSpPr/>
            <p:nvPr/>
          </p:nvGrpSpPr>
          <p:grpSpPr>
            <a:xfrm>
              <a:off x="9654969" y="4171331"/>
              <a:ext cx="4155955" cy="861774"/>
              <a:chOff x="8549490" y="185535"/>
              <a:chExt cx="4155955" cy="861774"/>
            </a:xfrm>
          </p:grpSpPr>
          <p:sp>
            <p:nvSpPr>
              <p:cNvPr id="43" name="ZoneTexte 42">
                <a:extLst>
                  <a:ext uri="{FF2B5EF4-FFF2-40B4-BE49-F238E27FC236}">
                    <a16:creationId xmlns:a16="http://schemas.microsoft.com/office/drawing/2014/main" id="{5B8C40B3-BCCA-4AC0-B3F5-9C65E5FEEB2A}"/>
                  </a:ext>
                </a:extLst>
              </p:cNvPr>
              <p:cNvSpPr txBox="1"/>
              <p:nvPr/>
            </p:nvSpPr>
            <p:spPr>
              <a:xfrm>
                <a:off x="9566584" y="185535"/>
                <a:ext cx="3138861" cy="861774"/>
              </a:xfrm>
              <a:prstGeom prst="rect">
                <a:avLst/>
              </a:prstGeom>
              <a:noFill/>
            </p:spPr>
            <p:txBody>
              <a:bodyPr wrap="square" lIns="91440" tIns="45720" rIns="91440" bIns="45720" rtlCol="0" anchor="t">
                <a:spAutoFit/>
              </a:bodyPr>
              <a:lstStyle/>
              <a:p>
                <a:r>
                  <a:rPr lang="fr-FR" b="1" dirty="0">
                    <a:solidFill>
                      <a:srgbClr val="FF6F60"/>
                    </a:solidFill>
                    <a:latin typeface="Segoe UI" panose="020B0502040204020203" pitchFamily="34" charset="0"/>
                    <a:cs typeface="Segoe UI" panose="020B0502040204020203" pitchFamily="34" charset="0"/>
                  </a:rPr>
                  <a:t>Gros œuvre</a:t>
                </a:r>
              </a:p>
              <a:p>
                <a:r>
                  <a:rPr lang="fr-FR" sz="1400" dirty="0">
                    <a:solidFill>
                      <a:srgbClr val="FF6F60"/>
                    </a:solidFill>
                    <a:latin typeface="Segoe UI"/>
                    <a:cs typeface="Segoe UI"/>
                  </a:rPr>
                  <a:t>448 000</a:t>
                </a:r>
              </a:p>
              <a:p>
                <a:r>
                  <a:rPr lang="fr-FR" b="1" dirty="0">
                    <a:solidFill>
                      <a:srgbClr val="FF6F60"/>
                    </a:solidFill>
                    <a:latin typeface="Segoe UI" panose="020B0502040204020203" pitchFamily="34" charset="0"/>
                    <a:cs typeface="Segoe UI" panose="020B0502040204020203" pitchFamily="34" charset="0"/>
                  </a:rPr>
                  <a:t>34,8 %</a:t>
                </a:r>
              </a:p>
            </p:txBody>
          </p:sp>
          <p:cxnSp>
            <p:nvCxnSpPr>
              <p:cNvPr id="44" name="Connecteur : en angle 43">
                <a:extLst>
                  <a:ext uri="{FF2B5EF4-FFF2-40B4-BE49-F238E27FC236}">
                    <a16:creationId xmlns:a16="http://schemas.microsoft.com/office/drawing/2014/main" id="{B41BB01B-E6BC-4D8C-89B6-167F8242AABC}"/>
                  </a:ext>
                </a:extLst>
              </p:cNvPr>
              <p:cNvCxnSpPr>
                <a:cxnSpLocks/>
              </p:cNvCxnSpPr>
              <p:nvPr/>
            </p:nvCxnSpPr>
            <p:spPr>
              <a:xfrm rot="10800000">
                <a:off x="8549490" y="375307"/>
                <a:ext cx="2072267" cy="361284"/>
              </a:xfrm>
              <a:prstGeom prst="bentConnector3">
                <a:avLst>
                  <a:gd name="adj1" fmla="val 50000"/>
                </a:avLst>
              </a:prstGeom>
              <a:ln>
                <a:headEnd type="none"/>
                <a:tailEnd type="oval" w="lg" len="lg"/>
              </a:ln>
            </p:spPr>
            <p:style>
              <a:lnRef idx="3">
                <a:schemeClr val="accent3"/>
              </a:lnRef>
              <a:fillRef idx="0">
                <a:schemeClr val="accent3"/>
              </a:fillRef>
              <a:effectRef idx="2">
                <a:schemeClr val="accent3"/>
              </a:effectRef>
              <a:fontRef idx="minor">
                <a:schemeClr val="tx1"/>
              </a:fontRef>
            </p:style>
          </p:cxnSp>
        </p:grpSp>
        <p:grpSp>
          <p:nvGrpSpPr>
            <p:cNvPr id="48" name="Groupe 47">
              <a:extLst>
                <a:ext uri="{FF2B5EF4-FFF2-40B4-BE49-F238E27FC236}">
                  <a16:creationId xmlns:a16="http://schemas.microsoft.com/office/drawing/2014/main" id="{5AA5E876-4355-4BAE-869D-3E30004304F5}"/>
                </a:ext>
              </a:extLst>
            </p:cNvPr>
            <p:cNvGrpSpPr/>
            <p:nvPr/>
          </p:nvGrpSpPr>
          <p:grpSpPr>
            <a:xfrm>
              <a:off x="6497792" y="3932860"/>
              <a:ext cx="3138861" cy="888599"/>
              <a:chOff x="6516107" y="916664"/>
              <a:chExt cx="3138861" cy="888599"/>
            </a:xfrm>
          </p:grpSpPr>
          <p:sp>
            <p:nvSpPr>
              <p:cNvPr id="49" name="ZoneTexte 48">
                <a:extLst>
                  <a:ext uri="{FF2B5EF4-FFF2-40B4-BE49-F238E27FC236}">
                    <a16:creationId xmlns:a16="http://schemas.microsoft.com/office/drawing/2014/main" id="{D1BBED57-F777-4E87-B3D0-560B281F1375}"/>
                  </a:ext>
                </a:extLst>
              </p:cNvPr>
              <p:cNvSpPr txBox="1"/>
              <p:nvPr/>
            </p:nvSpPr>
            <p:spPr>
              <a:xfrm>
                <a:off x="6516107" y="916664"/>
                <a:ext cx="3138861" cy="861774"/>
              </a:xfrm>
              <a:prstGeom prst="rect">
                <a:avLst/>
              </a:prstGeom>
              <a:noFill/>
            </p:spPr>
            <p:txBody>
              <a:bodyPr wrap="square" rtlCol="0">
                <a:spAutoFit/>
              </a:bodyPr>
              <a:lstStyle/>
              <a:p>
                <a:r>
                  <a:rPr lang="fr-FR" b="1" dirty="0">
                    <a:solidFill>
                      <a:srgbClr val="ADBCDB"/>
                    </a:solidFill>
                    <a:latin typeface="Segoe UI" panose="020B0502040204020203" pitchFamily="34" charset="0"/>
                    <a:cs typeface="Segoe UI" panose="020B0502040204020203" pitchFamily="34" charset="0"/>
                  </a:rPr>
                  <a:t>Second Œuvre </a:t>
                </a:r>
              </a:p>
              <a:p>
                <a:r>
                  <a:rPr lang="fr-FR" sz="1400" dirty="0">
                    <a:solidFill>
                      <a:srgbClr val="ADBCDB"/>
                    </a:solidFill>
                    <a:latin typeface="Segoe UI" panose="020B0502040204020203" pitchFamily="34" charset="0"/>
                    <a:cs typeface="Segoe UI" panose="020B0502040204020203" pitchFamily="34" charset="0"/>
                  </a:rPr>
                  <a:t>838 000</a:t>
                </a:r>
              </a:p>
              <a:p>
                <a:r>
                  <a:rPr lang="fr-FR" b="1" dirty="0">
                    <a:solidFill>
                      <a:srgbClr val="ADBCDB"/>
                    </a:solidFill>
                    <a:latin typeface="Segoe UI" panose="020B0502040204020203" pitchFamily="34" charset="0"/>
                    <a:cs typeface="Segoe UI" panose="020B0502040204020203" pitchFamily="34" charset="0"/>
                  </a:rPr>
                  <a:t>65,2 %</a:t>
                </a:r>
              </a:p>
            </p:txBody>
          </p:sp>
          <p:cxnSp>
            <p:nvCxnSpPr>
              <p:cNvPr id="50" name="Connecteur : en angle 49">
                <a:extLst>
                  <a:ext uri="{FF2B5EF4-FFF2-40B4-BE49-F238E27FC236}">
                    <a16:creationId xmlns:a16="http://schemas.microsoft.com/office/drawing/2014/main" id="{BB472F21-554D-4C17-9ADF-8E6666CA488B}"/>
                  </a:ext>
                </a:extLst>
              </p:cNvPr>
              <p:cNvCxnSpPr>
                <a:cxnSpLocks/>
              </p:cNvCxnSpPr>
              <p:nvPr/>
            </p:nvCxnSpPr>
            <p:spPr>
              <a:xfrm>
                <a:off x="6534422" y="1458210"/>
                <a:ext cx="1271704" cy="347053"/>
              </a:xfrm>
              <a:prstGeom prst="bentConnector3">
                <a:avLst>
                  <a:gd name="adj1" fmla="val 99558"/>
                </a:avLst>
              </a:prstGeom>
              <a:ln>
                <a:headEnd type="none"/>
                <a:tailEnd type="oval" w="lg" len="lg"/>
              </a:ln>
            </p:spPr>
            <p:style>
              <a:lnRef idx="3">
                <a:schemeClr val="accent3"/>
              </a:lnRef>
              <a:fillRef idx="0">
                <a:schemeClr val="accent3"/>
              </a:fillRef>
              <a:effectRef idx="2">
                <a:schemeClr val="accent3"/>
              </a:effectRef>
              <a:fontRef idx="minor">
                <a:schemeClr val="tx1"/>
              </a:fontRef>
            </p:style>
          </p:cxnSp>
        </p:grpSp>
      </p:grpSp>
      <p:sp>
        <p:nvSpPr>
          <p:cNvPr id="52" name="Organigramme : Délai 51">
            <a:extLst>
              <a:ext uri="{FF2B5EF4-FFF2-40B4-BE49-F238E27FC236}">
                <a16:creationId xmlns:a16="http://schemas.microsoft.com/office/drawing/2014/main" id="{C4F1615F-80F0-4471-99CD-B7E13C027D21}"/>
              </a:ext>
            </a:extLst>
          </p:cNvPr>
          <p:cNvSpPr/>
          <p:nvPr/>
        </p:nvSpPr>
        <p:spPr>
          <a:xfrm rot="13027552" flipV="1">
            <a:off x="7142934" y="1860016"/>
            <a:ext cx="6818575" cy="5457233"/>
          </a:xfrm>
          <a:prstGeom prst="flowChartDelay">
            <a:avLst/>
          </a:prstGeom>
          <a:solidFill>
            <a:srgbClr val="FBE5D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p:cNvSpPr txBox="1"/>
          <p:nvPr/>
        </p:nvSpPr>
        <p:spPr>
          <a:xfrm>
            <a:off x="6683769" y="1926874"/>
            <a:ext cx="4178196" cy="2123658"/>
          </a:xfrm>
          <a:prstGeom prst="rect">
            <a:avLst/>
          </a:prstGeom>
          <a:noFill/>
        </p:spPr>
        <p:txBody>
          <a:bodyPr wrap="square" rtlCol="0">
            <a:spAutoFit/>
          </a:bodyPr>
          <a:lstStyle/>
          <a:p>
            <a:r>
              <a:rPr lang="fr-FR" sz="6000" dirty="0">
                <a:solidFill>
                  <a:schemeClr val="bg2">
                    <a:lumMod val="50000"/>
                  </a:schemeClr>
                </a:solidFill>
                <a:latin typeface="Segoe UI Black" panose="020B0A02040204020203" pitchFamily="34" charset="0"/>
                <a:ea typeface="Segoe UI Black" panose="020B0A02040204020203" pitchFamily="34" charset="0"/>
              </a:rPr>
              <a:t>Total : </a:t>
            </a:r>
          </a:p>
          <a:p>
            <a:r>
              <a:rPr lang="fr-FR" sz="3600" dirty="0">
                <a:solidFill>
                  <a:srgbClr val="800080"/>
                </a:solidFill>
                <a:latin typeface="Segoe UI Emoji" panose="020B0502040204020203" pitchFamily="34" charset="0"/>
                <a:ea typeface="Segoe UI Emoji" panose="020B0502040204020203" pitchFamily="34" charset="0"/>
              </a:rPr>
              <a:t>1 286 000 </a:t>
            </a:r>
            <a:r>
              <a:rPr lang="fr-FR" sz="3600" dirty="0">
                <a:solidFill>
                  <a:schemeClr val="bg2">
                    <a:lumMod val="50000"/>
                  </a:schemeClr>
                </a:solidFill>
                <a:latin typeface="Segoe UI Emoji" panose="020B0502040204020203" pitchFamily="34" charset="0"/>
                <a:ea typeface="Segoe UI Emoji" panose="020B0502040204020203" pitchFamily="34" charset="0"/>
              </a:rPr>
              <a:t>salariés</a:t>
            </a:r>
          </a:p>
          <a:p>
            <a:endParaRPr lang="fr-FR" sz="3600" dirty="0">
              <a:solidFill>
                <a:srgbClr val="FF6F60"/>
              </a:solidFill>
              <a:latin typeface="Segoe UI Emoji" panose="020B0502040204020203" pitchFamily="34" charset="0"/>
              <a:ea typeface="Segoe UI Emoji" panose="020B0502040204020203" pitchFamily="34" charset="0"/>
            </a:endParaRPr>
          </a:p>
        </p:txBody>
      </p:sp>
      <p:sp>
        <p:nvSpPr>
          <p:cNvPr id="5" name="ZoneTexte 4"/>
          <p:cNvSpPr txBox="1"/>
          <p:nvPr/>
        </p:nvSpPr>
        <p:spPr>
          <a:xfrm>
            <a:off x="7078995" y="5872091"/>
            <a:ext cx="3407536" cy="338554"/>
          </a:xfrm>
          <a:prstGeom prst="rect">
            <a:avLst/>
          </a:prstGeom>
          <a:noFill/>
        </p:spPr>
        <p:txBody>
          <a:bodyPr wrap="none" rtlCol="0">
            <a:spAutoFit/>
          </a:bodyPr>
          <a:lstStyle/>
          <a:p>
            <a:r>
              <a:rPr lang="fr-FR" sz="1600" dirty="0">
                <a:solidFill>
                  <a:srgbClr val="E0A00B"/>
                </a:solidFill>
                <a:latin typeface="Segoe UI" panose="020B0502040204020203" pitchFamily="34" charset="0"/>
                <a:cs typeface="Segoe UI" panose="020B0502040204020203" pitchFamily="34" charset="0"/>
              </a:rPr>
              <a:t>IAC* : Ingénieurs et assimilés cadres</a:t>
            </a:r>
            <a:endParaRPr lang="fr-FR" sz="1600" dirty="0"/>
          </a:p>
        </p:txBody>
      </p:sp>
      <p:sp>
        <p:nvSpPr>
          <p:cNvPr id="8" name="ZoneTexte 7"/>
          <p:cNvSpPr txBox="1"/>
          <p:nvPr/>
        </p:nvSpPr>
        <p:spPr>
          <a:xfrm>
            <a:off x="7078994" y="6101024"/>
            <a:ext cx="5032323" cy="615553"/>
          </a:xfrm>
          <a:prstGeom prst="rect">
            <a:avLst/>
          </a:prstGeom>
          <a:noFill/>
        </p:spPr>
        <p:txBody>
          <a:bodyPr wrap="square" rtlCol="0">
            <a:spAutoFit/>
          </a:bodyPr>
          <a:lstStyle/>
          <a:p>
            <a:r>
              <a:rPr lang="fr-FR" sz="1600" dirty="0">
                <a:solidFill>
                  <a:srgbClr val="FF6F60"/>
                </a:solidFill>
                <a:latin typeface="Segoe UI" panose="020B0502040204020203" pitchFamily="34" charset="0"/>
                <a:cs typeface="Segoe UI" panose="020B0502040204020203" pitchFamily="34" charset="0"/>
              </a:rPr>
              <a:t>ETAM** : Employés, techniciens et Agents de maîtrise</a:t>
            </a:r>
          </a:p>
          <a:p>
            <a:endParaRPr lang="fr-FR" dirty="0"/>
          </a:p>
        </p:txBody>
      </p:sp>
      <p:sp>
        <p:nvSpPr>
          <p:cNvPr id="37" name="ZoneTexte 36"/>
          <p:cNvSpPr txBox="1"/>
          <p:nvPr/>
        </p:nvSpPr>
        <p:spPr>
          <a:xfrm>
            <a:off x="221891" y="5931747"/>
            <a:ext cx="1739410" cy="338554"/>
          </a:xfrm>
          <a:prstGeom prst="rect">
            <a:avLst/>
          </a:prstGeom>
          <a:noFill/>
        </p:spPr>
        <p:txBody>
          <a:bodyPr wrap="square" rtlCol="0">
            <a:spAutoFit/>
          </a:bodyPr>
          <a:lstStyle/>
          <a:p>
            <a:r>
              <a:rPr lang="fr-FR" sz="1600" spc="220" dirty="0">
                <a:solidFill>
                  <a:srgbClr val="ADBCDB"/>
                </a:solidFill>
                <a:latin typeface="Segoe UI" panose="020B0502040204020203" pitchFamily="34" charset="0"/>
                <a:cs typeface="Segoe UI" panose="020B0502040204020203" pitchFamily="34" charset="0"/>
              </a:rPr>
              <a:t>Chiffres 2023</a:t>
            </a:r>
          </a:p>
        </p:txBody>
      </p:sp>
    </p:spTree>
    <p:extLst>
      <p:ext uri="{BB962C8B-B14F-4D97-AF65-F5344CB8AC3E}">
        <p14:creationId xmlns:p14="http://schemas.microsoft.com/office/powerpoint/2010/main" val="3809114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Organigramme : Délai 44">
            <a:extLst>
              <a:ext uri="{FF2B5EF4-FFF2-40B4-BE49-F238E27FC236}">
                <a16:creationId xmlns:a16="http://schemas.microsoft.com/office/drawing/2014/main" id="{2705E6D5-34BF-4FF1-A0FD-E322FE2F0F0F}"/>
              </a:ext>
            </a:extLst>
          </p:cNvPr>
          <p:cNvSpPr/>
          <p:nvPr/>
        </p:nvSpPr>
        <p:spPr>
          <a:xfrm rot="8572448" flipH="1" flipV="1">
            <a:off x="-1113143" y="1831441"/>
            <a:ext cx="6818575" cy="5457233"/>
          </a:xfrm>
          <a:prstGeom prst="flowChartDelay">
            <a:avLst/>
          </a:prstGeom>
          <a:solidFill>
            <a:srgbClr val="FBE5D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Organigramme : Délai 6">
            <a:extLst>
              <a:ext uri="{FF2B5EF4-FFF2-40B4-BE49-F238E27FC236}">
                <a16:creationId xmlns:a16="http://schemas.microsoft.com/office/drawing/2014/main" id="{49789C9E-E6DD-4CB6-B566-FBE795469A15}"/>
              </a:ext>
            </a:extLst>
          </p:cNvPr>
          <p:cNvSpPr/>
          <p:nvPr/>
        </p:nvSpPr>
        <p:spPr>
          <a:xfrm rot="16200000" flipH="1" flipV="1">
            <a:off x="55702" y="49096"/>
            <a:ext cx="934296" cy="836108"/>
          </a:xfrm>
          <a:prstGeom prst="flowChartDelay">
            <a:avLst/>
          </a:prstGeom>
          <a:solidFill>
            <a:srgbClr val="FBE5D6"/>
          </a:solidFill>
          <a:ln>
            <a:noFill/>
          </a:ln>
          <a:effectLst>
            <a:outerShdw blurRad="4445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p:cNvSpPr txBox="1"/>
          <p:nvPr/>
        </p:nvSpPr>
        <p:spPr>
          <a:xfrm>
            <a:off x="940905" y="26503"/>
            <a:ext cx="1484243" cy="923330"/>
          </a:xfrm>
          <a:prstGeom prst="rect">
            <a:avLst/>
          </a:prstGeom>
          <a:noFill/>
        </p:spPr>
        <p:txBody>
          <a:bodyPr wrap="square" lIns="91440" tIns="45720" rIns="91440" bIns="45720" rtlCol="0" anchor="t">
            <a:spAutoFit/>
          </a:bodyPr>
          <a:lstStyle/>
          <a:p>
            <a:r>
              <a:rPr lang="fr-FR">
                <a:solidFill>
                  <a:srgbClr val="ADBCDB"/>
                </a:solidFill>
                <a:latin typeface="Segoe UI Semilight"/>
                <a:cs typeface="Segoe UI Semilight"/>
              </a:rPr>
              <a:t>Le secteur du bâtiment</a:t>
            </a:r>
            <a:r>
              <a:rPr lang="fr-FR">
                <a:solidFill>
                  <a:srgbClr val="6CACDC"/>
                </a:solidFill>
                <a:latin typeface="Segoe UI Semilight"/>
                <a:cs typeface="Segoe UI Semilight"/>
              </a:rPr>
              <a:t> </a:t>
            </a:r>
            <a:r>
              <a:rPr lang="fr-FR">
                <a:solidFill>
                  <a:srgbClr val="7EBBCE"/>
                </a:solidFill>
                <a:latin typeface="Franklin Gothic Medium Cond"/>
              </a:rPr>
              <a:t> </a:t>
            </a:r>
            <a:endParaRPr lang="fr-FR"/>
          </a:p>
          <a:p>
            <a:endParaRPr lang="fr-FR"/>
          </a:p>
        </p:txBody>
      </p:sp>
      <p:sp>
        <p:nvSpPr>
          <p:cNvPr id="2" name="ZoneTexte 1"/>
          <p:cNvSpPr txBox="1"/>
          <p:nvPr/>
        </p:nvSpPr>
        <p:spPr>
          <a:xfrm>
            <a:off x="859531" y="1251535"/>
            <a:ext cx="5549264" cy="3416320"/>
          </a:xfrm>
          <a:prstGeom prst="rect">
            <a:avLst/>
          </a:prstGeom>
          <a:noFill/>
        </p:spPr>
        <p:txBody>
          <a:bodyPr wrap="square" rtlCol="0">
            <a:spAutoFit/>
          </a:bodyPr>
          <a:lstStyle>
            <a:defPPr>
              <a:defRPr lang="fr-FR"/>
            </a:defPPr>
            <a:lvl1pPr>
              <a:defRPr sz="6000">
                <a:solidFill>
                  <a:schemeClr val="bg2">
                    <a:lumMod val="50000"/>
                  </a:schemeClr>
                </a:solidFill>
                <a:latin typeface="Segoe UI Emoji" panose="020B0502040204020203" pitchFamily="34" charset="0"/>
                <a:ea typeface="Segoe UI Emoji" panose="020B0502040204020203" pitchFamily="34" charset="0"/>
              </a:defRPr>
            </a:lvl1pPr>
          </a:lstStyle>
          <a:p>
            <a:r>
              <a:rPr lang="fr-FR" sz="5400" dirty="0"/>
              <a:t>Travaux de bâtiment : </a:t>
            </a:r>
          </a:p>
          <a:p>
            <a:r>
              <a:rPr lang="fr-FR" sz="5400" dirty="0">
                <a:solidFill>
                  <a:srgbClr val="800080"/>
                </a:solidFill>
              </a:rPr>
              <a:t>215 milliards </a:t>
            </a:r>
            <a:r>
              <a:rPr lang="fr-FR" sz="5400" dirty="0"/>
              <a:t>d’euros au total</a:t>
            </a:r>
          </a:p>
        </p:txBody>
      </p:sp>
      <p:sp>
        <p:nvSpPr>
          <p:cNvPr id="9" name="ZoneTexte 8"/>
          <p:cNvSpPr txBox="1"/>
          <p:nvPr/>
        </p:nvSpPr>
        <p:spPr>
          <a:xfrm rot="16200000">
            <a:off x="-595633" y="3176831"/>
            <a:ext cx="1739410" cy="369332"/>
          </a:xfrm>
          <a:prstGeom prst="rect">
            <a:avLst/>
          </a:prstGeom>
          <a:noFill/>
        </p:spPr>
        <p:txBody>
          <a:bodyPr wrap="square" lIns="91440" tIns="45720" rIns="91440" bIns="45720" rtlCol="0" anchor="t">
            <a:spAutoFit/>
          </a:bodyPr>
          <a:lstStyle>
            <a:defPPr>
              <a:defRPr lang="fr-FR"/>
            </a:defPPr>
            <a:lvl1pPr>
              <a:defRPr>
                <a:solidFill>
                  <a:srgbClr val="7EBBCE"/>
                </a:solidFill>
                <a:latin typeface="Franklin Gothic Medium Cond" panose="020B0606030402020204" pitchFamily="34" charset="0"/>
              </a:defRPr>
            </a:lvl1pPr>
          </a:lstStyle>
          <a:p>
            <a:r>
              <a:rPr lang="fr-FR" dirty="0">
                <a:solidFill>
                  <a:srgbClr val="ADBCDB"/>
                </a:solidFill>
                <a:latin typeface="Segoe UI Historic" panose="020B0502040204020203" pitchFamily="34" charset="0"/>
                <a:ea typeface="Segoe UI Historic" panose="020B0502040204020203" pitchFamily="34" charset="0"/>
                <a:cs typeface="Segoe UI Historic" panose="020B0502040204020203" pitchFamily="34" charset="0"/>
              </a:rPr>
              <a:t>Chiffres 2023</a:t>
            </a:r>
          </a:p>
        </p:txBody>
      </p:sp>
      <p:grpSp>
        <p:nvGrpSpPr>
          <p:cNvPr id="52" name="Groupe 51">
            <a:extLst>
              <a:ext uri="{FF2B5EF4-FFF2-40B4-BE49-F238E27FC236}">
                <a16:creationId xmlns:a16="http://schemas.microsoft.com/office/drawing/2014/main" id="{28F43366-12E4-447F-B378-A6A0BC475BDF}"/>
              </a:ext>
            </a:extLst>
          </p:cNvPr>
          <p:cNvGrpSpPr/>
          <p:nvPr/>
        </p:nvGrpSpPr>
        <p:grpSpPr>
          <a:xfrm>
            <a:off x="4780257" y="711681"/>
            <a:ext cx="8581351" cy="6004033"/>
            <a:chOff x="5180079" y="1128859"/>
            <a:chExt cx="8581351" cy="6004033"/>
          </a:xfrm>
        </p:grpSpPr>
        <p:grpSp>
          <p:nvGrpSpPr>
            <p:cNvPr id="20" name="Groupe 19">
              <a:extLst>
                <a:ext uri="{FF2B5EF4-FFF2-40B4-BE49-F238E27FC236}">
                  <a16:creationId xmlns:a16="http://schemas.microsoft.com/office/drawing/2014/main" id="{62CEF50F-2F3A-4A3F-9B17-CAA639D31E6B}"/>
                </a:ext>
              </a:extLst>
            </p:cNvPr>
            <p:cNvGrpSpPr/>
            <p:nvPr/>
          </p:nvGrpSpPr>
          <p:grpSpPr>
            <a:xfrm>
              <a:off x="9975626" y="1128859"/>
              <a:ext cx="3785804" cy="970439"/>
              <a:chOff x="6022256" y="1353055"/>
              <a:chExt cx="3785804" cy="970439"/>
            </a:xfrm>
          </p:grpSpPr>
          <p:sp>
            <p:nvSpPr>
              <p:cNvPr id="21" name="ZoneTexte 20">
                <a:extLst>
                  <a:ext uri="{FF2B5EF4-FFF2-40B4-BE49-F238E27FC236}">
                    <a16:creationId xmlns:a16="http://schemas.microsoft.com/office/drawing/2014/main" id="{C3D911FA-5C09-4C6C-A335-35F355E30641}"/>
                  </a:ext>
                </a:extLst>
              </p:cNvPr>
              <p:cNvSpPr txBox="1"/>
              <p:nvPr/>
            </p:nvSpPr>
            <p:spPr>
              <a:xfrm>
                <a:off x="6669199" y="1353055"/>
                <a:ext cx="3138861" cy="861774"/>
              </a:xfrm>
              <a:prstGeom prst="rect">
                <a:avLst/>
              </a:prstGeom>
              <a:noFill/>
            </p:spPr>
            <p:txBody>
              <a:bodyPr wrap="square" rtlCol="0">
                <a:spAutoFit/>
              </a:bodyPr>
              <a:lstStyle/>
              <a:p>
                <a:r>
                  <a:rPr lang="fr-FR" b="1" dirty="0">
                    <a:solidFill>
                      <a:srgbClr val="6A7364"/>
                    </a:solidFill>
                    <a:latin typeface="Segoe UI" panose="020B0502040204020203" pitchFamily="34" charset="0"/>
                    <a:cs typeface="Segoe UI" panose="020B0502040204020203" pitchFamily="34" charset="0"/>
                  </a:rPr>
                  <a:t>Neuf</a:t>
                </a:r>
              </a:p>
              <a:p>
                <a:r>
                  <a:rPr lang="fr-FR" sz="1400" dirty="0">
                    <a:solidFill>
                      <a:srgbClr val="6A7364"/>
                    </a:solidFill>
                    <a:latin typeface="Segoe UI" panose="020B0502040204020203" pitchFamily="34" charset="0"/>
                    <a:cs typeface="Segoe UI" panose="020B0502040204020203" pitchFamily="34" charset="0"/>
                  </a:rPr>
                  <a:t>43 mds €</a:t>
                </a:r>
              </a:p>
              <a:p>
                <a:r>
                  <a:rPr lang="fr-FR" b="1" dirty="0">
                    <a:solidFill>
                      <a:srgbClr val="6A7364"/>
                    </a:solidFill>
                    <a:latin typeface="Segoe UI" panose="020B0502040204020203" pitchFamily="34" charset="0"/>
                    <a:cs typeface="Segoe UI" panose="020B0502040204020203" pitchFamily="34" charset="0"/>
                  </a:rPr>
                  <a:t>20 %</a:t>
                </a:r>
              </a:p>
            </p:txBody>
          </p:sp>
          <p:cxnSp>
            <p:nvCxnSpPr>
              <p:cNvPr id="22" name="Connecteur : en angle 21">
                <a:extLst>
                  <a:ext uri="{FF2B5EF4-FFF2-40B4-BE49-F238E27FC236}">
                    <a16:creationId xmlns:a16="http://schemas.microsoft.com/office/drawing/2014/main" id="{AA0AC33A-3A32-49CF-BC2B-4057CA82CBC2}"/>
                  </a:ext>
                </a:extLst>
              </p:cNvPr>
              <p:cNvCxnSpPr>
                <a:cxnSpLocks/>
              </p:cNvCxnSpPr>
              <p:nvPr/>
            </p:nvCxnSpPr>
            <p:spPr>
              <a:xfrm rot="10800000" flipV="1">
                <a:off x="6022256" y="1895360"/>
                <a:ext cx="755475" cy="428134"/>
              </a:xfrm>
              <a:prstGeom prst="bentConnector3">
                <a:avLst>
                  <a:gd name="adj1" fmla="val 100876"/>
                </a:avLst>
              </a:prstGeom>
              <a:ln>
                <a:headEnd type="none"/>
                <a:tailEnd type="oval" w="lg" len="lg"/>
              </a:ln>
            </p:spPr>
            <p:style>
              <a:lnRef idx="3">
                <a:schemeClr val="accent3"/>
              </a:lnRef>
              <a:fillRef idx="0">
                <a:schemeClr val="accent3"/>
              </a:fillRef>
              <a:effectRef idx="2">
                <a:schemeClr val="accent3"/>
              </a:effectRef>
              <a:fontRef idx="minor">
                <a:schemeClr val="tx1"/>
              </a:fontRef>
            </p:style>
          </p:cxnSp>
        </p:grpSp>
        <p:sp>
          <p:nvSpPr>
            <p:cNvPr id="38" name="ZoneTexte 37">
              <a:extLst>
                <a:ext uri="{FF2B5EF4-FFF2-40B4-BE49-F238E27FC236}">
                  <a16:creationId xmlns:a16="http://schemas.microsoft.com/office/drawing/2014/main" id="{CE3334C3-A88F-4F3E-878B-34F76A1C5052}"/>
                </a:ext>
              </a:extLst>
            </p:cNvPr>
            <p:cNvSpPr txBox="1"/>
            <p:nvPr/>
          </p:nvSpPr>
          <p:spPr>
            <a:xfrm>
              <a:off x="10541716" y="5024790"/>
              <a:ext cx="3138861" cy="1138773"/>
            </a:xfrm>
            <a:prstGeom prst="rect">
              <a:avLst/>
            </a:prstGeom>
            <a:noFill/>
          </p:spPr>
          <p:txBody>
            <a:bodyPr wrap="square" lIns="91440" tIns="45720" rIns="91440" bIns="45720" rtlCol="0" anchor="t">
              <a:spAutoFit/>
            </a:bodyPr>
            <a:lstStyle/>
            <a:p>
              <a:r>
                <a:rPr lang="fr-FR" b="1" dirty="0">
                  <a:solidFill>
                    <a:srgbClr val="ADBCDB"/>
                  </a:solidFill>
                  <a:latin typeface="Segoe UI" panose="020B0502040204020203" pitchFamily="34" charset="0"/>
                  <a:cs typeface="Segoe UI" panose="020B0502040204020203" pitchFamily="34" charset="0"/>
                </a:rPr>
                <a:t>Entretien-</a:t>
              </a:r>
            </a:p>
            <a:p>
              <a:r>
                <a:rPr lang="fr-FR" b="1" dirty="0">
                  <a:solidFill>
                    <a:srgbClr val="ADBCDB"/>
                  </a:solidFill>
                  <a:latin typeface="Segoe UI" panose="020B0502040204020203" pitchFamily="34" charset="0"/>
                  <a:cs typeface="Segoe UI" panose="020B0502040204020203" pitchFamily="34" charset="0"/>
                </a:rPr>
                <a:t>Amélioration</a:t>
              </a:r>
            </a:p>
            <a:p>
              <a:r>
                <a:rPr lang="fr-FR" sz="1400" dirty="0">
                  <a:solidFill>
                    <a:srgbClr val="ADBCDB"/>
                  </a:solidFill>
                  <a:latin typeface="Segoe UI"/>
                  <a:cs typeface="Segoe UI"/>
                </a:rPr>
                <a:t>36 mds €</a:t>
              </a:r>
            </a:p>
            <a:p>
              <a:r>
                <a:rPr lang="fr-FR" b="1" dirty="0">
                  <a:solidFill>
                    <a:srgbClr val="ADBCDB"/>
                  </a:solidFill>
                  <a:latin typeface="Segoe UI"/>
                  <a:cs typeface="Segoe UI"/>
                </a:rPr>
                <a:t>16,7 %</a:t>
              </a:r>
            </a:p>
          </p:txBody>
        </p:sp>
        <p:grpSp>
          <p:nvGrpSpPr>
            <p:cNvPr id="51" name="Groupe 50">
              <a:extLst>
                <a:ext uri="{FF2B5EF4-FFF2-40B4-BE49-F238E27FC236}">
                  <a16:creationId xmlns:a16="http://schemas.microsoft.com/office/drawing/2014/main" id="{C4DD7568-AE90-4633-B116-CA71572840E9}"/>
                </a:ext>
              </a:extLst>
            </p:cNvPr>
            <p:cNvGrpSpPr/>
            <p:nvPr/>
          </p:nvGrpSpPr>
          <p:grpSpPr>
            <a:xfrm>
              <a:off x="5180079" y="1353055"/>
              <a:ext cx="7245958" cy="5779837"/>
              <a:chOff x="5180079" y="1353055"/>
              <a:chExt cx="7245958" cy="5779837"/>
            </a:xfrm>
          </p:grpSpPr>
          <p:grpSp>
            <p:nvGrpSpPr>
              <p:cNvPr id="5" name="Groupe 4">
                <a:extLst>
                  <a:ext uri="{FF2B5EF4-FFF2-40B4-BE49-F238E27FC236}">
                    <a16:creationId xmlns:a16="http://schemas.microsoft.com/office/drawing/2014/main" id="{EFB0873B-545B-4FE5-B6DD-2FBEE493164E}"/>
                  </a:ext>
                </a:extLst>
              </p:cNvPr>
              <p:cNvGrpSpPr/>
              <p:nvPr/>
            </p:nvGrpSpPr>
            <p:grpSpPr>
              <a:xfrm>
                <a:off x="7194570" y="1530485"/>
                <a:ext cx="4058345" cy="4058345"/>
                <a:chOff x="7045084" y="1849800"/>
                <a:chExt cx="2880000" cy="2880000"/>
              </a:xfrm>
            </p:grpSpPr>
            <p:sp>
              <p:nvSpPr>
                <p:cNvPr id="17" name="Arc plein 16">
                  <a:extLst>
                    <a:ext uri="{FF2B5EF4-FFF2-40B4-BE49-F238E27FC236}">
                      <a16:creationId xmlns:a16="http://schemas.microsoft.com/office/drawing/2014/main" id="{1E102F06-AFAC-4E08-BCE2-F909F73AB7A8}"/>
                    </a:ext>
                  </a:extLst>
                </p:cNvPr>
                <p:cNvSpPr/>
                <p:nvPr/>
              </p:nvSpPr>
              <p:spPr>
                <a:xfrm rot="5715505">
                  <a:off x="7045084" y="1849800"/>
                  <a:ext cx="2880000" cy="2880000"/>
                </a:xfrm>
                <a:prstGeom prst="blockArc">
                  <a:avLst>
                    <a:gd name="adj1" fmla="val 10800000"/>
                    <a:gd name="adj2" fmla="val 17591920"/>
                    <a:gd name="adj3" fmla="val 36153"/>
                  </a:avLst>
                </a:prstGeom>
                <a:solidFill>
                  <a:srgbClr val="6A7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3" name="Arc plein 2">
                  <a:extLst>
                    <a:ext uri="{FF2B5EF4-FFF2-40B4-BE49-F238E27FC236}">
                      <a16:creationId xmlns:a16="http://schemas.microsoft.com/office/drawing/2014/main" id="{2A6808B5-6FD8-4F8F-AA09-4DF01A827CBC}"/>
                    </a:ext>
                  </a:extLst>
                </p:cNvPr>
                <p:cNvSpPr/>
                <p:nvPr/>
              </p:nvSpPr>
              <p:spPr>
                <a:xfrm rot="20583623">
                  <a:off x="7045084" y="1849800"/>
                  <a:ext cx="2880000" cy="2880000"/>
                </a:xfrm>
                <a:prstGeom prst="blockArc">
                  <a:avLst>
                    <a:gd name="adj1" fmla="val 10800000"/>
                    <a:gd name="adj2" fmla="val 17591920"/>
                    <a:gd name="adj3" fmla="val 36153"/>
                  </a:avLst>
                </a:prstGeom>
                <a:solidFill>
                  <a:srgbClr val="800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5" name="Arc plein 14">
                  <a:extLst>
                    <a:ext uri="{FF2B5EF4-FFF2-40B4-BE49-F238E27FC236}">
                      <a16:creationId xmlns:a16="http://schemas.microsoft.com/office/drawing/2014/main" id="{0E364191-3E84-4B86-8A06-34A4CDE520DA}"/>
                    </a:ext>
                  </a:extLst>
                </p:cNvPr>
                <p:cNvSpPr/>
                <p:nvPr/>
              </p:nvSpPr>
              <p:spPr>
                <a:xfrm rot="14468489">
                  <a:off x="7045084" y="1849800"/>
                  <a:ext cx="2880000" cy="2880000"/>
                </a:xfrm>
                <a:prstGeom prst="blockArc">
                  <a:avLst>
                    <a:gd name="adj1" fmla="val 10800000"/>
                    <a:gd name="adj2" fmla="val 17591920"/>
                    <a:gd name="adj3" fmla="val 36153"/>
                  </a:avLst>
                </a:prstGeom>
                <a:solidFill>
                  <a:srgbClr val="E0A0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6" name="Arc plein 15">
                  <a:extLst>
                    <a:ext uri="{FF2B5EF4-FFF2-40B4-BE49-F238E27FC236}">
                      <a16:creationId xmlns:a16="http://schemas.microsoft.com/office/drawing/2014/main" id="{3BF2163D-71A7-4A6C-A0D1-BD938F6A1C4D}"/>
                    </a:ext>
                  </a:extLst>
                </p:cNvPr>
                <p:cNvSpPr/>
                <p:nvPr/>
              </p:nvSpPr>
              <p:spPr>
                <a:xfrm rot="7908241">
                  <a:off x="7045084" y="1849800"/>
                  <a:ext cx="2880000" cy="2880000"/>
                </a:xfrm>
                <a:prstGeom prst="blockArc">
                  <a:avLst>
                    <a:gd name="adj1" fmla="val 12118386"/>
                    <a:gd name="adj2" fmla="val 17591920"/>
                    <a:gd name="adj3" fmla="val 36153"/>
                  </a:avLst>
                </a:prstGeom>
                <a:solidFill>
                  <a:srgbClr val="ADBC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grpSp>
            <p:nvGrpSpPr>
              <p:cNvPr id="6" name="Groupe 5">
                <a:extLst>
                  <a:ext uri="{FF2B5EF4-FFF2-40B4-BE49-F238E27FC236}">
                    <a16:creationId xmlns:a16="http://schemas.microsoft.com/office/drawing/2014/main" id="{30D6E410-FB4B-4E34-9BEA-409B26F3C821}"/>
                  </a:ext>
                </a:extLst>
              </p:cNvPr>
              <p:cNvGrpSpPr/>
              <p:nvPr/>
            </p:nvGrpSpPr>
            <p:grpSpPr>
              <a:xfrm>
                <a:off x="6669199" y="1353055"/>
                <a:ext cx="3138861" cy="889358"/>
                <a:chOff x="6669199" y="1353055"/>
                <a:chExt cx="3138861" cy="889358"/>
              </a:xfrm>
            </p:grpSpPr>
            <p:sp>
              <p:nvSpPr>
                <p:cNvPr id="18" name="ZoneTexte 17">
                  <a:extLst>
                    <a:ext uri="{FF2B5EF4-FFF2-40B4-BE49-F238E27FC236}">
                      <a16:creationId xmlns:a16="http://schemas.microsoft.com/office/drawing/2014/main" id="{920EB4DE-F95C-444E-B7A4-CCFA8F7C50ED}"/>
                    </a:ext>
                  </a:extLst>
                </p:cNvPr>
                <p:cNvSpPr txBox="1"/>
                <p:nvPr/>
              </p:nvSpPr>
              <p:spPr>
                <a:xfrm>
                  <a:off x="6669199" y="1353055"/>
                  <a:ext cx="3138861" cy="861774"/>
                </a:xfrm>
                <a:prstGeom prst="rect">
                  <a:avLst/>
                </a:prstGeom>
                <a:noFill/>
              </p:spPr>
              <p:txBody>
                <a:bodyPr wrap="square" rtlCol="0">
                  <a:spAutoFit/>
                </a:bodyPr>
                <a:lstStyle/>
                <a:p>
                  <a:r>
                    <a:rPr lang="fr-FR" b="1" dirty="0">
                      <a:solidFill>
                        <a:srgbClr val="800080"/>
                      </a:solidFill>
                      <a:latin typeface="Segoe UI" panose="020B0502040204020203" pitchFamily="34" charset="0"/>
                      <a:cs typeface="Segoe UI" panose="020B0502040204020203" pitchFamily="34" charset="0"/>
                    </a:rPr>
                    <a:t>Neuf</a:t>
                  </a:r>
                </a:p>
                <a:p>
                  <a:r>
                    <a:rPr lang="fr-FR" sz="1400" dirty="0">
                      <a:solidFill>
                        <a:srgbClr val="800080"/>
                      </a:solidFill>
                      <a:latin typeface="Segoe UI" panose="020B0502040204020203" pitchFamily="34" charset="0"/>
                      <a:cs typeface="Segoe UI" panose="020B0502040204020203" pitchFamily="34" charset="0"/>
                    </a:rPr>
                    <a:t>57 mds €</a:t>
                  </a:r>
                </a:p>
                <a:p>
                  <a:r>
                    <a:rPr lang="fr-FR" b="1" dirty="0">
                      <a:solidFill>
                        <a:srgbClr val="800080"/>
                      </a:solidFill>
                      <a:latin typeface="Segoe UI" panose="020B0502040204020203" pitchFamily="34" charset="0"/>
                      <a:cs typeface="Segoe UI" panose="020B0502040204020203" pitchFamily="34" charset="0"/>
                    </a:rPr>
                    <a:t>26,5 %</a:t>
                  </a:r>
                </a:p>
              </p:txBody>
            </p:sp>
            <p:cxnSp>
              <p:nvCxnSpPr>
                <p:cNvPr id="19" name="Connecteur : en angle 18">
                  <a:extLst>
                    <a:ext uri="{FF2B5EF4-FFF2-40B4-BE49-F238E27FC236}">
                      <a16:creationId xmlns:a16="http://schemas.microsoft.com/office/drawing/2014/main" id="{7BDBA77F-17CF-4A9E-BEF7-361AC63E5180}"/>
                    </a:ext>
                  </a:extLst>
                </p:cNvPr>
                <p:cNvCxnSpPr>
                  <a:cxnSpLocks/>
                </p:cNvCxnSpPr>
                <p:nvPr/>
              </p:nvCxnSpPr>
              <p:spPr>
                <a:xfrm>
                  <a:off x="6777730" y="1895360"/>
                  <a:ext cx="1271704" cy="347053"/>
                </a:xfrm>
                <a:prstGeom prst="bentConnector3">
                  <a:avLst>
                    <a:gd name="adj1" fmla="val 99558"/>
                  </a:avLst>
                </a:prstGeom>
                <a:ln>
                  <a:headEnd type="none"/>
                  <a:tailEnd type="oval" w="lg" len="lg"/>
                </a:ln>
              </p:spPr>
              <p:style>
                <a:lnRef idx="3">
                  <a:schemeClr val="accent3"/>
                </a:lnRef>
                <a:fillRef idx="0">
                  <a:schemeClr val="accent3"/>
                </a:fillRef>
                <a:effectRef idx="2">
                  <a:schemeClr val="accent3"/>
                </a:effectRef>
                <a:fontRef idx="minor">
                  <a:schemeClr val="tx1"/>
                </a:fontRef>
              </p:style>
            </p:cxnSp>
          </p:grpSp>
          <p:sp>
            <p:nvSpPr>
              <p:cNvPr id="28" name="ZoneTexte 27">
                <a:extLst>
                  <a:ext uri="{FF2B5EF4-FFF2-40B4-BE49-F238E27FC236}">
                    <a16:creationId xmlns:a16="http://schemas.microsoft.com/office/drawing/2014/main" id="{455D12E0-576E-4C77-A371-3F75D89CE3C3}"/>
                  </a:ext>
                </a:extLst>
              </p:cNvPr>
              <p:cNvSpPr txBox="1"/>
              <p:nvPr/>
            </p:nvSpPr>
            <p:spPr>
              <a:xfrm>
                <a:off x="6380706" y="5289718"/>
                <a:ext cx="3138861" cy="1138773"/>
              </a:xfrm>
              <a:prstGeom prst="rect">
                <a:avLst/>
              </a:prstGeom>
              <a:noFill/>
            </p:spPr>
            <p:txBody>
              <a:bodyPr wrap="square" rtlCol="0">
                <a:spAutoFit/>
              </a:bodyPr>
              <a:lstStyle/>
              <a:p>
                <a:r>
                  <a:rPr lang="fr-FR" b="1" dirty="0">
                    <a:solidFill>
                      <a:srgbClr val="E0A00B"/>
                    </a:solidFill>
                    <a:latin typeface="Segoe UI" panose="020B0502040204020203" pitchFamily="34" charset="0"/>
                    <a:cs typeface="Segoe UI" panose="020B0502040204020203" pitchFamily="34" charset="0"/>
                  </a:rPr>
                  <a:t>Entretien-</a:t>
                </a:r>
              </a:p>
              <a:p>
                <a:r>
                  <a:rPr lang="fr-FR" b="1" dirty="0">
                    <a:solidFill>
                      <a:srgbClr val="E0A00B"/>
                    </a:solidFill>
                    <a:latin typeface="Segoe UI" panose="020B0502040204020203" pitchFamily="34" charset="0"/>
                    <a:cs typeface="Segoe UI" panose="020B0502040204020203" pitchFamily="34" charset="0"/>
                  </a:rPr>
                  <a:t>Amélioration</a:t>
                </a:r>
              </a:p>
              <a:p>
                <a:r>
                  <a:rPr lang="fr-FR" sz="1400" dirty="0">
                    <a:solidFill>
                      <a:srgbClr val="E0A00B"/>
                    </a:solidFill>
                    <a:latin typeface="Segoe UI" panose="020B0502040204020203" pitchFamily="34" charset="0"/>
                    <a:cs typeface="Segoe UI" panose="020B0502040204020203" pitchFamily="34" charset="0"/>
                  </a:rPr>
                  <a:t>79 mds €</a:t>
                </a:r>
              </a:p>
              <a:p>
                <a:r>
                  <a:rPr lang="fr-FR" b="1" dirty="0">
                    <a:solidFill>
                      <a:srgbClr val="E0A00B"/>
                    </a:solidFill>
                    <a:latin typeface="Segoe UI" panose="020B0502040204020203" pitchFamily="34" charset="0"/>
                    <a:cs typeface="Segoe UI" panose="020B0502040204020203" pitchFamily="34" charset="0"/>
                  </a:rPr>
                  <a:t>36,8 %</a:t>
                </a:r>
              </a:p>
            </p:txBody>
          </p:sp>
          <p:cxnSp>
            <p:nvCxnSpPr>
              <p:cNvPr id="29" name="Connecteur : en angle 28">
                <a:extLst>
                  <a:ext uri="{FF2B5EF4-FFF2-40B4-BE49-F238E27FC236}">
                    <a16:creationId xmlns:a16="http://schemas.microsoft.com/office/drawing/2014/main" id="{2E2451E4-B9D2-44F8-B5EF-FDCCF4D2D1F9}"/>
                  </a:ext>
                </a:extLst>
              </p:cNvPr>
              <p:cNvCxnSpPr>
                <a:cxnSpLocks/>
              </p:cNvCxnSpPr>
              <p:nvPr/>
            </p:nvCxnSpPr>
            <p:spPr>
              <a:xfrm flipV="1">
                <a:off x="6515100" y="4805363"/>
                <a:ext cx="1645982" cy="1078059"/>
              </a:xfrm>
              <a:prstGeom prst="bentConnector3">
                <a:avLst>
                  <a:gd name="adj1" fmla="val 99043"/>
                </a:avLst>
              </a:prstGeom>
              <a:ln>
                <a:headEnd type="none"/>
                <a:tailEnd type="oval" w="lg" len="lg"/>
              </a:ln>
            </p:spPr>
            <p:style>
              <a:lnRef idx="3">
                <a:schemeClr val="accent3"/>
              </a:lnRef>
              <a:fillRef idx="0">
                <a:schemeClr val="accent3"/>
              </a:fillRef>
              <a:effectRef idx="2">
                <a:schemeClr val="accent3"/>
              </a:effectRef>
              <a:fontRef idx="minor">
                <a:schemeClr val="tx1"/>
              </a:fontRef>
            </p:style>
          </p:cxnSp>
          <p:cxnSp>
            <p:nvCxnSpPr>
              <p:cNvPr id="39" name="Connecteur : en angle 38">
                <a:extLst>
                  <a:ext uri="{FF2B5EF4-FFF2-40B4-BE49-F238E27FC236}">
                    <a16:creationId xmlns:a16="http://schemas.microsoft.com/office/drawing/2014/main" id="{D2AB6ED6-C019-4CE9-881A-C7CEF58A9AE9}"/>
                  </a:ext>
                </a:extLst>
              </p:cNvPr>
              <p:cNvCxnSpPr>
                <a:cxnSpLocks/>
              </p:cNvCxnSpPr>
              <p:nvPr/>
            </p:nvCxnSpPr>
            <p:spPr>
              <a:xfrm rot="10800000">
                <a:off x="10249851" y="4101064"/>
                <a:ext cx="1841318" cy="1519967"/>
              </a:xfrm>
              <a:prstGeom prst="bentConnector3">
                <a:avLst>
                  <a:gd name="adj1" fmla="val 98970"/>
                </a:avLst>
              </a:prstGeom>
              <a:ln>
                <a:headEnd type="none"/>
                <a:tailEnd type="oval" w="lg" len="lg"/>
              </a:ln>
            </p:spPr>
            <p:style>
              <a:lnRef idx="3">
                <a:schemeClr val="accent3"/>
              </a:lnRef>
              <a:fillRef idx="0">
                <a:schemeClr val="accent3"/>
              </a:fillRef>
              <a:effectRef idx="2">
                <a:schemeClr val="accent3"/>
              </a:effectRef>
              <a:fontRef idx="minor">
                <a:schemeClr val="tx1"/>
              </a:fontRef>
            </p:style>
          </p:cxnSp>
          <p:sp>
            <p:nvSpPr>
              <p:cNvPr id="49" name="ZoneTexte 48">
                <a:extLst>
                  <a:ext uri="{FF2B5EF4-FFF2-40B4-BE49-F238E27FC236}">
                    <a16:creationId xmlns:a16="http://schemas.microsoft.com/office/drawing/2014/main" id="{8E022832-2041-4F28-BAD0-3BAF0B3F0310}"/>
                  </a:ext>
                </a:extLst>
              </p:cNvPr>
              <p:cNvSpPr txBox="1"/>
              <p:nvPr/>
            </p:nvSpPr>
            <p:spPr>
              <a:xfrm rot="16200000">
                <a:off x="5649981" y="3418528"/>
                <a:ext cx="2392001" cy="369332"/>
              </a:xfrm>
              <a:prstGeom prst="rect">
                <a:avLst/>
              </a:prstGeom>
              <a:noFill/>
            </p:spPr>
            <p:txBody>
              <a:bodyPr wrap="none" rtlCol="0">
                <a:spAutoFit/>
              </a:bodyPr>
              <a:lstStyle/>
              <a:p>
                <a:r>
                  <a:rPr lang="fr-FR" dirty="0">
                    <a:solidFill>
                      <a:schemeClr val="bg2">
                        <a:lumMod val="50000"/>
                      </a:schemeClr>
                    </a:solidFill>
                    <a:latin typeface="Segoe UI" panose="020B0502040204020203" pitchFamily="34" charset="0"/>
                    <a:cs typeface="Segoe UI" panose="020B0502040204020203" pitchFamily="34" charset="0"/>
                  </a:rPr>
                  <a:t>Logement 136 MDS €</a:t>
                </a:r>
              </a:p>
            </p:txBody>
          </p:sp>
          <p:sp>
            <p:nvSpPr>
              <p:cNvPr id="50" name="ZoneTexte 49">
                <a:extLst>
                  <a:ext uri="{FF2B5EF4-FFF2-40B4-BE49-F238E27FC236}">
                    <a16:creationId xmlns:a16="http://schemas.microsoft.com/office/drawing/2014/main" id="{CCC7FD13-EDCC-44C6-A585-7A536A963765}"/>
                  </a:ext>
                </a:extLst>
              </p:cNvPr>
              <p:cNvSpPr txBox="1"/>
              <p:nvPr/>
            </p:nvSpPr>
            <p:spPr>
              <a:xfrm rot="5400000">
                <a:off x="10195313" y="3371438"/>
                <a:ext cx="2807179" cy="369332"/>
              </a:xfrm>
              <a:prstGeom prst="rect">
                <a:avLst/>
              </a:prstGeom>
              <a:noFill/>
            </p:spPr>
            <p:txBody>
              <a:bodyPr wrap="none" rtlCol="0">
                <a:spAutoFit/>
              </a:bodyPr>
              <a:lstStyle/>
              <a:p>
                <a:r>
                  <a:rPr lang="fr-FR" dirty="0">
                    <a:solidFill>
                      <a:schemeClr val="bg2">
                        <a:lumMod val="50000"/>
                      </a:schemeClr>
                    </a:solidFill>
                    <a:latin typeface="Segoe UI" panose="020B0502040204020203" pitchFamily="34" charset="0"/>
                    <a:cs typeface="Segoe UI" panose="020B0502040204020203" pitchFamily="34" charset="0"/>
                  </a:rPr>
                  <a:t>Hors Logement 79 MDS €</a:t>
                </a:r>
              </a:p>
            </p:txBody>
          </p:sp>
          <p:sp>
            <p:nvSpPr>
              <p:cNvPr id="53" name="ZoneTexte 52">
                <a:extLst>
                  <a:ext uri="{FF2B5EF4-FFF2-40B4-BE49-F238E27FC236}">
                    <a16:creationId xmlns:a16="http://schemas.microsoft.com/office/drawing/2014/main" id="{1C4C1245-ECA7-496D-8373-453B026A976D}"/>
                  </a:ext>
                </a:extLst>
              </p:cNvPr>
              <p:cNvSpPr txBox="1"/>
              <p:nvPr/>
            </p:nvSpPr>
            <p:spPr>
              <a:xfrm>
                <a:off x="5180079" y="6517339"/>
                <a:ext cx="7245958" cy="615553"/>
              </a:xfrm>
              <a:prstGeom prst="rect">
                <a:avLst/>
              </a:prstGeom>
              <a:noFill/>
            </p:spPr>
            <p:txBody>
              <a:bodyPr wrap="none" rtlCol="0">
                <a:spAutoFit/>
              </a:bodyPr>
              <a:lstStyle/>
              <a:p>
                <a:r>
                  <a:rPr lang="fr-FR" sz="1700" dirty="0">
                    <a:solidFill>
                      <a:schemeClr val="bg2">
                        <a:lumMod val="50000"/>
                      </a:schemeClr>
                    </a:solidFill>
                    <a:latin typeface="Segoe UI" panose="020B0502040204020203" pitchFamily="34" charset="0"/>
                    <a:cs typeface="Segoe UI" panose="020B0502040204020203" pitchFamily="34" charset="0"/>
                  </a:rPr>
                  <a:t>Neuf : 100 milliards d’euros / Entretien amélioration : 115 milliards d’euros</a:t>
                </a:r>
              </a:p>
              <a:p>
                <a:pPr algn="ctr"/>
                <a:r>
                  <a:rPr lang="fr-FR" sz="1700" dirty="0">
                    <a:solidFill>
                      <a:schemeClr val="bg2">
                        <a:lumMod val="50000"/>
                      </a:schemeClr>
                    </a:solidFill>
                    <a:latin typeface="Segoe UI" panose="020B0502040204020203" pitchFamily="34" charset="0"/>
                    <a:cs typeface="Segoe UI" panose="020B0502040204020203" pitchFamily="34" charset="0"/>
                  </a:rPr>
                  <a:t>Total : 215 milliards d’euros</a:t>
                </a:r>
              </a:p>
            </p:txBody>
          </p:sp>
        </p:grpSp>
      </p:grpSp>
    </p:spTree>
    <p:extLst>
      <p:ext uri="{BB962C8B-B14F-4D97-AF65-F5344CB8AC3E}">
        <p14:creationId xmlns:p14="http://schemas.microsoft.com/office/powerpoint/2010/main" val="1059701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rganigramme : Délai 28">
            <a:extLst>
              <a:ext uri="{FF2B5EF4-FFF2-40B4-BE49-F238E27FC236}">
                <a16:creationId xmlns:a16="http://schemas.microsoft.com/office/drawing/2014/main" id="{EB5912BA-10A6-4110-BFD6-39DE4BF7F58B}"/>
              </a:ext>
            </a:extLst>
          </p:cNvPr>
          <p:cNvSpPr/>
          <p:nvPr/>
        </p:nvSpPr>
        <p:spPr>
          <a:xfrm rot="8572448" flipH="1" flipV="1">
            <a:off x="-1157140" y="1781937"/>
            <a:ext cx="6818575" cy="5457233"/>
          </a:xfrm>
          <a:prstGeom prst="flowChartDelay">
            <a:avLst/>
          </a:prstGeom>
          <a:solidFill>
            <a:srgbClr val="FBE5D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p:cNvSpPr txBox="1"/>
          <p:nvPr/>
        </p:nvSpPr>
        <p:spPr>
          <a:xfrm>
            <a:off x="522850" y="2516834"/>
            <a:ext cx="4300941" cy="1785104"/>
          </a:xfrm>
          <a:prstGeom prst="rect">
            <a:avLst/>
          </a:prstGeom>
          <a:noFill/>
        </p:spPr>
        <p:txBody>
          <a:bodyPr wrap="square" rtlCol="0">
            <a:spAutoFit/>
          </a:bodyPr>
          <a:lstStyle/>
          <a:p>
            <a:r>
              <a:rPr lang="fr-FR" sz="4000" dirty="0">
                <a:solidFill>
                  <a:schemeClr val="bg2">
                    <a:lumMod val="50000"/>
                  </a:schemeClr>
                </a:solidFill>
                <a:latin typeface="Segoe UI Emoji" panose="020B0502040204020203" pitchFamily="34" charset="0"/>
                <a:ea typeface="Segoe UI Emoji" panose="020B0502040204020203" pitchFamily="34" charset="0"/>
              </a:rPr>
              <a:t>La construction neuve</a:t>
            </a:r>
            <a:endParaRPr lang="fr-FR" sz="3000" dirty="0">
              <a:solidFill>
                <a:srgbClr val="800080"/>
              </a:solidFill>
              <a:latin typeface="Segoe UI Emoji" panose="020B0502040204020203" pitchFamily="34" charset="0"/>
              <a:ea typeface="Segoe UI Emoji" panose="020B0502040204020203" pitchFamily="34" charset="0"/>
            </a:endParaRPr>
          </a:p>
          <a:p>
            <a:r>
              <a:rPr lang="fr-FR" sz="3000" dirty="0">
                <a:solidFill>
                  <a:srgbClr val="800080"/>
                </a:solidFill>
                <a:latin typeface="Segoe UI Emoji" panose="020B0502040204020203" pitchFamily="34" charset="0"/>
                <a:ea typeface="Segoe UI Emoji" panose="020B0502040204020203" pitchFamily="34" charset="0"/>
              </a:rPr>
              <a:t>       Logement </a:t>
            </a:r>
          </a:p>
        </p:txBody>
      </p:sp>
      <p:sp>
        <p:nvSpPr>
          <p:cNvPr id="3" name="Flèche droite 2"/>
          <p:cNvSpPr/>
          <p:nvPr/>
        </p:nvSpPr>
        <p:spPr>
          <a:xfrm>
            <a:off x="689114" y="3981167"/>
            <a:ext cx="503582" cy="139276"/>
          </a:xfrm>
          <a:prstGeom prst="rightArrow">
            <a:avLst/>
          </a:prstGeom>
          <a:solidFill>
            <a:srgbClr val="800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Organigramme : Délai 9">
            <a:extLst>
              <a:ext uri="{FF2B5EF4-FFF2-40B4-BE49-F238E27FC236}">
                <a16:creationId xmlns:a16="http://schemas.microsoft.com/office/drawing/2014/main" id="{341EBC8F-96D2-4C01-A621-98EFA86F328C}"/>
              </a:ext>
            </a:extLst>
          </p:cNvPr>
          <p:cNvSpPr/>
          <p:nvPr/>
        </p:nvSpPr>
        <p:spPr>
          <a:xfrm rot="16200000" flipH="1" flipV="1">
            <a:off x="55702" y="49096"/>
            <a:ext cx="934296" cy="836108"/>
          </a:xfrm>
          <a:prstGeom prst="flowChartDelay">
            <a:avLst/>
          </a:prstGeom>
          <a:solidFill>
            <a:srgbClr val="FBE5D6"/>
          </a:solidFill>
          <a:ln>
            <a:noFill/>
          </a:ln>
          <a:effectLst>
            <a:outerShdw blurRad="4445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4CE92383-4AA9-4754-8F27-1DE169BDD265}"/>
              </a:ext>
            </a:extLst>
          </p:cNvPr>
          <p:cNvSpPr txBox="1"/>
          <p:nvPr/>
        </p:nvSpPr>
        <p:spPr>
          <a:xfrm>
            <a:off x="940905" y="26503"/>
            <a:ext cx="1484243" cy="923330"/>
          </a:xfrm>
          <a:prstGeom prst="rect">
            <a:avLst/>
          </a:prstGeom>
          <a:noFill/>
        </p:spPr>
        <p:txBody>
          <a:bodyPr wrap="square" lIns="91440" tIns="45720" rIns="91440" bIns="45720" rtlCol="0" anchor="t">
            <a:spAutoFit/>
          </a:bodyPr>
          <a:lstStyle/>
          <a:p>
            <a:r>
              <a:rPr lang="fr-FR">
                <a:solidFill>
                  <a:srgbClr val="ADBCDB"/>
                </a:solidFill>
                <a:latin typeface="Segoe UI Semilight"/>
                <a:cs typeface="Segoe UI Semilight"/>
              </a:rPr>
              <a:t>Le secteur du bâtiment</a:t>
            </a:r>
            <a:r>
              <a:rPr lang="fr-FR">
                <a:solidFill>
                  <a:srgbClr val="0070B8"/>
                </a:solidFill>
                <a:latin typeface="Segoe UI Semilight"/>
                <a:cs typeface="Segoe UI Semilight"/>
              </a:rPr>
              <a:t> </a:t>
            </a:r>
            <a:endParaRPr lang="fr-FR"/>
          </a:p>
          <a:p>
            <a:endParaRPr lang="fr-FR"/>
          </a:p>
        </p:txBody>
      </p:sp>
      <p:grpSp>
        <p:nvGrpSpPr>
          <p:cNvPr id="28" name="Groupe 27">
            <a:extLst>
              <a:ext uri="{FF2B5EF4-FFF2-40B4-BE49-F238E27FC236}">
                <a16:creationId xmlns:a16="http://schemas.microsoft.com/office/drawing/2014/main" id="{DDB37AFD-CEA5-4D7B-AC17-BC0B1BC3F660}"/>
              </a:ext>
            </a:extLst>
          </p:cNvPr>
          <p:cNvGrpSpPr/>
          <p:nvPr/>
        </p:nvGrpSpPr>
        <p:grpSpPr>
          <a:xfrm>
            <a:off x="4466299" y="1300179"/>
            <a:ext cx="7046149" cy="3073245"/>
            <a:chOff x="4348517" y="467149"/>
            <a:chExt cx="7046149" cy="3073245"/>
          </a:xfrm>
        </p:grpSpPr>
        <p:grpSp>
          <p:nvGrpSpPr>
            <p:cNvPr id="22" name="Groupe 21">
              <a:extLst>
                <a:ext uri="{FF2B5EF4-FFF2-40B4-BE49-F238E27FC236}">
                  <a16:creationId xmlns:a16="http://schemas.microsoft.com/office/drawing/2014/main" id="{AF7ACD66-910C-4346-9860-171C996A46E9}"/>
                </a:ext>
              </a:extLst>
            </p:cNvPr>
            <p:cNvGrpSpPr/>
            <p:nvPr/>
          </p:nvGrpSpPr>
          <p:grpSpPr>
            <a:xfrm>
              <a:off x="6161711" y="934298"/>
              <a:ext cx="3593546" cy="843702"/>
              <a:chOff x="6161711" y="934298"/>
              <a:chExt cx="3593546" cy="843702"/>
            </a:xfrm>
          </p:grpSpPr>
          <p:sp>
            <p:nvSpPr>
              <p:cNvPr id="6" name="Rectangle : coins arrondis 5">
                <a:extLst>
                  <a:ext uri="{FF2B5EF4-FFF2-40B4-BE49-F238E27FC236}">
                    <a16:creationId xmlns:a16="http://schemas.microsoft.com/office/drawing/2014/main" id="{C295CC37-9613-482D-ABD4-1150F7D9AB14}"/>
                  </a:ext>
                </a:extLst>
              </p:cNvPr>
              <p:cNvSpPr/>
              <p:nvPr/>
            </p:nvSpPr>
            <p:spPr>
              <a:xfrm>
                <a:off x="6161711" y="934298"/>
                <a:ext cx="3593546" cy="843702"/>
              </a:xfrm>
              <a:prstGeom prst="roundRect">
                <a:avLst>
                  <a:gd name="adj" fmla="val 50000"/>
                </a:avLst>
              </a:prstGeom>
              <a:solidFill>
                <a:srgbClr val="ADBC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Forme libre : forme 13">
                <a:extLst>
                  <a:ext uri="{FF2B5EF4-FFF2-40B4-BE49-F238E27FC236}">
                    <a16:creationId xmlns:a16="http://schemas.microsoft.com/office/drawing/2014/main" id="{F5CE2FBB-A3DB-4314-9FCC-6B974109830A}"/>
                  </a:ext>
                </a:extLst>
              </p:cNvPr>
              <p:cNvSpPr/>
              <p:nvPr/>
            </p:nvSpPr>
            <p:spPr>
              <a:xfrm>
                <a:off x="7734300" y="934298"/>
                <a:ext cx="2020957" cy="843702"/>
              </a:xfrm>
              <a:custGeom>
                <a:avLst/>
                <a:gdLst>
                  <a:gd name="connsiteX0" fmla="*/ 0 w 1805611"/>
                  <a:gd name="connsiteY0" fmla="*/ 0 h 685800"/>
                  <a:gd name="connsiteX1" fmla="*/ 342900 w 1805611"/>
                  <a:gd name="connsiteY1" fmla="*/ 0 h 685800"/>
                  <a:gd name="connsiteX2" fmla="*/ 1117601 w 1805611"/>
                  <a:gd name="connsiteY2" fmla="*/ 0 h 685800"/>
                  <a:gd name="connsiteX3" fmla="*/ 1462711 w 1805611"/>
                  <a:gd name="connsiteY3" fmla="*/ 0 h 685800"/>
                  <a:gd name="connsiteX4" fmla="*/ 1805611 w 1805611"/>
                  <a:gd name="connsiteY4" fmla="*/ 342900 h 685800"/>
                  <a:gd name="connsiteX5" fmla="*/ 1462711 w 1805611"/>
                  <a:gd name="connsiteY5" fmla="*/ 685800 h 685800"/>
                  <a:gd name="connsiteX6" fmla="*/ 1117601 w 1805611"/>
                  <a:gd name="connsiteY6" fmla="*/ 685800 h 685800"/>
                  <a:gd name="connsiteX7" fmla="*/ 342900 w 1805611"/>
                  <a:gd name="connsiteY7" fmla="*/ 685800 h 685800"/>
                  <a:gd name="connsiteX8" fmla="*/ 0 w 1805611"/>
                  <a:gd name="connsiteY8" fmla="*/ 685800 h 685800"/>
                  <a:gd name="connsiteX9" fmla="*/ 0 w 1805611"/>
                  <a:gd name="connsiteY9" fmla="*/ 3429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5611" h="685800">
                    <a:moveTo>
                      <a:pt x="0" y="0"/>
                    </a:moveTo>
                    <a:lnTo>
                      <a:pt x="342900" y="0"/>
                    </a:lnTo>
                    <a:lnTo>
                      <a:pt x="1117601" y="0"/>
                    </a:lnTo>
                    <a:lnTo>
                      <a:pt x="1462711" y="0"/>
                    </a:lnTo>
                    <a:cubicBezTo>
                      <a:pt x="1652089" y="0"/>
                      <a:pt x="1805611" y="153522"/>
                      <a:pt x="1805611" y="342900"/>
                    </a:cubicBezTo>
                    <a:cubicBezTo>
                      <a:pt x="1805611" y="532278"/>
                      <a:pt x="1652089" y="685800"/>
                      <a:pt x="1462711" y="685800"/>
                    </a:cubicBezTo>
                    <a:lnTo>
                      <a:pt x="1117601" y="685800"/>
                    </a:lnTo>
                    <a:lnTo>
                      <a:pt x="342900" y="685800"/>
                    </a:lnTo>
                    <a:lnTo>
                      <a:pt x="0" y="685800"/>
                    </a:lnTo>
                    <a:lnTo>
                      <a:pt x="0" y="342900"/>
                    </a:lnTo>
                    <a:close/>
                  </a:path>
                </a:pathLst>
              </a:cu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grpSp>
        <p:grpSp>
          <p:nvGrpSpPr>
            <p:cNvPr id="21" name="Groupe 20">
              <a:extLst>
                <a:ext uri="{FF2B5EF4-FFF2-40B4-BE49-F238E27FC236}">
                  <a16:creationId xmlns:a16="http://schemas.microsoft.com/office/drawing/2014/main" id="{C1922129-9B53-45D3-A5FC-7DD79395A151}"/>
                </a:ext>
              </a:extLst>
            </p:cNvPr>
            <p:cNvGrpSpPr/>
            <p:nvPr/>
          </p:nvGrpSpPr>
          <p:grpSpPr>
            <a:xfrm>
              <a:off x="6146500" y="2695342"/>
              <a:ext cx="3593546" cy="845052"/>
              <a:chOff x="6146500" y="2695342"/>
              <a:chExt cx="3593546" cy="845052"/>
            </a:xfrm>
          </p:grpSpPr>
          <p:sp>
            <p:nvSpPr>
              <p:cNvPr id="15" name="Rectangle : coins arrondis 14">
                <a:extLst>
                  <a:ext uri="{FF2B5EF4-FFF2-40B4-BE49-F238E27FC236}">
                    <a16:creationId xmlns:a16="http://schemas.microsoft.com/office/drawing/2014/main" id="{37FBF608-6580-42F3-A64C-F477D364AF0D}"/>
                  </a:ext>
                </a:extLst>
              </p:cNvPr>
              <p:cNvSpPr/>
              <p:nvPr/>
            </p:nvSpPr>
            <p:spPr>
              <a:xfrm>
                <a:off x="6146500" y="2695342"/>
                <a:ext cx="3593546" cy="843702"/>
              </a:xfrm>
              <a:prstGeom prst="roundRect">
                <a:avLst>
                  <a:gd name="adj" fmla="val 50000"/>
                </a:avLst>
              </a:prstGeom>
              <a:solidFill>
                <a:srgbClr val="ADBC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Forme libre : forme 15">
                <a:extLst>
                  <a:ext uri="{FF2B5EF4-FFF2-40B4-BE49-F238E27FC236}">
                    <a16:creationId xmlns:a16="http://schemas.microsoft.com/office/drawing/2014/main" id="{DC7ACC5F-9E58-489E-9DF9-212F1BB5BB66}"/>
                  </a:ext>
                </a:extLst>
              </p:cNvPr>
              <p:cNvSpPr/>
              <p:nvPr/>
            </p:nvSpPr>
            <p:spPr>
              <a:xfrm>
                <a:off x="8379489" y="2696692"/>
                <a:ext cx="1360557" cy="843702"/>
              </a:xfrm>
              <a:custGeom>
                <a:avLst/>
                <a:gdLst>
                  <a:gd name="connsiteX0" fmla="*/ 0 w 1805611"/>
                  <a:gd name="connsiteY0" fmla="*/ 0 h 685800"/>
                  <a:gd name="connsiteX1" fmla="*/ 342900 w 1805611"/>
                  <a:gd name="connsiteY1" fmla="*/ 0 h 685800"/>
                  <a:gd name="connsiteX2" fmla="*/ 1117601 w 1805611"/>
                  <a:gd name="connsiteY2" fmla="*/ 0 h 685800"/>
                  <a:gd name="connsiteX3" fmla="*/ 1462711 w 1805611"/>
                  <a:gd name="connsiteY3" fmla="*/ 0 h 685800"/>
                  <a:gd name="connsiteX4" fmla="*/ 1805611 w 1805611"/>
                  <a:gd name="connsiteY4" fmla="*/ 342900 h 685800"/>
                  <a:gd name="connsiteX5" fmla="*/ 1462711 w 1805611"/>
                  <a:gd name="connsiteY5" fmla="*/ 685800 h 685800"/>
                  <a:gd name="connsiteX6" fmla="*/ 1117601 w 1805611"/>
                  <a:gd name="connsiteY6" fmla="*/ 685800 h 685800"/>
                  <a:gd name="connsiteX7" fmla="*/ 342900 w 1805611"/>
                  <a:gd name="connsiteY7" fmla="*/ 685800 h 685800"/>
                  <a:gd name="connsiteX8" fmla="*/ 0 w 1805611"/>
                  <a:gd name="connsiteY8" fmla="*/ 685800 h 685800"/>
                  <a:gd name="connsiteX9" fmla="*/ 0 w 1805611"/>
                  <a:gd name="connsiteY9" fmla="*/ 34290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5611" h="685800">
                    <a:moveTo>
                      <a:pt x="0" y="0"/>
                    </a:moveTo>
                    <a:lnTo>
                      <a:pt x="342900" y="0"/>
                    </a:lnTo>
                    <a:lnTo>
                      <a:pt x="1117601" y="0"/>
                    </a:lnTo>
                    <a:lnTo>
                      <a:pt x="1462711" y="0"/>
                    </a:lnTo>
                    <a:cubicBezTo>
                      <a:pt x="1652089" y="0"/>
                      <a:pt x="1805611" y="153522"/>
                      <a:pt x="1805611" y="342900"/>
                    </a:cubicBezTo>
                    <a:cubicBezTo>
                      <a:pt x="1805611" y="532278"/>
                      <a:pt x="1652089" y="685800"/>
                      <a:pt x="1462711" y="685800"/>
                    </a:cubicBezTo>
                    <a:lnTo>
                      <a:pt x="1117601" y="685800"/>
                    </a:lnTo>
                    <a:lnTo>
                      <a:pt x="342900" y="685800"/>
                    </a:lnTo>
                    <a:lnTo>
                      <a:pt x="0" y="685800"/>
                    </a:lnTo>
                    <a:lnTo>
                      <a:pt x="0" y="342900"/>
                    </a:lnTo>
                    <a:close/>
                  </a:path>
                </a:pathLst>
              </a:custGeom>
              <a:solidFill>
                <a:srgbClr val="FBE5D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a:p>
            </p:txBody>
          </p:sp>
        </p:grpSp>
        <p:sp>
          <p:nvSpPr>
            <p:cNvPr id="19" name="ZoneTexte 18">
              <a:extLst>
                <a:ext uri="{FF2B5EF4-FFF2-40B4-BE49-F238E27FC236}">
                  <a16:creationId xmlns:a16="http://schemas.microsoft.com/office/drawing/2014/main" id="{B806AC92-8CF5-41BB-9FF3-A1D1220314B8}"/>
                </a:ext>
              </a:extLst>
            </p:cNvPr>
            <p:cNvSpPr txBox="1"/>
            <p:nvPr/>
          </p:nvSpPr>
          <p:spPr>
            <a:xfrm>
              <a:off x="6596223" y="467149"/>
              <a:ext cx="2478755" cy="369332"/>
            </a:xfrm>
            <a:prstGeom prst="rect">
              <a:avLst/>
            </a:prstGeom>
            <a:noFill/>
          </p:spPr>
          <p:txBody>
            <a:bodyPr wrap="none" rtlCol="0">
              <a:spAutoFit/>
            </a:bodyPr>
            <a:lstStyle/>
            <a:p>
              <a:r>
                <a:rPr lang="fr-FR">
                  <a:latin typeface="Segoe UI" panose="020B0502040204020203" pitchFamily="34" charset="0"/>
                  <a:cs typeface="Segoe UI" panose="020B0502040204020203" pitchFamily="34" charset="0"/>
                </a:rPr>
                <a:t>Nombre de logements</a:t>
              </a:r>
            </a:p>
          </p:txBody>
        </p:sp>
        <p:sp>
          <p:nvSpPr>
            <p:cNvPr id="20" name="ZoneTexte 19">
              <a:extLst>
                <a:ext uri="{FF2B5EF4-FFF2-40B4-BE49-F238E27FC236}">
                  <a16:creationId xmlns:a16="http://schemas.microsoft.com/office/drawing/2014/main" id="{564F9FB0-A84D-4D5D-8D95-EA7AB4710BC0}"/>
                </a:ext>
              </a:extLst>
            </p:cNvPr>
            <p:cNvSpPr txBox="1"/>
            <p:nvPr/>
          </p:nvSpPr>
          <p:spPr>
            <a:xfrm>
              <a:off x="6718292" y="2137856"/>
              <a:ext cx="2295437" cy="369332"/>
            </a:xfrm>
            <a:prstGeom prst="rect">
              <a:avLst/>
            </a:prstGeom>
            <a:noFill/>
          </p:spPr>
          <p:txBody>
            <a:bodyPr wrap="none" lIns="91440" tIns="45720" rIns="91440" bIns="45720" rtlCol="0" anchor="t">
              <a:spAutoFit/>
            </a:bodyPr>
            <a:lstStyle/>
            <a:p>
              <a:r>
                <a:rPr lang="fr-FR">
                  <a:latin typeface="Segoe UI"/>
                  <a:cs typeface="Segoe UI"/>
                </a:rPr>
                <a:t>Surfaces de plancher</a:t>
              </a:r>
              <a:endParaRPr lang="fr-FR">
                <a:latin typeface="Segoe UI" panose="020B0502040204020203" pitchFamily="34" charset="0"/>
                <a:cs typeface="Segoe UI" panose="020B0502040204020203" pitchFamily="34" charset="0"/>
              </a:endParaRPr>
            </a:p>
          </p:txBody>
        </p:sp>
        <p:sp>
          <p:nvSpPr>
            <p:cNvPr id="23" name="ZoneTexte 22">
              <a:extLst>
                <a:ext uri="{FF2B5EF4-FFF2-40B4-BE49-F238E27FC236}">
                  <a16:creationId xmlns:a16="http://schemas.microsoft.com/office/drawing/2014/main" id="{F238D633-0615-4F3E-B923-88DC33F50C42}"/>
                </a:ext>
              </a:extLst>
            </p:cNvPr>
            <p:cNvSpPr txBox="1"/>
            <p:nvPr/>
          </p:nvSpPr>
          <p:spPr>
            <a:xfrm>
              <a:off x="9755257" y="1032983"/>
              <a:ext cx="1338828" cy="923330"/>
            </a:xfrm>
            <a:prstGeom prst="rect">
              <a:avLst/>
            </a:prstGeom>
            <a:noFill/>
          </p:spPr>
          <p:txBody>
            <a:bodyPr wrap="none" rtlCol="0">
              <a:spAutoFit/>
            </a:bodyPr>
            <a:lstStyle/>
            <a:p>
              <a:r>
                <a:rPr lang="fr-FR" dirty="0">
                  <a:latin typeface="Segoe UI" panose="020B0502040204020203" pitchFamily="34" charset="0"/>
                  <a:cs typeface="Segoe UI" panose="020B0502040204020203" pitchFamily="34" charset="0"/>
                </a:rPr>
                <a:t>Collectif</a:t>
              </a:r>
            </a:p>
            <a:p>
              <a:r>
                <a:rPr lang="fr-FR" dirty="0">
                  <a:latin typeface="Segoe UI" panose="020B0502040204020203" pitchFamily="34" charset="0"/>
                  <a:cs typeface="Segoe UI" panose="020B0502040204020203" pitchFamily="34" charset="0"/>
                </a:rPr>
                <a:t>(immeuble)</a:t>
              </a:r>
            </a:p>
            <a:p>
              <a:r>
                <a:rPr lang="fr-FR" dirty="0">
                  <a:latin typeface="Segoe UI" panose="020B0502040204020203" pitchFamily="34" charset="0"/>
                  <a:cs typeface="Segoe UI" panose="020B0502040204020203" pitchFamily="34" charset="0"/>
                </a:rPr>
                <a:t>170 000</a:t>
              </a:r>
            </a:p>
          </p:txBody>
        </p:sp>
        <p:sp>
          <p:nvSpPr>
            <p:cNvPr id="24" name="ZoneTexte 23">
              <a:extLst>
                <a:ext uri="{FF2B5EF4-FFF2-40B4-BE49-F238E27FC236}">
                  <a16:creationId xmlns:a16="http://schemas.microsoft.com/office/drawing/2014/main" id="{3DA3AC2F-60EA-4D55-B609-D9BE45BF5264}"/>
                </a:ext>
              </a:extLst>
            </p:cNvPr>
            <p:cNvSpPr txBox="1"/>
            <p:nvPr/>
          </p:nvSpPr>
          <p:spPr>
            <a:xfrm>
              <a:off x="4802776" y="1032983"/>
              <a:ext cx="1176989" cy="923330"/>
            </a:xfrm>
            <a:prstGeom prst="rect">
              <a:avLst/>
            </a:prstGeom>
            <a:noFill/>
          </p:spPr>
          <p:txBody>
            <a:bodyPr wrap="none" rtlCol="0">
              <a:spAutoFit/>
            </a:bodyPr>
            <a:lstStyle/>
            <a:p>
              <a:pPr algn="r"/>
              <a:r>
                <a:rPr lang="fr-FR" dirty="0">
                  <a:latin typeface="Segoe UI" panose="020B0502040204020203" pitchFamily="34" charset="0"/>
                  <a:cs typeface="Segoe UI" panose="020B0502040204020203" pitchFamily="34" charset="0"/>
                </a:rPr>
                <a:t>Individuel</a:t>
              </a:r>
            </a:p>
            <a:p>
              <a:pPr algn="r"/>
              <a:r>
                <a:rPr lang="fr-FR" dirty="0">
                  <a:latin typeface="Segoe UI" panose="020B0502040204020203" pitchFamily="34" charset="0"/>
                  <a:cs typeface="Segoe UI" panose="020B0502040204020203" pitchFamily="34" charset="0"/>
                </a:rPr>
                <a:t>(maison)</a:t>
              </a:r>
            </a:p>
            <a:p>
              <a:pPr algn="r"/>
              <a:r>
                <a:rPr lang="fr-FR" dirty="0">
                  <a:latin typeface="Segoe UI" panose="020B0502040204020203" pitchFamily="34" charset="0"/>
                  <a:cs typeface="Segoe UI" panose="020B0502040204020203" pitchFamily="34" charset="0"/>
                </a:rPr>
                <a:t>128 000</a:t>
              </a:r>
            </a:p>
          </p:txBody>
        </p:sp>
        <p:sp>
          <p:nvSpPr>
            <p:cNvPr id="25" name="ZoneTexte 24">
              <a:extLst>
                <a:ext uri="{FF2B5EF4-FFF2-40B4-BE49-F238E27FC236}">
                  <a16:creationId xmlns:a16="http://schemas.microsoft.com/office/drawing/2014/main" id="{4A01F14D-B6F8-4234-8A40-9C367BAFDCE7}"/>
                </a:ext>
              </a:extLst>
            </p:cNvPr>
            <p:cNvSpPr txBox="1"/>
            <p:nvPr/>
          </p:nvSpPr>
          <p:spPr>
            <a:xfrm>
              <a:off x="9740046" y="2824440"/>
              <a:ext cx="1654620" cy="646331"/>
            </a:xfrm>
            <a:prstGeom prst="rect">
              <a:avLst/>
            </a:prstGeom>
            <a:noFill/>
          </p:spPr>
          <p:txBody>
            <a:bodyPr wrap="none" rtlCol="0">
              <a:spAutoFit/>
            </a:bodyPr>
            <a:lstStyle/>
            <a:p>
              <a:r>
                <a:rPr lang="fr-FR" dirty="0">
                  <a:latin typeface="Segoe UI" panose="020B0502040204020203" pitchFamily="34" charset="0"/>
                  <a:cs typeface="Segoe UI" panose="020B0502040204020203" pitchFamily="34" charset="0"/>
                </a:rPr>
                <a:t>Collectif</a:t>
              </a:r>
            </a:p>
            <a:p>
              <a:r>
                <a:rPr lang="fr-FR" dirty="0">
                  <a:latin typeface="Segoe UI" panose="020B0502040204020203" pitchFamily="34" charset="0"/>
                  <a:cs typeface="Segoe UI" panose="020B0502040204020203" pitchFamily="34" charset="0"/>
                </a:rPr>
                <a:t>10 509 000 m</a:t>
              </a:r>
              <a:r>
                <a:rPr lang="fr-FR" baseline="30000" dirty="0">
                  <a:latin typeface="Segoe UI" panose="020B0502040204020203" pitchFamily="34" charset="0"/>
                  <a:cs typeface="Segoe UI" panose="020B0502040204020203" pitchFamily="34" charset="0"/>
                </a:rPr>
                <a:t>2</a:t>
              </a:r>
            </a:p>
          </p:txBody>
        </p:sp>
        <p:sp>
          <p:nvSpPr>
            <p:cNvPr id="26" name="ZoneTexte 25">
              <a:extLst>
                <a:ext uri="{FF2B5EF4-FFF2-40B4-BE49-F238E27FC236}">
                  <a16:creationId xmlns:a16="http://schemas.microsoft.com/office/drawing/2014/main" id="{E5869CC4-7A5B-4EF3-AEA6-EA0770AA02FD}"/>
                </a:ext>
              </a:extLst>
            </p:cNvPr>
            <p:cNvSpPr txBox="1"/>
            <p:nvPr/>
          </p:nvSpPr>
          <p:spPr>
            <a:xfrm>
              <a:off x="4348517" y="2785858"/>
              <a:ext cx="1654620" cy="646331"/>
            </a:xfrm>
            <a:prstGeom prst="rect">
              <a:avLst/>
            </a:prstGeom>
            <a:noFill/>
          </p:spPr>
          <p:txBody>
            <a:bodyPr wrap="none" rtlCol="0">
              <a:spAutoFit/>
            </a:bodyPr>
            <a:lstStyle/>
            <a:p>
              <a:pPr algn="r"/>
              <a:r>
                <a:rPr lang="fr-FR" dirty="0">
                  <a:latin typeface="Segoe UI" panose="020B0502040204020203" pitchFamily="34" charset="0"/>
                  <a:cs typeface="Segoe UI" panose="020B0502040204020203" pitchFamily="34" charset="0"/>
                </a:rPr>
                <a:t>Individuel</a:t>
              </a:r>
            </a:p>
            <a:p>
              <a:pPr algn="r"/>
              <a:r>
                <a:rPr lang="fr-FR" dirty="0">
                  <a:latin typeface="Segoe UI" panose="020B0502040204020203" pitchFamily="34" charset="0"/>
                  <a:cs typeface="Segoe UI" panose="020B0502040204020203" pitchFamily="34" charset="0"/>
                </a:rPr>
                <a:t>14 063 000 m</a:t>
              </a:r>
              <a:r>
                <a:rPr lang="fr-FR" baseline="30000" dirty="0">
                  <a:latin typeface="Segoe UI" panose="020B0502040204020203" pitchFamily="34" charset="0"/>
                  <a:cs typeface="Segoe UI" panose="020B0502040204020203" pitchFamily="34" charset="0"/>
                </a:rPr>
                <a:t>2</a:t>
              </a:r>
            </a:p>
          </p:txBody>
        </p:sp>
      </p:grpSp>
      <p:sp>
        <p:nvSpPr>
          <p:cNvPr id="27" name="ZoneTexte 26">
            <a:extLst>
              <a:ext uri="{FF2B5EF4-FFF2-40B4-BE49-F238E27FC236}">
                <a16:creationId xmlns:a16="http://schemas.microsoft.com/office/drawing/2014/main" id="{06F22FBB-DD83-4ED8-9E21-E01C3F0B10AD}"/>
              </a:ext>
            </a:extLst>
          </p:cNvPr>
          <p:cNvSpPr txBox="1"/>
          <p:nvPr/>
        </p:nvSpPr>
        <p:spPr>
          <a:xfrm>
            <a:off x="4926342" y="4893365"/>
            <a:ext cx="6318974" cy="646331"/>
          </a:xfrm>
          <a:prstGeom prst="rect">
            <a:avLst/>
          </a:prstGeom>
          <a:noFill/>
        </p:spPr>
        <p:txBody>
          <a:bodyPr wrap="none" rtlCol="0">
            <a:spAutoFit/>
          </a:bodyPr>
          <a:lstStyle/>
          <a:p>
            <a:pPr algn="ctr"/>
            <a:r>
              <a:rPr lang="fr-FR" dirty="0">
                <a:latin typeface="Segoe UI" panose="020B0502040204020203" pitchFamily="34" charset="0"/>
                <a:cs typeface="Segoe UI" panose="020B0502040204020203" pitchFamily="34" charset="0"/>
              </a:rPr>
              <a:t>298 000 logements mis en chantier</a:t>
            </a:r>
          </a:p>
          <a:p>
            <a:pPr algn="ctr"/>
            <a:r>
              <a:rPr lang="fr-FR" dirty="0">
                <a:latin typeface="Segoe UI" panose="020B0502040204020203" pitchFamily="34" charset="0"/>
                <a:cs typeface="Segoe UI" panose="020B0502040204020203" pitchFamily="34" charset="0"/>
              </a:rPr>
              <a:t>sur 24 572 000 m</a:t>
            </a:r>
            <a:r>
              <a:rPr lang="fr-FR" baseline="30000" dirty="0">
                <a:latin typeface="Segoe UI" panose="020B0502040204020203" pitchFamily="34" charset="0"/>
                <a:cs typeface="Segoe UI" panose="020B0502040204020203" pitchFamily="34" charset="0"/>
              </a:rPr>
              <a:t>2</a:t>
            </a:r>
            <a:r>
              <a:rPr lang="fr-FR" dirty="0">
                <a:latin typeface="Segoe UI" panose="020B0502040204020203" pitchFamily="34" charset="0"/>
                <a:cs typeface="Segoe UI" panose="020B0502040204020203" pitchFamily="34" charset="0"/>
              </a:rPr>
              <a:t> de surfaces de plancher mises en chantier</a:t>
            </a:r>
          </a:p>
        </p:txBody>
      </p:sp>
    </p:spTree>
    <p:extLst>
      <p:ext uri="{BB962C8B-B14F-4D97-AF65-F5344CB8AC3E}">
        <p14:creationId xmlns:p14="http://schemas.microsoft.com/office/powerpoint/2010/main" val="1051068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Organigramme : Délai 42">
            <a:extLst>
              <a:ext uri="{FF2B5EF4-FFF2-40B4-BE49-F238E27FC236}">
                <a16:creationId xmlns:a16="http://schemas.microsoft.com/office/drawing/2014/main" id="{E65A5B8E-D6C5-47D4-B143-F89D1FC521CE}"/>
              </a:ext>
            </a:extLst>
          </p:cNvPr>
          <p:cNvSpPr/>
          <p:nvPr/>
        </p:nvSpPr>
        <p:spPr>
          <a:xfrm rot="13027552" flipV="1">
            <a:off x="7142934" y="1850491"/>
            <a:ext cx="6818575" cy="5457233"/>
          </a:xfrm>
          <a:prstGeom prst="flowChartDelay">
            <a:avLst/>
          </a:prstGeom>
          <a:solidFill>
            <a:srgbClr val="FBE5D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p:cNvSpPr txBox="1"/>
          <p:nvPr/>
        </p:nvSpPr>
        <p:spPr>
          <a:xfrm>
            <a:off x="6577725" y="1781751"/>
            <a:ext cx="5217549" cy="1169551"/>
          </a:xfrm>
          <a:prstGeom prst="rect">
            <a:avLst/>
          </a:prstGeom>
          <a:noFill/>
        </p:spPr>
        <p:txBody>
          <a:bodyPr wrap="square" rtlCol="0">
            <a:spAutoFit/>
          </a:bodyPr>
          <a:lstStyle/>
          <a:p>
            <a:r>
              <a:rPr lang="fr-FR" sz="4000" dirty="0">
                <a:solidFill>
                  <a:schemeClr val="bg2">
                    <a:lumMod val="50000"/>
                  </a:schemeClr>
                </a:solidFill>
                <a:latin typeface="Segoe UI Emoji" panose="020B0502040204020203" pitchFamily="34" charset="0"/>
                <a:ea typeface="Segoe UI Emoji" panose="020B0502040204020203" pitchFamily="34" charset="0"/>
              </a:rPr>
              <a:t>La construction neuve</a:t>
            </a:r>
          </a:p>
          <a:p>
            <a:r>
              <a:rPr lang="fr-FR" sz="3000" dirty="0">
                <a:solidFill>
                  <a:srgbClr val="800080"/>
                </a:solidFill>
                <a:latin typeface="Segoe UI Emoji" panose="020B0502040204020203" pitchFamily="34" charset="0"/>
                <a:ea typeface="Segoe UI Emoji" panose="020B0502040204020203" pitchFamily="34" charset="0"/>
              </a:rPr>
              <a:t>        Hors logement </a:t>
            </a:r>
          </a:p>
        </p:txBody>
      </p:sp>
      <p:sp>
        <p:nvSpPr>
          <p:cNvPr id="10" name="ZoneTexte 9"/>
          <p:cNvSpPr txBox="1"/>
          <p:nvPr/>
        </p:nvSpPr>
        <p:spPr>
          <a:xfrm rot="16200000">
            <a:off x="-660116" y="3046063"/>
            <a:ext cx="1739410" cy="338554"/>
          </a:xfrm>
          <a:prstGeom prst="rect">
            <a:avLst/>
          </a:prstGeom>
          <a:noFill/>
        </p:spPr>
        <p:txBody>
          <a:bodyPr wrap="square" rtlCol="0">
            <a:spAutoFit/>
          </a:bodyPr>
          <a:lstStyle/>
          <a:p>
            <a:r>
              <a:rPr lang="fr-FR" sz="1600" spc="220" dirty="0">
                <a:solidFill>
                  <a:srgbClr val="ADBCDB"/>
                </a:solidFill>
                <a:latin typeface="Segoe UI Historic" panose="020B0502040204020203" pitchFamily="34" charset="0"/>
                <a:ea typeface="Segoe UI Historic" panose="020B0502040204020203" pitchFamily="34" charset="0"/>
                <a:cs typeface="Segoe UI Historic" panose="020B0502040204020203" pitchFamily="34" charset="0"/>
              </a:rPr>
              <a:t>Chiffres 2023</a:t>
            </a:r>
          </a:p>
        </p:txBody>
      </p:sp>
      <p:sp>
        <p:nvSpPr>
          <p:cNvPr id="9" name="Flèche droite 8"/>
          <p:cNvSpPr/>
          <p:nvPr/>
        </p:nvSpPr>
        <p:spPr>
          <a:xfrm>
            <a:off x="6762328" y="2667197"/>
            <a:ext cx="503582" cy="139276"/>
          </a:xfrm>
          <a:prstGeom prst="rightArrow">
            <a:avLst/>
          </a:prstGeom>
          <a:solidFill>
            <a:srgbClr val="800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800080"/>
              </a:solidFill>
            </a:endParaRPr>
          </a:p>
        </p:txBody>
      </p:sp>
      <p:sp>
        <p:nvSpPr>
          <p:cNvPr id="12" name="ZoneTexte 11">
            <a:extLst>
              <a:ext uri="{FF2B5EF4-FFF2-40B4-BE49-F238E27FC236}">
                <a16:creationId xmlns:a16="http://schemas.microsoft.com/office/drawing/2014/main" id="{2B6030EE-68D6-47F2-9FDB-1A127EA843C7}"/>
              </a:ext>
            </a:extLst>
          </p:cNvPr>
          <p:cNvSpPr txBox="1"/>
          <p:nvPr/>
        </p:nvSpPr>
        <p:spPr>
          <a:xfrm>
            <a:off x="955409" y="0"/>
            <a:ext cx="1484243" cy="646331"/>
          </a:xfrm>
          <a:prstGeom prst="rect">
            <a:avLst/>
          </a:prstGeom>
          <a:noFill/>
        </p:spPr>
        <p:txBody>
          <a:bodyPr wrap="square" lIns="91440" tIns="45720" rIns="91440" bIns="45720" rtlCol="0" anchor="t">
            <a:spAutoFit/>
          </a:bodyPr>
          <a:lstStyle/>
          <a:p>
            <a:r>
              <a:rPr lang="fr-FR" u="none" strike="noStrike">
                <a:solidFill>
                  <a:srgbClr val="ADBCDB"/>
                </a:solidFill>
                <a:latin typeface="Segoe UI Semilight"/>
              </a:rPr>
              <a:t>Le secteur du bâtiment</a:t>
            </a:r>
            <a:endParaRPr lang="fr-FR">
              <a:solidFill>
                <a:srgbClr val="ADBCDB"/>
              </a:solidFill>
            </a:endParaRPr>
          </a:p>
        </p:txBody>
      </p:sp>
      <p:sp>
        <p:nvSpPr>
          <p:cNvPr id="3" name="Organigramme : Délai 2">
            <a:extLst>
              <a:ext uri="{FF2B5EF4-FFF2-40B4-BE49-F238E27FC236}">
                <a16:creationId xmlns:a16="http://schemas.microsoft.com/office/drawing/2014/main" id="{A7E8E887-1828-42B5-AF53-0F7918B9247A}"/>
              </a:ext>
            </a:extLst>
          </p:cNvPr>
          <p:cNvSpPr/>
          <p:nvPr/>
        </p:nvSpPr>
        <p:spPr>
          <a:xfrm rot="16200000" flipH="1" flipV="1">
            <a:off x="70207" y="49094"/>
            <a:ext cx="934296" cy="836108"/>
          </a:xfrm>
          <a:prstGeom prst="flowChartDelay">
            <a:avLst/>
          </a:prstGeom>
          <a:solidFill>
            <a:srgbClr val="FBE5D6"/>
          </a:solidFill>
          <a:ln>
            <a:noFill/>
          </a:ln>
          <a:effectLst>
            <a:outerShdw blurRad="4445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42" name="Groupe 41">
            <a:extLst>
              <a:ext uri="{FF2B5EF4-FFF2-40B4-BE49-F238E27FC236}">
                <a16:creationId xmlns:a16="http://schemas.microsoft.com/office/drawing/2014/main" id="{10CF3B02-0F40-419D-AC8B-898FC87758A0}"/>
              </a:ext>
            </a:extLst>
          </p:cNvPr>
          <p:cNvGrpSpPr/>
          <p:nvPr/>
        </p:nvGrpSpPr>
        <p:grpSpPr>
          <a:xfrm>
            <a:off x="722079" y="2345635"/>
            <a:ext cx="6543831" cy="4206958"/>
            <a:chOff x="1106473" y="2288846"/>
            <a:chExt cx="6543831" cy="4206958"/>
          </a:xfrm>
        </p:grpSpPr>
        <p:grpSp>
          <p:nvGrpSpPr>
            <p:cNvPr id="6" name="Groupe 5">
              <a:extLst>
                <a:ext uri="{FF2B5EF4-FFF2-40B4-BE49-F238E27FC236}">
                  <a16:creationId xmlns:a16="http://schemas.microsoft.com/office/drawing/2014/main" id="{E922E011-E393-4662-A637-9708C1CAB19A}"/>
                </a:ext>
              </a:extLst>
            </p:cNvPr>
            <p:cNvGrpSpPr/>
            <p:nvPr/>
          </p:nvGrpSpPr>
          <p:grpSpPr>
            <a:xfrm>
              <a:off x="1264961" y="2589598"/>
              <a:ext cx="1219201" cy="366714"/>
              <a:chOff x="1485900" y="3031982"/>
              <a:chExt cx="1464155" cy="366714"/>
            </a:xfrm>
            <a:solidFill>
              <a:srgbClr val="E0A00B"/>
            </a:solidFill>
          </p:grpSpPr>
          <p:sp>
            <p:nvSpPr>
              <p:cNvPr id="5" name="Rectangle 4">
                <a:extLst>
                  <a:ext uri="{FF2B5EF4-FFF2-40B4-BE49-F238E27FC236}">
                    <a16:creationId xmlns:a16="http://schemas.microsoft.com/office/drawing/2014/main" id="{714F7EEF-3BAB-419A-B985-4B9ABB36860C}"/>
                  </a:ext>
                </a:extLst>
              </p:cNvPr>
              <p:cNvSpPr/>
              <p:nvPr/>
            </p:nvSpPr>
            <p:spPr>
              <a:xfrm>
                <a:off x="1485900" y="3031983"/>
                <a:ext cx="1231900" cy="3667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 coins arrondis 12">
                <a:extLst>
                  <a:ext uri="{FF2B5EF4-FFF2-40B4-BE49-F238E27FC236}">
                    <a16:creationId xmlns:a16="http://schemas.microsoft.com/office/drawing/2014/main" id="{05C7137A-2A24-459D-B2B0-E16BCE834C09}"/>
                  </a:ext>
                </a:extLst>
              </p:cNvPr>
              <p:cNvSpPr/>
              <p:nvPr/>
            </p:nvSpPr>
            <p:spPr>
              <a:xfrm>
                <a:off x="1718155" y="3031982"/>
                <a:ext cx="1231900" cy="366713"/>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19" name="Groupe 18">
              <a:extLst>
                <a:ext uri="{FF2B5EF4-FFF2-40B4-BE49-F238E27FC236}">
                  <a16:creationId xmlns:a16="http://schemas.microsoft.com/office/drawing/2014/main" id="{F19F95B3-15A8-4BEB-B1CC-5E5ECA3F45D0}"/>
                </a:ext>
              </a:extLst>
            </p:cNvPr>
            <p:cNvGrpSpPr/>
            <p:nvPr/>
          </p:nvGrpSpPr>
          <p:grpSpPr>
            <a:xfrm>
              <a:off x="1264961" y="3337320"/>
              <a:ext cx="1795741" cy="366714"/>
              <a:chOff x="1485900" y="3031982"/>
              <a:chExt cx="1464155" cy="366714"/>
            </a:xfrm>
            <a:solidFill>
              <a:srgbClr val="ADBCDB"/>
            </a:solidFill>
          </p:grpSpPr>
          <p:sp>
            <p:nvSpPr>
              <p:cNvPr id="20" name="Rectangle 19">
                <a:extLst>
                  <a:ext uri="{FF2B5EF4-FFF2-40B4-BE49-F238E27FC236}">
                    <a16:creationId xmlns:a16="http://schemas.microsoft.com/office/drawing/2014/main" id="{12E81786-6363-4020-A665-0993A9312BBB}"/>
                  </a:ext>
                </a:extLst>
              </p:cNvPr>
              <p:cNvSpPr/>
              <p:nvPr/>
            </p:nvSpPr>
            <p:spPr>
              <a:xfrm>
                <a:off x="1485900" y="3031983"/>
                <a:ext cx="1231900" cy="3667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 coins arrondis 20">
                <a:extLst>
                  <a:ext uri="{FF2B5EF4-FFF2-40B4-BE49-F238E27FC236}">
                    <a16:creationId xmlns:a16="http://schemas.microsoft.com/office/drawing/2014/main" id="{E051C074-4101-4EB1-A179-8186750F7BBE}"/>
                  </a:ext>
                </a:extLst>
              </p:cNvPr>
              <p:cNvSpPr/>
              <p:nvPr/>
            </p:nvSpPr>
            <p:spPr>
              <a:xfrm>
                <a:off x="1718155" y="3031982"/>
                <a:ext cx="1231900" cy="366713"/>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2" name="Groupe 21">
              <a:extLst>
                <a:ext uri="{FF2B5EF4-FFF2-40B4-BE49-F238E27FC236}">
                  <a16:creationId xmlns:a16="http://schemas.microsoft.com/office/drawing/2014/main" id="{ABCB4CFD-2082-4845-95C4-827C08A97068}"/>
                </a:ext>
              </a:extLst>
            </p:cNvPr>
            <p:cNvGrpSpPr/>
            <p:nvPr/>
          </p:nvGrpSpPr>
          <p:grpSpPr>
            <a:xfrm>
              <a:off x="1264960" y="4085042"/>
              <a:ext cx="2583140" cy="366714"/>
              <a:chOff x="1485900" y="3031982"/>
              <a:chExt cx="1464155" cy="366714"/>
            </a:xfrm>
            <a:solidFill>
              <a:srgbClr val="FF6F60"/>
            </a:solidFill>
          </p:grpSpPr>
          <p:sp>
            <p:nvSpPr>
              <p:cNvPr id="23" name="Rectangle 22">
                <a:extLst>
                  <a:ext uri="{FF2B5EF4-FFF2-40B4-BE49-F238E27FC236}">
                    <a16:creationId xmlns:a16="http://schemas.microsoft.com/office/drawing/2014/main" id="{863160E6-E969-4C3F-ADB8-6AA91BA6013A}"/>
                  </a:ext>
                </a:extLst>
              </p:cNvPr>
              <p:cNvSpPr/>
              <p:nvPr/>
            </p:nvSpPr>
            <p:spPr>
              <a:xfrm>
                <a:off x="1485900" y="3031983"/>
                <a:ext cx="1231900" cy="366713"/>
              </a:xfrm>
              <a:prstGeom prst="rect">
                <a:avLst/>
              </a:prstGeom>
              <a:solidFill>
                <a:srgbClr val="800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 coins arrondis 23">
                <a:extLst>
                  <a:ext uri="{FF2B5EF4-FFF2-40B4-BE49-F238E27FC236}">
                    <a16:creationId xmlns:a16="http://schemas.microsoft.com/office/drawing/2014/main" id="{BD701884-88BF-4BA5-8F79-5FE895A5C84F}"/>
                  </a:ext>
                </a:extLst>
              </p:cNvPr>
              <p:cNvSpPr/>
              <p:nvPr/>
            </p:nvSpPr>
            <p:spPr>
              <a:xfrm>
                <a:off x="1718155" y="3031982"/>
                <a:ext cx="1231900" cy="366713"/>
              </a:xfrm>
              <a:prstGeom prst="roundRect">
                <a:avLst>
                  <a:gd name="adj" fmla="val 50000"/>
                </a:avLst>
              </a:prstGeom>
              <a:solidFill>
                <a:srgbClr val="800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800080"/>
                  </a:solidFill>
                </a:endParaRPr>
              </a:p>
            </p:txBody>
          </p:sp>
        </p:grpSp>
        <p:grpSp>
          <p:nvGrpSpPr>
            <p:cNvPr id="25" name="Groupe 24">
              <a:extLst>
                <a:ext uri="{FF2B5EF4-FFF2-40B4-BE49-F238E27FC236}">
                  <a16:creationId xmlns:a16="http://schemas.microsoft.com/office/drawing/2014/main" id="{D4DE108F-B014-474B-AEFD-4131565FFF39}"/>
                </a:ext>
              </a:extLst>
            </p:cNvPr>
            <p:cNvGrpSpPr/>
            <p:nvPr/>
          </p:nvGrpSpPr>
          <p:grpSpPr>
            <a:xfrm>
              <a:off x="1264959" y="4832764"/>
              <a:ext cx="4298763" cy="366714"/>
              <a:chOff x="1485900" y="3031982"/>
              <a:chExt cx="1464155" cy="366714"/>
            </a:xfrm>
            <a:solidFill>
              <a:srgbClr val="FBE5D6"/>
            </a:solidFill>
          </p:grpSpPr>
          <p:sp>
            <p:nvSpPr>
              <p:cNvPr id="26" name="Rectangle 25">
                <a:extLst>
                  <a:ext uri="{FF2B5EF4-FFF2-40B4-BE49-F238E27FC236}">
                    <a16:creationId xmlns:a16="http://schemas.microsoft.com/office/drawing/2014/main" id="{E0799531-F6D7-42E8-B793-D1AD4259DB08}"/>
                  </a:ext>
                </a:extLst>
              </p:cNvPr>
              <p:cNvSpPr/>
              <p:nvPr/>
            </p:nvSpPr>
            <p:spPr>
              <a:xfrm>
                <a:off x="1485900" y="3031983"/>
                <a:ext cx="1231900" cy="3667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Rectangle : coins arrondis 26">
                <a:extLst>
                  <a:ext uri="{FF2B5EF4-FFF2-40B4-BE49-F238E27FC236}">
                    <a16:creationId xmlns:a16="http://schemas.microsoft.com/office/drawing/2014/main" id="{5284416E-15D7-42D7-81CC-CFB7E8638B6F}"/>
                  </a:ext>
                </a:extLst>
              </p:cNvPr>
              <p:cNvSpPr/>
              <p:nvPr/>
            </p:nvSpPr>
            <p:spPr>
              <a:xfrm>
                <a:off x="1718155" y="3031982"/>
                <a:ext cx="1231900" cy="366713"/>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28" name="Groupe 27">
              <a:extLst>
                <a:ext uri="{FF2B5EF4-FFF2-40B4-BE49-F238E27FC236}">
                  <a16:creationId xmlns:a16="http://schemas.microsoft.com/office/drawing/2014/main" id="{6243BF4B-5AD7-4565-84F6-BFFE1511C494}"/>
                </a:ext>
              </a:extLst>
            </p:cNvPr>
            <p:cNvGrpSpPr/>
            <p:nvPr/>
          </p:nvGrpSpPr>
          <p:grpSpPr>
            <a:xfrm>
              <a:off x="1264959" y="5580487"/>
              <a:ext cx="1904524" cy="366713"/>
              <a:chOff x="1485900" y="3031983"/>
              <a:chExt cx="1450284" cy="366713"/>
            </a:xfrm>
            <a:solidFill>
              <a:srgbClr val="6A7364"/>
            </a:solidFill>
          </p:grpSpPr>
          <p:sp>
            <p:nvSpPr>
              <p:cNvPr id="29" name="Rectangle 28">
                <a:extLst>
                  <a:ext uri="{FF2B5EF4-FFF2-40B4-BE49-F238E27FC236}">
                    <a16:creationId xmlns:a16="http://schemas.microsoft.com/office/drawing/2014/main" id="{FF642980-28A0-4771-AE52-23C710272D6D}"/>
                  </a:ext>
                </a:extLst>
              </p:cNvPr>
              <p:cNvSpPr/>
              <p:nvPr/>
            </p:nvSpPr>
            <p:spPr>
              <a:xfrm>
                <a:off x="1485900" y="3031983"/>
                <a:ext cx="1231900" cy="36671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 coins arrondis 29">
                <a:extLst>
                  <a:ext uri="{FF2B5EF4-FFF2-40B4-BE49-F238E27FC236}">
                    <a16:creationId xmlns:a16="http://schemas.microsoft.com/office/drawing/2014/main" id="{60001AFD-C1A9-44D3-8EB1-453A6022EFE6}"/>
                  </a:ext>
                </a:extLst>
              </p:cNvPr>
              <p:cNvSpPr/>
              <p:nvPr/>
            </p:nvSpPr>
            <p:spPr>
              <a:xfrm>
                <a:off x="1704284" y="3031983"/>
                <a:ext cx="1231900" cy="366713"/>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31" name="ZoneTexte 30">
              <a:extLst>
                <a:ext uri="{FF2B5EF4-FFF2-40B4-BE49-F238E27FC236}">
                  <a16:creationId xmlns:a16="http://schemas.microsoft.com/office/drawing/2014/main" id="{D2ED1FD8-9B03-48DC-83F6-4DB705A3D74C}"/>
                </a:ext>
              </a:extLst>
            </p:cNvPr>
            <p:cNvSpPr txBox="1"/>
            <p:nvPr/>
          </p:nvSpPr>
          <p:spPr>
            <a:xfrm>
              <a:off x="1264959" y="2288846"/>
              <a:ext cx="1617742" cy="338554"/>
            </a:xfrm>
            <a:prstGeom prst="rect">
              <a:avLst/>
            </a:prstGeom>
            <a:noFill/>
          </p:spPr>
          <p:txBody>
            <a:bodyPr wrap="square" rtlCol="0">
              <a:spAutoFit/>
            </a:bodyPr>
            <a:lstStyle/>
            <a:p>
              <a:r>
                <a:rPr lang="fr-FR" sz="1600" dirty="0">
                  <a:solidFill>
                    <a:schemeClr val="bg2">
                      <a:lumMod val="25000"/>
                    </a:schemeClr>
                  </a:solidFill>
                  <a:latin typeface="Segoe UI" panose="020B0502040204020203" pitchFamily="34" charset="0"/>
                  <a:cs typeface="Segoe UI" panose="020B0502040204020203" pitchFamily="34" charset="0"/>
                </a:rPr>
                <a:t>Commerces</a:t>
              </a:r>
            </a:p>
          </p:txBody>
        </p:sp>
        <p:sp>
          <p:nvSpPr>
            <p:cNvPr id="33" name="ZoneTexte 32">
              <a:extLst>
                <a:ext uri="{FF2B5EF4-FFF2-40B4-BE49-F238E27FC236}">
                  <a16:creationId xmlns:a16="http://schemas.microsoft.com/office/drawing/2014/main" id="{C21C0C67-BDD7-4799-A620-C88279649D7F}"/>
                </a:ext>
              </a:extLst>
            </p:cNvPr>
            <p:cNvSpPr txBox="1"/>
            <p:nvPr/>
          </p:nvSpPr>
          <p:spPr>
            <a:xfrm>
              <a:off x="1272619" y="3050472"/>
              <a:ext cx="1617742" cy="338554"/>
            </a:xfrm>
            <a:prstGeom prst="rect">
              <a:avLst/>
            </a:prstGeom>
            <a:noFill/>
          </p:spPr>
          <p:txBody>
            <a:bodyPr wrap="square" rtlCol="0">
              <a:spAutoFit/>
            </a:bodyPr>
            <a:lstStyle/>
            <a:p>
              <a:r>
                <a:rPr lang="fr-FR" sz="1600">
                  <a:solidFill>
                    <a:schemeClr val="bg2">
                      <a:lumMod val="25000"/>
                    </a:schemeClr>
                  </a:solidFill>
                  <a:latin typeface="Segoe UI" panose="020B0502040204020203" pitchFamily="34" charset="0"/>
                  <a:cs typeface="Segoe UI" panose="020B0502040204020203" pitchFamily="34" charset="0"/>
                </a:rPr>
                <a:t>Bureaux</a:t>
              </a:r>
            </a:p>
          </p:txBody>
        </p:sp>
        <p:sp>
          <p:nvSpPr>
            <p:cNvPr id="34" name="ZoneTexte 33">
              <a:extLst>
                <a:ext uri="{FF2B5EF4-FFF2-40B4-BE49-F238E27FC236}">
                  <a16:creationId xmlns:a16="http://schemas.microsoft.com/office/drawing/2014/main" id="{A8299341-BE8F-404F-BEDE-8D63957A148F}"/>
                </a:ext>
              </a:extLst>
            </p:cNvPr>
            <p:cNvSpPr txBox="1"/>
            <p:nvPr/>
          </p:nvSpPr>
          <p:spPr>
            <a:xfrm>
              <a:off x="1264959" y="3795822"/>
              <a:ext cx="2303842" cy="338554"/>
            </a:xfrm>
            <a:prstGeom prst="rect">
              <a:avLst/>
            </a:prstGeom>
            <a:noFill/>
          </p:spPr>
          <p:txBody>
            <a:bodyPr wrap="square" rtlCol="0">
              <a:spAutoFit/>
            </a:bodyPr>
            <a:lstStyle/>
            <a:p>
              <a:r>
                <a:rPr lang="fr-FR" sz="1600" dirty="0">
                  <a:solidFill>
                    <a:schemeClr val="bg2">
                      <a:lumMod val="25000"/>
                    </a:schemeClr>
                  </a:solidFill>
                  <a:latin typeface="Segoe UI" panose="020B0502040204020203" pitchFamily="34" charset="0"/>
                  <a:cs typeface="Segoe UI" panose="020B0502040204020203" pitchFamily="34" charset="0"/>
                </a:rPr>
                <a:t>Bâtiments agricoles</a:t>
              </a:r>
            </a:p>
          </p:txBody>
        </p:sp>
        <p:sp>
          <p:nvSpPr>
            <p:cNvPr id="35" name="ZoneTexte 34">
              <a:extLst>
                <a:ext uri="{FF2B5EF4-FFF2-40B4-BE49-F238E27FC236}">
                  <a16:creationId xmlns:a16="http://schemas.microsoft.com/office/drawing/2014/main" id="{47F3DC97-BD57-4F96-A856-C55E1352A2A8}"/>
                </a:ext>
              </a:extLst>
            </p:cNvPr>
            <p:cNvSpPr txBox="1"/>
            <p:nvPr/>
          </p:nvSpPr>
          <p:spPr>
            <a:xfrm>
              <a:off x="1264958" y="4545483"/>
              <a:ext cx="4104453" cy="338554"/>
            </a:xfrm>
            <a:prstGeom prst="rect">
              <a:avLst/>
            </a:prstGeom>
            <a:noFill/>
          </p:spPr>
          <p:txBody>
            <a:bodyPr wrap="square" rtlCol="0">
              <a:spAutoFit/>
            </a:bodyPr>
            <a:lstStyle/>
            <a:p>
              <a:r>
                <a:rPr lang="fr-FR" sz="1600" dirty="0">
                  <a:solidFill>
                    <a:schemeClr val="bg2">
                      <a:lumMod val="25000"/>
                    </a:schemeClr>
                  </a:solidFill>
                  <a:latin typeface="Segoe UI" panose="020B0502040204020203" pitchFamily="34" charset="0"/>
                  <a:cs typeface="Segoe UI" panose="020B0502040204020203" pitchFamily="34" charset="0"/>
                </a:rPr>
                <a:t>Bâtiments industriels et de stockage</a:t>
              </a:r>
            </a:p>
          </p:txBody>
        </p:sp>
        <p:sp>
          <p:nvSpPr>
            <p:cNvPr id="36" name="ZoneTexte 35">
              <a:extLst>
                <a:ext uri="{FF2B5EF4-FFF2-40B4-BE49-F238E27FC236}">
                  <a16:creationId xmlns:a16="http://schemas.microsoft.com/office/drawing/2014/main" id="{39114E4F-37CD-4721-9E4A-D87F6D3F9248}"/>
                </a:ext>
              </a:extLst>
            </p:cNvPr>
            <p:cNvSpPr txBox="1"/>
            <p:nvPr/>
          </p:nvSpPr>
          <p:spPr>
            <a:xfrm>
              <a:off x="1276120" y="5296627"/>
              <a:ext cx="2583141" cy="338554"/>
            </a:xfrm>
            <a:prstGeom prst="rect">
              <a:avLst/>
            </a:prstGeom>
            <a:noFill/>
          </p:spPr>
          <p:txBody>
            <a:bodyPr wrap="square" rtlCol="0">
              <a:spAutoFit/>
            </a:bodyPr>
            <a:lstStyle/>
            <a:p>
              <a:r>
                <a:rPr lang="fr-FR" sz="1600" dirty="0">
                  <a:solidFill>
                    <a:schemeClr val="bg2">
                      <a:lumMod val="25000"/>
                    </a:schemeClr>
                  </a:solidFill>
                  <a:latin typeface="Segoe UI" panose="020B0502040204020203" pitchFamily="34" charset="0"/>
                  <a:cs typeface="Segoe UI" panose="020B0502040204020203" pitchFamily="34" charset="0"/>
                </a:rPr>
                <a:t>Bâtiments administratifs</a:t>
              </a:r>
            </a:p>
          </p:txBody>
        </p:sp>
        <p:sp>
          <p:nvSpPr>
            <p:cNvPr id="37" name="ZoneTexte 36">
              <a:extLst>
                <a:ext uri="{FF2B5EF4-FFF2-40B4-BE49-F238E27FC236}">
                  <a16:creationId xmlns:a16="http://schemas.microsoft.com/office/drawing/2014/main" id="{BFC3083A-5DFB-42BE-AB7E-19D924C2333C}"/>
                </a:ext>
              </a:extLst>
            </p:cNvPr>
            <p:cNvSpPr txBox="1"/>
            <p:nvPr/>
          </p:nvSpPr>
          <p:spPr>
            <a:xfrm>
              <a:off x="2430573" y="2609707"/>
              <a:ext cx="1617742" cy="338554"/>
            </a:xfrm>
            <a:prstGeom prst="rect">
              <a:avLst/>
            </a:prstGeom>
            <a:noFill/>
          </p:spPr>
          <p:txBody>
            <a:bodyPr wrap="square" lIns="91440" tIns="45720" rIns="91440" bIns="45720" rtlCol="0" anchor="t">
              <a:spAutoFit/>
            </a:bodyPr>
            <a:lstStyle/>
            <a:p>
              <a:r>
                <a:rPr lang="fr-FR" sz="1600" dirty="0">
                  <a:solidFill>
                    <a:schemeClr val="bg2">
                      <a:lumMod val="25000"/>
                    </a:schemeClr>
                  </a:solidFill>
                  <a:latin typeface="Segoe UI"/>
                  <a:cs typeface="Segoe UI"/>
                </a:rPr>
                <a:t>2 450 000 m</a:t>
              </a:r>
              <a:r>
                <a:rPr lang="fr-FR" sz="1600" baseline="30000" dirty="0">
                  <a:solidFill>
                    <a:schemeClr val="bg2">
                      <a:lumMod val="25000"/>
                    </a:schemeClr>
                  </a:solidFill>
                  <a:latin typeface="Segoe UI"/>
                  <a:cs typeface="Segoe UI"/>
                </a:rPr>
                <a:t>2</a:t>
              </a:r>
            </a:p>
          </p:txBody>
        </p:sp>
        <p:sp>
          <p:nvSpPr>
            <p:cNvPr id="38" name="ZoneTexte 37">
              <a:extLst>
                <a:ext uri="{FF2B5EF4-FFF2-40B4-BE49-F238E27FC236}">
                  <a16:creationId xmlns:a16="http://schemas.microsoft.com/office/drawing/2014/main" id="{780AA801-7D84-46B8-B918-380415F826B7}"/>
                </a:ext>
              </a:extLst>
            </p:cNvPr>
            <p:cNvSpPr txBox="1"/>
            <p:nvPr/>
          </p:nvSpPr>
          <p:spPr>
            <a:xfrm>
              <a:off x="3057426" y="3348915"/>
              <a:ext cx="1617742" cy="338554"/>
            </a:xfrm>
            <a:prstGeom prst="rect">
              <a:avLst/>
            </a:prstGeom>
            <a:noFill/>
          </p:spPr>
          <p:txBody>
            <a:bodyPr wrap="square" lIns="91440" tIns="45720" rIns="91440" bIns="45720" rtlCol="0" anchor="t">
              <a:spAutoFit/>
            </a:bodyPr>
            <a:lstStyle/>
            <a:p>
              <a:r>
                <a:rPr lang="fr-FR" sz="1600" dirty="0">
                  <a:solidFill>
                    <a:schemeClr val="bg2">
                      <a:lumMod val="25000"/>
                    </a:schemeClr>
                  </a:solidFill>
                  <a:latin typeface="Segoe UI"/>
                  <a:cs typeface="Segoe UI"/>
                </a:rPr>
                <a:t>3 085 000 m</a:t>
              </a:r>
              <a:r>
                <a:rPr lang="fr-FR" sz="1600" baseline="30000" dirty="0">
                  <a:solidFill>
                    <a:schemeClr val="bg2">
                      <a:lumMod val="25000"/>
                    </a:schemeClr>
                  </a:solidFill>
                  <a:latin typeface="Segoe UI"/>
                  <a:cs typeface="Segoe UI"/>
                </a:rPr>
                <a:t>2</a:t>
              </a:r>
            </a:p>
          </p:txBody>
        </p:sp>
        <p:sp>
          <p:nvSpPr>
            <p:cNvPr id="39" name="ZoneTexte 38">
              <a:extLst>
                <a:ext uri="{FF2B5EF4-FFF2-40B4-BE49-F238E27FC236}">
                  <a16:creationId xmlns:a16="http://schemas.microsoft.com/office/drawing/2014/main" id="{7DC933AF-B57B-46FA-8019-14F3E2DACD1F}"/>
                </a:ext>
              </a:extLst>
            </p:cNvPr>
            <p:cNvSpPr txBox="1"/>
            <p:nvPr/>
          </p:nvSpPr>
          <p:spPr>
            <a:xfrm>
              <a:off x="3794513" y="4117628"/>
              <a:ext cx="1617742" cy="338554"/>
            </a:xfrm>
            <a:prstGeom prst="rect">
              <a:avLst/>
            </a:prstGeom>
            <a:noFill/>
          </p:spPr>
          <p:txBody>
            <a:bodyPr wrap="square" lIns="91440" tIns="45720" rIns="91440" bIns="45720" rtlCol="0" anchor="t">
              <a:spAutoFit/>
            </a:bodyPr>
            <a:lstStyle/>
            <a:p>
              <a:r>
                <a:rPr lang="fr-FR" sz="1600" dirty="0">
                  <a:solidFill>
                    <a:schemeClr val="bg2">
                      <a:lumMod val="25000"/>
                    </a:schemeClr>
                  </a:solidFill>
                  <a:latin typeface="Segoe UI"/>
                  <a:cs typeface="Segoe UI"/>
                </a:rPr>
                <a:t>3 721 000 m</a:t>
              </a:r>
              <a:r>
                <a:rPr lang="fr-FR" sz="1600" baseline="30000" dirty="0">
                  <a:solidFill>
                    <a:schemeClr val="bg2">
                      <a:lumMod val="25000"/>
                    </a:schemeClr>
                  </a:solidFill>
                  <a:latin typeface="Segoe UI"/>
                  <a:cs typeface="Segoe UI"/>
                </a:rPr>
                <a:t>2</a:t>
              </a:r>
            </a:p>
          </p:txBody>
        </p:sp>
        <p:sp>
          <p:nvSpPr>
            <p:cNvPr id="40" name="ZoneTexte 39">
              <a:extLst>
                <a:ext uri="{FF2B5EF4-FFF2-40B4-BE49-F238E27FC236}">
                  <a16:creationId xmlns:a16="http://schemas.microsoft.com/office/drawing/2014/main" id="{25BA48C8-5669-4609-9774-8B88FC80B3EB}"/>
                </a:ext>
              </a:extLst>
            </p:cNvPr>
            <p:cNvSpPr txBox="1"/>
            <p:nvPr/>
          </p:nvSpPr>
          <p:spPr>
            <a:xfrm>
              <a:off x="5510135" y="4846843"/>
              <a:ext cx="1617742" cy="338554"/>
            </a:xfrm>
            <a:prstGeom prst="rect">
              <a:avLst/>
            </a:prstGeom>
            <a:noFill/>
          </p:spPr>
          <p:txBody>
            <a:bodyPr wrap="square" lIns="91440" tIns="45720" rIns="91440" bIns="45720" rtlCol="0" anchor="t">
              <a:spAutoFit/>
            </a:bodyPr>
            <a:lstStyle/>
            <a:p>
              <a:r>
                <a:rPr lang="fr-FR" sz="1600" dirty="0">
                  <a:solidFill>
                    <a:schemeClr val="bg2">
                      <a:lumMod val="25000"/>
                    </a:schemeClr>
                  </a:solidFill>
                  <a:latin typeface="Segoe UI"/>
                  <a:cs typeface="Segoe UI"/>
                </a:rPr>
                <a:t>8 863 000 m</a:t>
              </a:r>
              <a:r>
                <a:rPr lang="fr-FR" sz="1600" baseline="30000" dirty="0">
                  <a:solidFill>
                    <a:schemeClr val="bg2">
                      <a:lumMod val="25000"/>
                    </a:schemeClr>
                  </a:solidFill>
                  <a:latin typeface="Segoe UI"/>
                  <a:cs typeface="Segoe UI"/>
                </a:rPr>
                <a:t>2</a:t>
              </a:r>
            </a:p>
          </p:txBody>
        </p:sp>
        <p:sp>
          <p:nvSpPr>
            <p:cNvPr id="41" name="ZoneTexte 40">
              <a:extLst>
                <a:ext uri="{FF2B5EF4-FFF2-40B4-BE49-F238E27FC236}">
                  <a16:creationId xmlns:a16="http://schemas.microsoft.com/office/drawing/2014/main" id="{148E16E9-B385-4E5D-836F-4E067F17FAEC}"/>
                </a:ext>
              </a:extLst>
            </p:cNvPr>
            <p:cNvSpPr txBox="1"/>
            <p:nvPr/>
          </p:nvSpPr>
          <p:spPr>
            <a:xfrm>
              <a:off x="3141775" y="5594565"/>
              <a:ext cx="1617742" cy="338554"/>
            </a:xfrm>
            <a:prstGeom prst="rect">
              <a:avLst/>
            </a:prstGeom>
            <a:noFill/>
          </p:spPr>
          <p:txBody>
            <a:bodyPr wrap="square" rtlCol="0">
              <a:spAutoFit/>
            </a:bodyPr>
            <a:lstStyle/>
            <a:p>
              <a:r>
                <a:rPr lang="fr-FR" sz="1600" dirty="0">
                  <a:solidFill>
                    <a:schemeClr val="bg2">
                      <a:lumMod val="25000"/>
                    </a:schemeClr>
                  </a:solidFill>
                  <a:latin typeface="Segoe UI" panose="020B0502040204020203" pitchFamily="34" charset="0"/>
                  <a:cs typeface="Segoe UI" panose="020B0502040204020203" pitchFamily="34" charset="0"/>
                </a:rPr>
                <a:t>3 687 000 m</a:t>
              </a:r>
              <a:r>
                <a:rPr lang="fr-FR" sz="1600" baseline="30000" dirty="0">
                  <a:solidFill>
                    <a:schemeClr val="bg2">
                      <a:lumMod val="25000"/>
                    </a:schemeClr>
                  </a:solidFill>
                  <a:latin typeface="Segoe UI" panose="020B0502040204020203" pitchFamily="34" charset="0"/>
                  <a:cs typeface="Segoe UI" panose="020B0502040204020203" pitchFamily="34" charset="0"/>
                </a:rPr>
                <a:t>2</a:t>
              </a:r>
            </a:p>
          </p:txBody>
        </p:sp>
        <p:sp>
          <p:nvSpPr>
            <p:cNvPr id="44" name="ZoneTexte 43">
              <a:extLst>
                <a:ext uri="{FF2B5EF4-FFF2-40B4-BE49-F238E27FC236}">
                  <a16:creationId xmlns:a16="http://schemas.microsoft.com/office/drawing/2014/main" id="{8A47EF4E-822C-47A0-80DC-5EFEE1094058}"/>
                </a:ext>
              </a:extLst>
            </p:cNvPr>
            <p:cNvSpPr txBox="1"/>
            <p:nvPr/>
          </p:nvSpPr>
          <p:spPr>
            <a:xfrm>
              <a:off x="1106473" y="6095694"/>
              <a:ext cx="6543831" cy="400110"/>
            </a:xfrm>
            <a:prstGeom prst="rect">
              <a:avLst/>
            </a:prstGeom>
            <a:noFill/>
          </p:spPr>
          <p:txBody>
            <a:bodyPr wrap="square" rtlCol="0">
              <a:spAutoFit/>
            </a:bodyPr>
            <a:lstStyle/>
            <a:p>
              <a:r>
                <a:rPr lang="fr-FR" sz="2000" dirty="0">
                  <a:solidFill>
                    <a:srgbClr val="FF6F60"/>
                  </a:solidFill>
                  <a:latin typeface="Segoe UI" panose="020B0502040204020203" pitchFamily="34" charset="0"/>
                  <a:cs typeface="Segoe UI" panose="020B0502040204020203" pitchFamily="34" charset="0"/>
                </a:rPr>
                <a:t>22 387 000 m</a:t>
              </a:r>
              <a:r>
                <a:rPr lang="fr-FR" sz="2000" baseline="30000" dirty="0">
                  <a:solidFill>
                    <a:srgbClr val="FF6F60"/>
                  </a:solidFill>
                  <a:latin typeface="Segoe UI" panose="020B0502040204020203" pitchFamily="34" charset="0"/>
                  <a:cs typeface="Segoe UI" panose="020B0502040204020203" pitchFamily="34" charset="0"/>
                </a:rPr>
                <a:t>2</a:t>
              </a:r>
              <a:r>
                <a:rPr lang="fr-FR" sz="2000" dirty="0">
                  <a:solidFill>
                    <a:srgbClr val="FF6F60"/>
                  </a:solidFill>
                  <a:latin typeface="Segoe UI" panose="020B0502040204020203" pitchFamily="34" charset="0"/>
                  <a:cs typeface="Segoe UI" panose="020B0502040204020203" pitchFamily="34" charset="0"/>
                </a:rPr>
                <a:t> </a:t>
              </a:r>
              <a:r>
                <a:rPr lang="fr-FR" sz="2000" dirty="0">
                  <a:solidFill>
                    <a:schemeClr val="bg2">
                      <a:lumMod val="25000"/>
                    </a:schemeClr>
                  </a:solidFill>
                  <a:latin typeface="Segoe UI" panose="020B0502040204020203" pitchFamily="34" charset="0"/>
                  <a:cs typeface="Segoe UI" panose="020B0502040204020203" pitchFamily="34" charset="0"/>
                </a:rPr>
                <a:t>de surfaces de plancher mise en chantier</a:t>
              </a:r>
            </a:p>
          </p:txBody>
        </p:sp>
      </p:grpSp>
      <p:sp>
        <p:nvSpPr>
          <p:cNvPr id="45" name="Rectangle : coins arrondis 23">
            <a:extLst>
              <a:ext uri="{FF2B5EF4-FFF2-40B4-BE49-F238E27FC236}">
                <a16:creationId xmlns:a16="http://schemas.microsoft.com/office/drawing/2014/main" id="{BD701884-88BF-4BA5-8F79-5FE895A5C84F}"/>
              </a:ext>
            </a:extLst>
          </p:cNvPr>
          <p:cNvSpPr/>
          <p:nvPr/>
        </p:nvSpPr>
        <p:spPr>
          <a:xfrm>
            <a:off x="920698" y="2022070"/>
            <a:ext cx="445875" cy="366713"/>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800080"/>
              </a:solidFill>
            </a:endParaRPr>
          </a:p>
        </p:txBody>
      </p:sp>
      <p:sp>
        <p:nvSpPr>
          <p:cNvPr id="46" name="Rectangle 45">
            <a:extLst>
              <a:ext uri="{FF2B5EF4-FFF2-40B4-BE49-F238E27FC236}">
                <a16:creationId xmlns:a16="http://schemas.microsoft.com/office/drawing/2014/main" id="{863160E6-E969-4C3F-ADB8-6AA91BA6013A}"/>
              </a:ext>
            </a:extLst>
          </p:cNvPr>
          <p:cNvSpPr/>
          <p:nvPr/>
        </p:nvSpPr>
        <p:spPr>
          <a:xfrm>
            <a:off x="880564" y="2022071"/>
            <a:ext cx="263072" cy="36671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ZoneTexte 46">
            <a:extLst>
              <a:ext uri="{FF2B5EF4-FFF2-40B4-BE49-F238E27FC236}">
                <a16:creationId xmlns:a16="http://schemas.microsoft.com/office/drawing/2014/main" id="{D2ED1FD8-9B03-48DC-83F6-4DB705A3D74C}"/>
              </a:ext>
            </a:extLst>
          </p:cNvPr>
          <p:cNvSpPr txBox="1"/>
          <p:nvPr/>
        </p:nvSpPr>
        <p:spPr>
          <a:xfrm>
            <a:off x="888224" y="1712745"/>
            <a:ext cx="2575481" cy="338554"/>
          </a:xfrm>
          <a:prstGeom prst="rect">
            <a:avLst/>
          </a:prstGeom>
          <a:noFill/>
        </p:spPr>
        <p:txBody>
          <a:bodyPr wrap="square" rtlCol="0">
            <a:spAutoFit/>
          </a:bodyPr>
          <a:lstStyle/>
          <a:p>
            <a:r>
              <a:rPr lang="fr-FR" sz="1600" dirty="0">
                <a:solidFill>
                  <a:schemeClr val="bg2">
                    <a:lumMod val="25000"/>
                  </a:schemeClr>
                </a:solidFill>
                <a:latin typeface="Segoe UI" panose="020B0502040204020203" pitchFamily="34" charset="0"/>
                <a:cs typeface="Segoe UI" panose="020B0502040204020203" pitchFamily="34" charset="0"/>
              </a:rPr>
              <a:t>Hébergements hôteliers </a:t>
            </a:r>
          </a:p>
        </p:txBody>
      </p:sp>
      <p:sp>
        <p:nvSpPr>
          <p:cNvPr id="48" name="ZoneTexte 47">
            <a:extLst>
              <a:ext uri="{FF2B5EF4-FFF2-40B4-BE49-F238E27FC236}">
                <a16:creationId xmlns:a16="http://schemas.microsoft.com/office/drawing/2014/main" id="{BFC3083A-5DFB-42BE-AB7E-19D924C2333C}"/>
              </a:ext>
            </a:extLst>
          </p:cNvPr>
          <p:cNvSpPr txBox="1"/>
          <p:nvPr/>
        </p:nvSpPr>
        <p:spPr>
          <a:xfrm>
            <a:off x="1422257" y="2071408"/>
            <a:ext cx="1617742" cy="338554"/>
          </a:xfrm>
          <a:prstGeom prst="rect">
            <a:avLst/>
          </a:prstGeom>
          <a:noFill/>
        </p:spPr>
        <p:txBody>
          <a:bodyPr wrap="square" lIns="91440" tIns="45720" rIns="91440" bIns="45720" rtlCol="0" anchor="t">
            <a:spAutoFit/>
          </a:bodyPr>
          <a:lstStyle/>
          <a:p>
            <a:r>
              <a:rPr lang="fr-FR" sz="1600" dirty="0">
                <a:solidFill>
                  <a:schemeClr val="bg2">
                    <a:lumMod val="25000"/>
                  </a:schemeClr>
                </a:solidFill>
                <a:latin typeface="Segoe UI"/>
                <a:cs typeface="Segoe UI"/>
              </a:rPr>
              <a:t>581 000 m</a:t>
            </a:r>
            <a:r>
              <a:rPr lang="fr-FR" sz="1600" baseline="30000" dirty="0">
                <a:solidFill>
                  <a:schemeClr val="bg2">
                    <a:lumMod val="25000"/>
                  </a:schemeClr>
                </a:solidFill>
                <a:latin typeface="Segoe UI"/>
                <a:cs typeface="Segoe UI"/>
              </a:rPr>
              <a:t>2</a:t>
            </a:r>
          </a:p>
        </p:txBody>
      </p:sp>
    </p:spTree>
    <p:extLst>
      <p:ext uri="{BB962C8B-B14F-4D97-AF65-F5344CB8AC3E}">
        <p14:creationId xmlns:p14="http://schemas.microsoft.com/office/powerpoint/2010/main" val="1234664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b4d8a30f3a04d5ba1fd151ad62e0bed xmlns="c12f4eb3-41d1-4e81-9c9b-b006a977771e">
      <Terms xmlns="http://schemas.microsoft.com/office/infopath/2007/PartnerControls"/>
    </mb4d8a30f3a04d5ba1fd151ad62e0bed>
    <TaxCatchAll xmlns="d811116f-ba0f-4008-b23a-60fc2543a9aa"/>
    <SharedWithUsers xmlns="d811116f-ba0f-4008-b23a-60fc2543a9aa">
      <UserInfo>
        <DisplayName>CUCHEVAL Anaïk ( FFB Editions Presse et communication )</DisplayName>
        <AccountId>38</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C7953B3D194674E9666D080757B4415" ma:contentTypeVersion="14" ma:contentTypeDescription="Crée un document." ma:contentTypeScope="" ma:versionID="a2540f473cdbe6f2f9a6800e507025af">
  <xsd:schema xmlns:xsd="http://www.w3.org/2001/XMLSchema" xmlns:xs="http://www.w3.org/2001/XMLSchema" xmlns:p="http://schemas.microsoft.com/office/2006/metadata/properties" xmlns:ns2="c12f4eb3-41d1-4e81-9c9b-b006a977771e" xmlns:ns3="d811116f-ba0f-4008-b23a-60fc2543a9aa" targetNamespace="http://schemas.microsoft.com/office/2006/metadata/properties" ma:root="true" ma:fieldsID="16698bfb3bf530cfd13fd4675e90f618" ns2:_="" ns3:_="">
    <xsd:import namespace="c12f4eb3-41d1-4e81-9c9b-b006a977771e"/>
    <xsd:import namespace="d811116f-ba0f-4008-b23a-60fc2543a9a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b4d8a30f3a04d5ba1fd151ad62e0bed" minOccurs="0"/>
                <xsd:element ref="ns3:TaxCatchAll" minOccurs="0"/>
                <xsd:element ref="ns2:MediaServiceEventHashCode" minOccurs="0"/>
                <xsd:element ref="ns2:MediaServiceGenerationTim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2f4eb3-41d1-4e81-9c9b-b006a97777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b4d8a30f3a04d5ba1fd151ad62e0bed" ma:index="14" nillable="true" ma:taxonomy="true" ma:internalName="mb4d8a30f3a04d5ba1fd151ad62e0bed" ma:taxonomyFieldName="Sujet_x0020_Document" ma:displayName="Sujet Document" ma:readOnly="false" ma:default="" ma:fieldId="{6b4d8a30-f3a0-4d5b-a1fd-151ad62e0bed}" ma:taxonomyMulti="true" ma:sspId="f36be291-f122-4205-9d34-f074b6791274" ma:termSetId="868513b3-3b29-493c-8d12-1fd07c6773f8" ma:anchorId="00000000-0000-0000-0000-000000000000" ma:open="true" ma:isKeyword="false">
      <xsd:complexType>
        <xsd:sequence>
          <xsd:element ref="pc:Terms" minOccurs="0" maxOccurs="1"/>
        </xsd:sequence>
      </xsd:complex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811116f-ba0f-4008-b23a-60fc2543a9aa"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f9b30ac3-1232-4e4e-840d-a41baf4c4b60}" ma:internalName="TaxCatchAll" ma:showField="CatchAllData" ma:web="d811116f-ba0f-4008-b23a-60fc2543a9aa">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1274044-EEE7-4D81-BF8A-6F39C67CF0EF}">
  <ds:schemaRefs>
    <ds:schemaRef ds:uri="http://schemas.microsoft.com/office/2006/metadata/properties"/>
    <ds:schemaRef ds:uri="http://www.w3.org/XML/1998/namespace"/>
    <ds:schemaRef ds:uri="http://schemas.openxmlformats.org/package/2006/metadata/core-properties"/>
    <ds:schemaRef ds:uri="http://purl.org/dc/elements/1.1/"/>
    <ds:schemaRef ds:uri="http://purl.org/dc/terms/"/>
    <ds:schemaRef ds:uri="d811116f-ba0f-4008-b23a-60fc2543a9aa"/>
    <ds:schemaRef ds:uri="http://purl.org/dc/dcmitype/"/>
    <ds:schemaRef ds:uri="http://schemas.microsoft.com/office/2006/documentManagement/types"/>
    <ds:schemaRef ds:uri="http://schemas.microsoft.com/office/infopath/2007/PartnerControls"/>
    <ds:schemaRef ds:uri="c12f4eb3-41d1-4e81-9c9b-b006a977771e"/>
  </ds:schemaRefs>
</ds:datastoreItem>
</file>

<file path=customXml/itemProps2.xml><?xml version="1.0" encoding="utf-8"?>
<ds:datastoreItem xmlns:ds="http://schemas.openxmlformats.org/officeDocument/2006/customXml" ds:itemID="{336A0D9D-31F5-45E6-A682-C3AC502AF7EE}">
  <ds:schemaRefs>
    <ds:schemaRef ds:uri="http://schemas.microsoft.com/sharepoint/v3/contenttype/forms"/>
  </ds:schemaRefs>
</ds:datastoreItem>
</file>

<file path=customXml/itemProps3.xml><?xml version="1.0" encoding="utf-8"?>
<ds:datastoreItem xmlns:ds="http://schemas.openxmlformats.org/officeDocument/2006/customXml" ds:itemID="{56EB9727-AE14-4203-8C20-3F82DE896B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12f4eb3-41d1-4e81-9c9b-b006a977771e"/>
    <ds:schemaRef ds:uri="d811116f-ba0f-4008-b23a-60fc2543a9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2417</TotalTime>
  <Words>1949</Words>
  <Application>Microsoft Office PowerPoint</Application>
  <PresentationFormat>Grand écran</PresentationFormat>
  <Paragraphs>406</Paragraphs>
  <Slides>48</Slides>
  <Notes>1</Notes>
  <HiddenSlides>0</HiddenSlides>
  <MMClips>0</MMClips>
  <ScaleCrop>false</ScaleCrop>
  <HeadingPairs>
    <vt:vector size="6" baseType="variant">
      <vt:variant>
        <vt:lpstr>Polices utilisées</vt:lpstr>
      </vt:variant>
      <vt:variant>
        <vt:i4>18</vt:i4>
      </vt:variant>
      <vt:variant>
        <vt:lpstr>Thème</vt:lpstr>
      </vt:variant>
      <vt:variant>
        <vt:i4>1</vt:i4>
      </vt:variant>
      <vt:variant>
        <vt:lpstr>Titres des diapositives</vt:lpstr>
      </vt:variant>
      <vt:variant>
        <vt:i4>48</vt:i4>
      </vt:variant>
    </vt:vector>
  </HeadingPairs>
  <TitlesOfParts>
    <vt:vector size="67" baseType="lpstr">
      <vt:lpstr>Arial</vt:lpstr>
      <vt:lpstr>Arial,Sans-Serif</vt:lpstr>
      <vt:lpstr>Calibri</vt:lpstr>
      <vt:lpstr>Calibri Light</vt:lpstr>
      <vt:lpstr>Franklin Gothic Book</vt:lpstr>
      <vt:lpstr>Franklin Gothic Demi</vt:lpstr>
      <vt:lpstr>Franklin Gothic Demi Cond</vt:lpstr>
      <vt:lpstr>Franklin Gothic Heavy</vt:lpstr>
      <vt:lpstr>Franklin Gothic Medium Cond</vt:lpstr>
      <vt:lpstr>Oswald</vt:lpstr>
      <vt:lpstr>Segoe UI</vt:lpstr>
      <vt:lpstr>Segoe UI Black</vt:lpstr>
      <vt:lpstr>Segoe UI Emoji</vt:lpstr>
      <vt:lpstr>Segoe UI Historic</vt:lpstr>
      <vt:lpstr>Segoe UI Light</vt:lpstr>
      <vt:lpstr>Segoe UI Semibold</vt:lpstr>
      <vt:lpstr>Segoe UI Semilight</vt:lpstr>
      <vt:lpstr>Selawik Semibold</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LECOURTOIS Christophe ( FFB SI )</dc:creator>
  <cp:lastModifiedBy>LANGLOIS Céline ( FFB Editions Presse et Communication )</cp:lastModifiedBy>
  <cp:revision>98</cp:revision>
  <cp:lastPrinted>2024-06-28T10:13:56Z</cp:lastPrinted>
  <dcterms:created xsi:type="dcterms:W3CDTF">2020-06-17T13:20:19Z</dcterms:created>
  <dcterms:modified xsi:type="dcterms:W3CDTF">2024-07-01T11:57:09Z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0x0101001C7953B3D194674E9666D080757B4415</vt:lpwstr>
  </property>
  <property fmtid="{D5CDD505-2E9C-101B-9397-08002B2CF9AE}" pid="3" name="Sujet Document">
    <vt:lpwstr/>
  </property>
  <property fmtid="{D5CDD505-2E9C-101B-9397-08002B2CF9AE}" pid="4" name="MSIP_Label_1e275c48-540b-4531-9942-dfd8903bc3f9_Enabled">
    <vt:lpwstr>true</vt:lpwstr>
  </property>
  <property fmtid="{D5CDD505-2E9C-101B-9397-08002B2CF9AE}" pid="5" name="MSIP_Label_1e275c48-540b-4531-9942-dfd8903bc3f9_SetDate">
    <vt:lpwstr>2020-09-02T09:14:19Z</vt:lpwstr>
  </property>
  <property fmtid="{D5CDD505-2E9C-101B-9397-08002B2CF9AE}" pid="6" name="MSIP_Label_1e275c48-540b-4531-9942-dfd8903bc3f9_Method">
    <vt:lpwstr>Privileged</vt:lpwstr>
  </property>
  <property fmtid="{D5CDD505-2E9C-101B-9397-08002B2CF9AE}" pid="7" name="MSIP_Label_1e275c48-540b-4531-9942-dfd8903bc3f9_Name">
    <vt:lpwstr>1e275c48-540b-4531-9942-dfd8903bc3f9</vt:lpwstr>
  </property>
  <property fmtid="{D5CDD505-2E9C-101B-9397-08002B2CF9AE}" pid="8" name="MSIP_Label_1e275c48-540b-4531-9942-dfd8903bc3f9_SiteId">
    <vt:lpwstr>92410b1b-4b46-4710-b23c-c3a3814046a4</vt:lpwstr>
  </property>
  <property fmtid="{D5CDD505-2E9C-101B-9397-08002B2CF9AE}" pid="9" name="MSIP_Label_1e275c48-540b-4531-9942-dfd8903bc3f9_ActionId">
    <vt:lpwstr>c6baa327-2b0b-4378-a184-d0af1b27a139</vt:lpwstr>
  </property>
  <property fmtid="{D5CDD505-2E9C-101B-9397-08002B2CF9AE}" pid="10" name="MSIP_Label_1e275c48-540b-4531-9942-dfd8903bc3f9_ContentBits">
    <vt:lpwstr>0</vt:lpwstr>
  </property>
</Properties>
</file>